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04"/>
  </p:notesMasterIdLst>
  <p:handoutMasterIdLst>
    <p:handoutMasterId r:id="rId105"/>
  </p:handoutMasterIdLst>
  <p:sldIdLst>
    <p:sldId id="256" r:id="rId5"/>
    <p:sldId id="270" r:id="rId6"/>
    <p:sldId id="2401" r:id="rId7"/>
    <p:sldId id="2414" r:id="rId8"/>
    <p:sldId id="274" r:id="rId9"/>
    <p:sldId id="273" r:id="rId10"/>
    <p:sldId id="2510" r:id="rId11"/>
    <p:sldId id="276" r:id="rId12"/>
    <p:sldId id="2400" r:id="rId13"/>
    <p:sldId id="2471" r:id="rId14"/>
    <p:sldId id="2418" r:id="rId15"/>
    <p:sldId id="2415" r:id="rId16"/>
    <p:sldId id="2419" r:id="rId17"/>
    <p:sldId id="294" r:id="rId18"/>
    <p:sldId id="295" r:id="rId19"/>
    <p:sldId id="2420" r:id="rId20"/>
    <p:sldId id="2421" r:id="rId21"/>
    <p:sldId id="298" r:id="rId22"/>
    <p:sldId id="299" r:id="rId23"/>
    <p:sldId id="300" r:id="rId24"/>
    <p:sldId id="2422" r:id="rId25"/>
    <p:sldId id="2424" r:id="rId26"/>
    <p:sldId id="2425" r:id="rId27"/>
    <p:sldId id="2427" r:id="rId28"/>
    <p:sldId id="2448" r:id="rId29"/>
    <p:sldId id="2428" r:id="rId30"/>
    <p:sldId id="2426" r:id="rId31"/>
    <p:sldId id="438" r:id="rId32"/>
    <p:sldId id="292" r:id="rId33"/>
    <p:sldId id="2429" r:id="rId34"/>
    <p:sldId id="2431" r:id="rId35"/>
    <p:sldId id="2441" r:id="rId36"/>
    <p:sldId id="2430" r:id="rId37"/>
    <p:sldId id="2437" r:id="rId38"/>
    <p:sldId id="2440" r:id="rId39"/>
    <p:sldId id="2438" r:id="rId40"/>
    <p:sldId id="2442" r:id="rId41"/>
    <p:sldId id="2439" r:id="rId42"/>
    <p:sldId id="2443" r:id="rId43"/>
    <p:sldId id="2444" r:id="rId44"/>
    <p:sldId id="2445" r:id="rId45"/>
    <p:sldId id="2447" r:id="rId46"/>
    <p:sldId id="2446" r:id="rId47"/>
    <p:sldId id="309" r:id="rId48"/>
    <p:sldId id="2449" r:id="rId49"/>
    <p:sldId id="2454" r:id="rId50"/>
    <p:sldId id="2455" r:id="rId51"/>
    <p:sldId id="261" r:id="rId52"/>
    <p:sldId id="2456" r:id="rId53"/>
    <p:sldId id="2457" r:id="rId54"/>
    <p:sldId id="2458" r:id="rId55"/>
    <p:sldId id="2459" r:id="rId56"/>
    <p:sldId id="2460" r:id="rId57"/>
    <p:sldId id="2462" r:id="rId58"/>
    <p:sldId id="2463" r:id="rId59"/>
    <p:sldId id="2466" r:id="rId60"/>
    <p:sldId id="2464" r:id="rId61"/>
    <p:sldId id="2467" r:id="rId62"/>
    <p:sldId id="2472" r:id="rId63"/>
    <p:sldId id="2473" r:id="rId64"/>
    <p:sldId id="2474" r:id="rId65"/>
    <p:sldId id="2475" r:id="rId66"/>
    <p:sldId id="2476" r:id="rId67"/>
    <p:sldId id="2468" r:id="rId68"/>
    <p:sldId id="2478" r:id="rId69"/>
    <p:sldId id="2479" r:id="rId70"/>
    <p:sldId id="2480" r:id="rId71"/>
    <p:sldId id="2481" r:id="rId72"/>
    <p:sldId id="2482" r:id="rId73"/>
    <p:sldId id="2483" r:id="rId74"/>
    <p:sldId id="2469" r:id="rId75"/>
    <p:sldId id="2485" r:id="rId76"/>
    <p:sldId id="2486" r:id="rId77"/>
    <p:sldId id="2487" r:id="rId78"/>
    <p:sldId id="2488" r:id="rId79"/>
    <p:sldId id="2489" r:id="rId80"/>
    <p:sldId id="2492" r:id="rId81"/>
    <p:sldId id="2493" r:id="rId82"/>
    <p:sldId id="2490" r:id="rId83"/>
    <p:sldId id="2491" r:id="rId84"/>
    <p:sldId id="2494" r:id="rId85"/>
    <p:sldId id="2495" r:id="rId86"/>
    <p:sldId id="2496" r:id="rId87"/>
    <p:sldId id="2477" r:id="rId88"/>
    <p:sldId id="2470" r:id="rId89"/>
    <p:sldId id="2497" r:id="rId90"/>
    <p:sldId id="2498" r:id="rId91"/>
    <p:sldId id="2499" r:id="rId92"/>
    <p:sldId id="2500" r:id="rId93"/>
    <p:sldId id="2501" r:id="rId94"/>
    <p:sldId id="2506" r:id="rId95"/>
    <p:sldId id="2502" r:id="rId96"/>
    <p:sldId id="2503" r:id="rId97"/>
    <p:sldId id="2504" r:id="rId98"/>
    <p:sldId id="2505" r:id="rId99"/>
    <p:sldId id="2508" r:id="rId100"/>
    <p:sldId id="2511" r:id="rId101"/>
    <p:sldId id="2484" r:id="rId102"/>
    <p:sldId id="271" r:id="rId10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9BBA"/>
    <a:srgbClr val="FF6699"/>
    <a:srgbClr val="FF3521"/>
    <a:srgbClr val="DE473C"/>
    <a:srgbClr val="EB302D"/>
    <a:srgbClr val="DC42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4674" autoAdjust="0"/>
  </p:normalViewPr>
  <p:slideViewPr>
    <p:cSldViewPr snapToGrid="0" snapToObjects="1">
      <p:cViewPr varScale="1">
        <p:scale>
          <a:sx n="86" d="100"/>
          <a:sy n="86" d="100"/>
        </p:scale>
        <p:origin x="686" y="8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5436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6" d="100"/>
          <a:sy n="96" d="100"/>
        </p:scale>
        <p:origin x="3642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6" Type="http://schemas.openxmlformats.org/officeDocument/2006/relationships/slide" Target="slides/slide12.xml"/><Relationship Id="rId107" Type="http://schemas.openxmlformats.org/officeDocument/2006/relationships/viewProps" Target="viewProps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08" Type="http://schemas.openxmlformats.org/officeDocument/2006/relationships/theme" Target="theme/theme1.xml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6" Type="http://schemas.openxmlformats.org/officeDocument/2006/relationships/presProps" Target="pres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tableStyles" Target="tableStyles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5766CB0-6A44-7F43-B4EE-53BDA7C71BCF}"/>
              </a:ext>
            </a:extLst>
          </p:cNvPr>
          <p:cNvSpPr/>
          <p:nvPr/>
        </p:nvSpPr>
        <p:spPr>
          <a:xfrm>
            <a:off x="0" y="8362122"/>
            <a:ext cx="6858000" cy="781878"/>
          </a:xfrm>
          <a:prstGeom prst="rect">
            <a:avLst/>
          </a:prstGeom>
          <a:solidFill>
            <a:srgbClr val="DC423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ED980EB-3713-6140-9189-0900463AE2F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18CCA2-1C4C-3846-BA84-48DA011F157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CCCF92-06F0-674B-B049-47AD8B8AA9F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5938E7-0D43-7C42-A51B-535FF6B35664}" type="slidenum">
              <a:rPr lang="en-US" smtClean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‹nr.›</a:t>
            </a:fld>
            <a:endParaRPr lang="en-US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0EBAB6D-5B0B-704D-B562-C1EB1475E1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0513" y="161066"/>
            <a:ext cx="1400037" cy="595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1594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1F7CDD-23CF-5441-8EE8-3A82C7512332}" type="datetimeFigureOut">
              <a:rPr lang="nl-NL" smtClean="0"/>
              <a:t>4-10-2022</a:t>
            </a:fld>
            <a:endParaRPr lang="nl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F6D0A1-0AEB-9A4F-9A1A-8EF3D1567A4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57941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err="1"/>
              <a:t>What</a:t>
            </a:r>
            <a:r>
              <a:rPr lang="nl-BE" dirty="0"/>
              <a:t> is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b="1" dirty="0"/>
              <a:t>goal</a:t>
            </a:r>
            <a:r>
              <a:rPr lang="nl-BE" dirty="0"/>
              <a:t> of </a:t>
            </a:r>
            <a:r>
              <a:rPr lang="nl-BE" dirty="0" err="1"/>
              <a:t>each</a:t>
            </a:r>
            <a:r>
              <a:rPr lang="nl-BE" dirty="0"/>
              <a:t>? </a:t>
            </a:r>
            <a:r>
              <a:rPr lang="nl-BE" dirty="0" err="1"/>
              <a:t>Explorative</a:t>
            </a:r>
            <a:r>
              <a:rPr lang="nl-BE" dirty="0"/>
              <a:t> </a:t>
            </a:r>
            <a:r>
              <a:rPr lang="nl-BE" dirty="0" err="1"/>
              <a:t>vs</a:t>
            </a:r>
            <a:r>
              <a:rPr lang="nl-BE" dirty="0"/>
              <a:t> </a:t>
            </a:r>
            <a:r>
              <a:rPr lang="nl-BE" dirty="0" err="1"/>
              <a:t>discriminating</a:t>
            </a:r>
            <a:endParaRPr lang="nl-BE" dirty="0"/>
          </a:p>
          <a:p>
            <a:r>
              <a:rPr lang="nl-BE" dirty="0" err="1"/>
              <a:t>What</a:t>
            </a:r>
            <a:r>
              <a:rPr lang="nl-BE" dirty="0"/>
              <a:t> is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b="1" dirty="0"/>
              <a:t>target</a:t>
            </a:r>
            <a:r>
              <a:rPr lang="nl-BE" dirty="0"/>
              <a:t>? None (</a:t>
            </a:r>
            <a:r>
              <a:rPr lang="nl-BE" dirty="0" err="1"/>
              <a:t>unsupervised</a:t>
            </a:r>
            <a:r>
              <a:rPr lang="nl-BE" dirty="0"/>
              <a:t>) vs. </a:t>
            </a:r>
            <a:r>
              <a:rPr lang="nl-BE" dirty="0" err="1"/>
              <a:t>Available</a:t>
            </a:r>
            <a:r>
              <a:rPr lang="nl-BE" dirty="0"/>
              <a:t> (</a:t>
            </a:r>
            <a:r>
              <a:rPr lang="nl-BE" dirty="0" err="1"/>
              <a:t>supervised</a:t>
            </a:r>
            <a:r>
              <a:rPr lang="nl-BE" dirty="0"/>
              <a:t>)</a:t>
            </a:r>
          </a:p>
          <a:p>
            <a:r>
              <a:rPr lang="nl-BE" dirty="0"/>
              <a:t>Is </a:t>
            </a:r>
            <a:r>
              <a:rPr lang="nl-BE" dirty="0" err="1"/>
              <a:t>there</a:t>
            </a:r>
            <a:r>
              <a:rPr lang="nl-BE" dirty="0"/>
              <a:t> </a:t>
            </a:r>
            <a:r>
              <a:rPr lang="nl-BE" dirty="0" err="1"/>
              <a:t>an</a:t>
            </a:r>
            <a:r>
              <a:rPr lang="nl-BE" dirty="0"/>
              <a:t> optimum? No vs. Yes</a:t>
            </a:r>
          </a:p>
          <a:p>
            <a:endParaRPr lang="nl-BE" dirty="0"/>
          </a:p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1162582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MENTI – </a:t>
            </a:r>
            <a:r>
              <a:rPr lang="nl-BE" dirty="0" err="1"/>
              <a:t>how</a:t>
            </a:r>
            <a:r>
              <a:rPr lang="nl-BE" dirty="0"/>
              <a:t> </a:t>
            </a:r>
            <a:r>
              <a:rPr lang="nl-BE" dirty="0" err="1"/>
              <a:t>can</a:t>
            </a:r>
            <a:r>
              <a:rPr lang="nl-BE" dirty="0"/>
              <a:t> </a:t>
            </a:r>
            <a:r>
              <a:rPr lang="nl-BE" dirty="0" err="1"/>
              <a:t>you</a:t>
            </a:r>
            <a:r>
              <a:rPr lang="nl-BE" dirty="0"/>
              <a:t> </a:t>
            </a:r>
            <a:r>
              <a:rPr lang="nl-BE" dirty="0" err="1"/>
              <a:t>prepare</a:t>
            </a:r>
            <a:r>
              <a:rPr lang="nl-BE" dirty="0"/>
              <a:t> data, </a:t>
            </a:r>
            <a:r>
              <a:rPr lang="nl-BE" dirty="0" err="1"/>
              <a:t>what</a:t>
            </a:r>
            <a:r>
              <a:rPr lang="nl-BE" dirty="0"/>
              <a:t> is </a:t>
            </a:r>
            <a:r>
              <a:rPr lang="nl-BE" dirty="0" err="1"/>
              <a:t>needed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make </a:t>
            </a:r>
            <a:r>
              <a:rPr lang="nl-BE" dirty="0" err="1"/>
              <a:t>your</a:t>
            </a:r>
            <a:r>
              <a:rPr lang="nl-BE" dirty="0"/>
              <a:t> model </a:t>
            </a:r>
            <a:r>
              <a:rPr lang="nl-BE" dirty="0" err="1"/>
              <a:t>work</a:t>
            </a:r>
            <a:r>
              <a:rPr lang="nl-BE" dirty="0"/>
              <a:t>?</a:t>
            </a:r>
          </a:p>
          <a:p>
            <a:endParaRPr lang="nl-BE" dirty="0"/>
          </a:p>
          <a:p>
            <a:r>
              <a:rPr lang="nl-BE" b="1" dirty="0"/>
              <a:t>Data preprocessing</a:t>
            </a:r>
          </a:p>
          <a:p>
            <a:r>
              <a:rPr lang="nl-BE" b="0" dirty="0" err="1"/>
              <a:t>Heavily</a:t>
            </a:r>
            <a:r>
              <a:rPr lang="nl-BE" b="0" dirty="0"/>
              <a:t> </a:t>
            </a:r>
            <a:r>
              <a:rPr lang="nl-BE" b="0" dirty="0" err="1"/>
              <a:t>dependent</a:t>
            </a:r>
            <a:r>
              <a:rPr lang="nl-BE" b="0" dirty="0"/>
              <a:t> on model </a:t>
            </a:r>
            <a:r>
              <a:rPr lang="nl-BE" b="0" dirty="0" err="1"/>
              <a:t>that</a:t>
            </a:r>
            <a:r>
              <a:rPr lang="nl-BE" b="0" dirty="0"/>
              <a:t> </a:t>
            </a:r>
            <a:r>
              <a:rPr lang="nl-BE" b="0" dirty="0" err="1"/>
              <a:t>you</a:t>
            </a:r>
            <a:r>
              <a:rPr lang="nl-BE" b="0" dirty="0"/>
              <a:t> </a:t>
            </a:r>
            <a:r>
              <a:rPr lang="nl-BE" b="0" dirty="0" err="1"/>
              <a:t>choose</a:t>
            </a:r>
            <a:r>
              <a:rPr lang="nl-BE" b="0" dirty="0"/>
              <a:t>.</a:t>
            </a:r>
            <a:br>
              <a:rPr lang="nl-BE" b="0" dirty="0"/>
            </a:br>
            <a:r>
              <a:rPr lang="nl-BE" b="0" dirty="0"/>
              <a:t>* </a:t>
            </a:r>
            <a:r>
              <a:rPr lang="nl-BE" b="0" dirty="0" err="1"/>
              <a:t>Decision</a:t>
            </a:r>
            <a:r>
              <a:rPr lang="nl-BE" b="0" dirty="0"/>
              <a:t> tree </a:t>
            </a:r>
            <a:r>
              <a:rPr lang="nl-BE" b="0" dirty="0" err="1"/>
              <a:t>can</a:t>
            </a:r>
            <a:r>
              <a:rPr lang="nl-BE" b="0" dirty="0"/>
              <a:t> handle </a:t>
            </a:r>
            <a:r>
              <a:rPr lang="nl-BE" b="0" dirty="0" err="1"/>
              <a:t>categorical</a:t>
            </a:r>
            <a:r>
              <a:rPr lang="nl-BE" b="0" dirty="0"/>
              <a:t> data</a:t>
            </a:r>
          </a:p>
          <a:p>
            <a:r>
              <a:rPr lang="nl-BE" b="0" dirty="0"/>
              <a:t>* </a:t>
            </a:r>
            <a:r>
              <a:rPr lang="nl-BE" b="0" dirty="0" err="1"/>
              <a:t>Regression</a:t>
            </a:r>
            <a:r>
              <a:rPr lang="nl-BE" b="0" dirty="0"/>
              <a:t> </a:t>
            </a:r>
            <a:r>
              <a:rPr lang="nl-BE" b="0" dirty="0" err="1"/>
              <a:t>techniques</a:t>
            </a:r>
            <a:r>
              <a:rPr lang="nl-BE" b="0" dirty="0"/>
              <a:t> </a:t>
            </a:r>
            <a:r>
              <a:rPr lang="nl-BE" b="0" dirty="0" err="1"/>
              <a:t>need</a:t>
            </a:r>
            <a:r>
              <a:rPr lang="nl-BE" b="0" dirty="0"/>
              <a:t> </a:t>
            </a:r>
            <a:r>
              <a:rPr lang="nl-BE" b="0" dirty="0" err="1"/>
              <a:t>numerical</a:t>
            </a:r>
            <a:r>
              <a:rPr lang="nl-BE" b="0" dirty="0"/>
              <a:t> data</a:t>
            </a:r>
            <a:r>
              <a:rPr lang="nl-B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897437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0AB09428-AAF2-474E-847D-46F0EF1138DA}" type="datetime8">
              <a:rPr lang="en-US" smtClean="0"/>
              <a:t>10/4/2022 1:29 PM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976D8D5-0ECD-3A4D-8E63-E16D685F0695}" type="slidenum">
              <a:rPr lang="en-US" smtClean="0"/>
              <a:pPr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5811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0AB09428-AAF2-474E-847D-46F0EF1138DA}" type="datetime8">
              <a:rPr lang="en-US" smtClean="0"/>
              <a:t>10/4/2022 1:29 PM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976D8D5-0ECD-3A4D-8E63-E16D685F0695}" type="slidenum">
              <a:rPr lang="en-US" smtClean="0"/>
              <a:pPr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3872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0AB09428-AAF2-474E-847D-46F0EF1138DA}" type="datetime8">
              <a:rPr lang="en-US" smtClean="0"/>
              <a:t>10/4/2022 1:29 PM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976D8D5-0ECD-3A4D-8E63-E16D685F0695}" type="slidenum">
              <a:rPr lang="en-US" smtClean="0"/>
              <a:pPr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9132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069E92CE-F5F8-9043-B792-4988837727B6}" type="datetime8">
              <a:rPr lang="en-US" smtClean="0"/>
              <a:t>10/4/2022 1:29 PM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976D8D5-0ECD-3A4D-8E63-E16D685F0695}" type="slidenum">
              <a:rPr lang="en-US" smtClean="0"/>
              <a:pPr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4371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069E92CE-F5F8-9043-B792-4988837727B6}" type="datetime8">
              <a:rPr lang="en-US" smtClean="0"/>
              <a:t>10/4/2022 1:29 PM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976D8D5-0ECD-3A4D-8E63-E16D685F0695}" type="slidenum">
              <a:rPr lang="en-US" smtClean="0"/>
              <a:pPr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0987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069E92CE-F5F8-9043-B792-4988837727B6}" type="datetime8">
              <a:rPr lang="en-US" smtClean="0"/>
              <a:t>10/4/2022 1:56 PM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976D8D5-0ECD-3A4D-8E63-E16D685F0695}" type="slidenum">
              <a:rPr lang="en-US" smtClean="0"/>
              <a:pPr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70865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069E92CE-F5F8-9043-B792-4988837727B6}" type="datetime8">
              <a:rPr lang="en-US" smtClean="0"/>
              <a:t>10/4/2022 1:30 PM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976D8D5-0ECD-3A4D-8E63-E16D685F0695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09117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069E92CE-F5F8-9043-B792-4988837727B6}" type="datetime8">
              <a:rPr lang="en-US" smtClean="0"/>
              <a:t>10/4/2022 1:29 PM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976D8D5-0ECD-3A4D-8E63-E16D685F0695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7086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069E92CE-F5F8-9043-B792-4988837727B6}" type="datetime8">
              <a:rPr lang="en-US" smtClean="0"/>
              <a:t>10/4/2022 1:29 PM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976D8D5-0ECD-3A4D-8E63-E16D685F0695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1578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069E92CE-F5F8-9043-B792-4988837727B6}" type="datetime8">
              <a:rPr lang="en-US" smtClean="0"/>
              <a:t>10/4/2022 1:29 PM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976D8D5-0ECD-3A4D-8E63-E16D685F0695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1060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0AB09428-AAF2-474E-847D-46F0EF1138DA}" type="datetime8">
              <a:rPr lang="en-US" smtClean="0"/>
              <a:t>10/4/2022 1:29 PM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976D8D5-0ECD-3A4D-8E63-E16D685F0695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8736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Shape 51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18" name="Shape 51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91041" indent="-291041">
              <a:buSzPct val="125000"/>
              <a:buChar char="•"/>
            </a:pPr>
            <a:r>
              <a:rPr dirty="0"/>
              <a:t>CRISP-DM : Cross-industry standard process for data mining (</a:t>
            </a:r>
            <a:r>
              <a:rPr lang="nl-BE" u="sng" dirty="0"/>
              <a:t>https://www.datascience-pm.com/crisp-dm-2/</a:t>
            </a:r>
            <a:r>
              <a:rPr dirty="0"/>
              <a:t>)</a:t>
            </a:r>
          </a:p>
          <a:p>
            <a:pPr marL="291041" indent="-291041">
              <a:buSzPct val="125000"/>
              <a:buChar char="•"/>
            </a:pPr>
            <a:r>
              <a:rPr dirty="0"/>
              <a:t>Standard Methodology for Analytical Models (</a:t>
            </a:r>
            <a:r>
              <a:rPr lang="nl-BE" u="sng" dirty="0"/>
              <a:t>https://www.kdnuggets.com/2015/08/new-standard-methodology-analytical-models.html</a:t>
            </a:r>
            <a:r>
              <a:rPr dirty="0"/>
              <a:t>)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0AB09428-AAF2-474E-847D-46F0EF1138DA}" type="datetime8">
              <a:rPr lang="en-US" smtClean="0"/>
              <a:t>10/4/2022 1:29 PM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976D8D5-0ECD-3A4D-8E63-E16D685F0695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9354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0AB09428-AAF2-474E-847D-46F0EF1138DA}" type="datetime8">
              <a:rPr lang="en-US" smtClean="0"/>
              <a:t>10/4/2022 1:29 PM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976D8D5-0ECD-3A4D-8E63-E16D685F0695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21720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5D85DF72-0861-C248-A707-AB8A33F14E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9999" y="964163"/>
            <a:ext cx="11225885" cy="801666"/>
          </a:xfrm>
        </p:spPr>
        <p:txBody>
          <a:bodyPr>
            <a:normAutofit/>
          </a:bodyPr>
          <a:lstStyle>
            <a:lvl1pPr marL="0" indent="0" algn="l">
              <a:buNone/>
              <a:defRPr sz="4000" b="1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89FC0506-DA08-CA49-93A8-B94B920174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0000"/>
            <a:ext cx="11225885" cy="604163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DA1C0D8-72A6-D645-BD9C-6EA7C1F2870E}"/>
              </a:ext>
            </a:extLst>
          </p:cNvPr>
          <p:cNvSpPr txBox="1"/>
          <p:nvPr userDrawn="1"/>
        </p:nvSpPr>
        <p:spPr>
          <a:xfrm>
            <a:off x="11585884" y="162497"/>
            <a:ext cx="4504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ADA664B-6DE3-D04E-B243-DDFE98F1A44C}" type="slidenum">
              <a:rPr lang="nl-NL" sz="1200" b="1" i="0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pPr algn="r"/>
              <a:t>‹nr.›</a:t>
            </a:fld>
            <a:endParaRPr lang="nl-NL" sz="1200" b="1" i="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7490518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BE9A1BE-72EB-8B47-8480-78AF1B483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75430553"/>
      </p:ext>
    </p:extLst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3A7DB2-0471-694C-BA3D-C78C225BA5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593" y="295470"/>
            <a:ext cx="3932237" cy="1129004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24094C-0D9E-304E-BC9D-3DD3E977CE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298580"/>
            <a:ext cx="6172200" cy="494059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B1CE56-8C73-D34A-A442-7F7524B3B1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54593" y="1424474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3141525"/>
      </p:ext>
    </p:extLst>
  </p:cSld>
  <p:clrMapOvr>
    <a:masterClrMapping/>
  </p:clrMapOvr>
  <p:transition spd="slow">
    <p:push dir="u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124102-EBBF-0746-ABE1-6051466FF2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699" y="289249"/>
            <a:ext cx="3932237" cy="1048139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B536FB2-B2DE-3F44-97EA-06B1EF1ACE7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1600" y="306290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6F3732-9FF0-A647-8916-5C387FF793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5699" y="1342053"/>
            <a:ext cx="3932237" cy="3811588"/>
          </a:xfrm>
        </p:spPr>
        <p:txBody>
          <a:bodyPr anchor="t" anchorCtr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68830257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presenta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5367" y="420977"/>
            <a:ext cx="10981267" cy="1615440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noAutofit/>
          </a:bodyPr>
          <a:lstStyle>
            <a:lvl1pPr marL="0" indent="0" algn="l" rtl="0" eaLnBrk="0" fontAlgn="base" hangingPunct="0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charset="0"/>
              <a:buNone/>
              <a:defRPr kumimoji="0" lang="en-US" sz="5833" b="1" i="0" u="none" strike="noStrike" kern="1500" cap="none" spc="-83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  <a:sym typeface="Arial" pitchFamily="-65" charset="0"/>
              </a:defRPr>
            </a:lvl1pPr>
          </a:lstStyle>
          <a:p>
            <a:pPr marL="0" marR="0" lvl="0" indent="0" algn="l" defTabSz="6400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</a:t>
            </a:r>
            <a:br>
              <a:rPr lang="en-US"/>
            </a:br>
            <a:r>
              <a:rPr lang="en-US"/>
              <a:t>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605367" y="2367251"/>
            <a:ext cx="8576108" cy="1481138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917">
                <a:solidFill>
                  <a:srgbClr val="595959"/>
                </a:solidFill>
              </a:defRPr>
            </a:lvl1pPr>
            <a:lvl2pPr marL="0" indent="0">
              <a:spcBef>
                <a:spcPts val="0"/>
              </a:spcBef>
              <a:buNone/>
              <a:defRPr/>
            </a:lvl2pPr>
            <a:lvl3pPr marL="0" indent="0">
              <a:spcBef>
                <a:spcPts val="0"/>
              </a:spcBef>
              <a:buNone/>
              <a:defRPr/>
            </a:lvl3pPr>
            <a:lvl4pPr marL="0" indent="0">
              <a:spcBef>
                <a:spcPts val="0"/>
              </a:spcBef>
              <a:buNone/>
              <a:defRPr/>
            </a:lvl4pPr>
            <a:lvl5pPr marL="0" indent="0">
              <a:spcBef>
                <a:spcPts val="0"/>
              </a:spcBef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FEDC63A-6342-AB4F-9D5C-0F457543EA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3635" y="5860482"/>
            <a:ext cx="3161766" cy="578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089153"/>
      </p:ext>
    </p:extLst>
  </p:cSld>
  <p:clrMapOvr>
    <a:masterClrMapping/>
  </p:clrMapOvr>
  <p:transition>
    <p:fade/>
  </p:transition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re - Ha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e du titr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Texte du titre</a:t>
            </a:r>
          </a:p>
        </p:txBody>
      </p:sp>
      <p:sp>
        <p:nvSpPr>
          <p:cNvPr id="49" name="Numéro de diapositiv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24410094"/>
      </p:ext>
    </p:extLst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re et sous-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e du titre"/>
          <p:cNvSpPr txBox="1">
            <a:spLocks noGrp="1"/>
          </p:cNvSpPr>
          <p:nvPr>
            <p:ph type="title"/>
          </p:nvPr>
        </p:nvSpPr>
        <p:spPr>
          <a:xfrm>
            <a:off x="889000" y="1149350"/>
            <a:ext cx="10414000" cy="2324100"/>
          </a:xfrm>
          <a:prstGeom prst="rect">
            <a:avLst/>
          </a:prstGeom>
        </p:spPr>
        <p:txBody>
          <a:bodyPr anchor="b"/>
          <a:lstStyle/>
          <a:p>
            <a:r>
              <a:t>Texte du titre</a:t>
            </a:r>
          </a:p>
        </p:txBody>
      </p:sp>
      <p:sp>
        <p:nvSpPr>
          <p:cNvPr id="12" name="Texte niveau 1…"/>
          <p:cNvSpPr txBox="1">
            <a:spLocks noGrp="1"/>
          </p:cNvSpPr>
          <p:nvPr>
            <p:ph type="body" sz="quarter" idx="1"/>
          </p:nvPr>
        </p:nvSpPr>
        <p:spPr>
          <a:xfrm>
            <a:off x="889000" y="3536950"/>
            <a:ext cx="10414000" cy="793750"/>
          </a:xfrm>
          <a:prstGeom prst="rect">
            <a:avLst/>
          </a:prstGeom>
        </p:spPr>
        <p:txBody>
          <a:bodyPr anchor="t"/>
          <a:lstStyle>
            <a:lvl1pPr marL="0" indent="0" algn="r">
              <a:spcBef>
                <a:spcPts val="0"/>
              </a:spcBef>
              <a:buSzTx/>
              <a:buNone/>
              <a:defRPr sz="2700">
                <a:solidFill>
                  <a:srgbClr val="FFFFFF"/>
                </a:solidFill>
              </a:defRPr>
            </a:lvl1pPr>
            <a:lvl2pPr marL="0" indent="0" algn="r">
              <a:spcBef>
                <a:spcPts val="0"/>
              </a:spcBef>
              <a:buSzTx/>
              <a:buNone/>
              <a:defRPr sz="2700">
                <a:solidFill>
                  <a:srgbClr val="FFFFFF"/>
                </a:solidFill>
              </a:defRPr>
            </a:lvl2pPr>
            <a:lvl3pPr marL="0" indent="0" algn="r">
              <a:spcBef>
                <a:spcPts val="0"/>
              </a:spcBef>
              <a:buSzTx/>
              <a:buNone/>
              <a:defRPr sz="2700">
                <a:solidFill>
                  <a:srgbClr val="FFFFFF"/>
                </a:solidFill>
              </a:defRPr>
            </a:lvl3pPr>
            <a:lvl4pPr marL="0" indent="0" algn="r">
              <a:spcBef>
                <a:spcPts val="0"/>
              </a:spcBef>
              <a:buSzTx/>
              <a:buNone/>
              <a:defRPr sz="2700">
                <a:solidFill>
                  <a:srgbClr val="FFFFFF"/>
                </a:solidFill>
              </a:defRPr>
            </a:lvl4pPr>
            <a:lvl5pPr marL="0" indent="0" algn="r">
              <a:spcBef>
                <a:spcPts val="0"/>
              </a:spcBef>
              <a:buSzTx/>
              <a:buNone/>
              <a:defRPr sz="2700">
                <a:solidFill>
                  <a:srgbClr val="FFFFFF"/>
                </a:solidFill>
              </a:defRPr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13" name="Numéro de diapositiv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45860523"/>
      </p:ext>
    </p:extLst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sub, graphic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11"/>
          <p:cNvSpPr>
            <a:spLocks noGrp="1"/>
          </p:cNvSpPr>
          <p:nvPr>
            <p:ph sz="quarter" idx="15"/>
          </p:nvPr>
        </p:nvSpPr>
        <p:spPr>
          <a:xfrm>
            <a:off x="601601" y="1713178"/>
            <a:ext cx="10985780" cy="4169411"/>
          </a:xfrm>
        </p:spPr>
        <p:txBody>
          <a:bodyPr/>
          <a:lstStyle>
            <a:lvl1pPr marL="0" marR="0" indent="0" algn="ctr" defTabSz="9143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000"/>
            </a:lvl1pPr>
          </a:lstStyle>
          <a:p>
            <a:pPr marL="0" marR="0" lvl="0" indent="0" algn="ctr" defTabSz="9143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>
                <a:ln>
                  <a:noFill/>
                </a:ln>
                <a:solidFill>
                  <a:schemeClr val="tx2">
                    <a:lumMod val="65000"/>
                    <a:lumOff val="35000"/>
                  </a:schemeClr>
                </a:solidFill>
                <a:effectLst/>
                <a:latin typeface="Arial" pitchFamily="-110" charset="0"/>
                <a:ea typeface="ヒラギノ角ゴ ProN W3" pitchFamily="-110" charset="-128"/>
                <a:sym typeface="Arial" pitchFamily="-110" charset="0"/>
              </a:rPr>
              <a:t>Edit Master text styles</a:t>
            </a:r>
          </a:p>
          <a:p>
            <a:pPr marL="0" marR="0" lvl="1" indent="0" algn="ctr" defTabSz="9143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>
                <a:ln>
                  <a:noFill/>
                </a:ln>
                <a:solidFill>
                  <a:schemeClr val="tx2">
                    <a:lumMod val="65000"/>
                    <a:lumOff val="35000"/>
                  </a:schemeClr>
                </a:solidFill>
                <a:effectLst/>
                <a:latin typeface="Arial" pitchFamily="-110" charset="0"/>
                <a:ea typeface="ヒラギノ角ゴ ProN W3" pitchFamily="-110" charset="-128"/>
                <a:sym typeface="Arial" pitchFamily="-110" charset="0"/>
              </a:rPr>
              <a:t>Second level</a:t>
            </a:r>
          </a:p>
          <a:p>
            <a:pPr marL="0" marR="0" lvl="2" indent="0" algn="ctr" defTabSz="9143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>
                <a:ln>
                  <a:noFill/>
                </a:ln>
                <a:solidFill>
                  <a:schemeClr val="tx2">
                    <a:lumMod val="65000"/>
                    <a:lumOff val="35000"/>
                  </a:schemeClr>
                </a:solidFill>
                <a:effectLst/>
                <a:latin typeface="Arial" pitchFamily="-110" charset="0"/>
                <a:ea typeface="ヒラギノ角ゴ ProN W3" pitchFamily="-110" charset="-128"/>
                <a:sym typeface="Arial" pitchFamily="-110" charset="0"/>
              </a:rPr>
              <a:t>Third level</a:t>
            </a:r>
          </a:p>
          <a:p>
            <a:pPr marL="0" marR="0" lvl="3" indent="0" algn="ctr" defTabSz="9143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>
                <a:ln>
                  <a:noFill/>
                </a:ln>
                <a:solidFill>
                  <a:schemeClr val="tx2">
                    <a:lumMod val="65000"/>
                    <a:lumOff val="35000"/>
                  </a:schemeClr>
                </a:solidFill>
                <a:effectLst/>
                <a:latin typeface="Arial" pitchFamily="-110" charset="0"/>
                <a:ea typeface="ヒラギノ角ゴ ProN W3" pitchFamily="-110" charset="-128"/>
                <a:sym typeface="Arial" pitchFamily="-110" charset="0"/>
              </a:rPr>
              <a:t>Fourth level</a:t>
            </a:r>
          </a:p>
          <a:p>
            <a:pPr marL="0" marR="0" lvl="4" indent="0" algn="ctr" defTabSz="9143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>
                <a:ln>
                  <a:noFill/>
                </a:ln>
                <a:solidFill>
                  <a:schemeClr val="tx2">
                    <a:lumMod val="65000"/>
                    <a:lumOff val="35000"/>
                  </a:schemeClr>
                </a:solidFill>
                <a:effectLst/>
                <a:latin typeface="Arial" pitchFamily="-110" charset="0"/>
                <a:ea typeface="ヒラギノ角ゴ ProN W3" pitchFamily="-110" charset="-128"/>
                <a:sym typeface="Arial" pitchFamily="-110" charset="0"/>
              </a:rPr>
              <a:t>Fifth level</a:t>
            </a:r>
            <a:endParaRPr lang="en-US"/>
          </a:p>
        </p:txBody>
      </p:sp>
      <p:sp>
        <p:nvSpPr>
          <p:cNvPr id="16" name="Text Placeholder 19"/>
          <p:cNvSpPr>
            <a:spLocks noGrp="1"/>
          </p:cNvSpPr>
          <p:nvPr>
            <p:ph type="body" sz="quarter" idx="16" hasCustomPrompt="1"/>
          </p:nvPr>
        </p:nvSpPr>
        <p:spPr>
          <a:xfrm>
            <a:off x="601134" y="6087809"/>
            <a:ext cx="10985500" cy="159263"/>
          </a:xfrm>
        </p:spPr>
        <p:txBody>
          <a:bodyPr anchor="ctr"/>
          <a:lstStyle>
            <a:lvl1pPr marL="0" indent="0">
              <a:buNone/>
              <a:defRPr sz="1000" baseline="0"/>
            </a:lvl1pPr>
            <a:lvl2pPr marL="217161" indent="0">
              <a:buNone/>
              <a:defRPr sz="1000"/>
            </a:lvl2pPr>
            <a:lvl3pPr marL="530330" indent="0">
              <a:buNone/>
              <a:defRPr sz="1000"/>
            </a:lvl3pPr>
            <a:lvl4pPr marL="896076" indent="0">
              <a:buNone/>
              <a:defRPr sz="1000"/>
            </a:lvl4pPr>
            <a:lvl5pPr marL="1296777" indent="0">
              <a:buNone/>
              <a:defRPr sz="1000"/>
            </a:lvl5pPr>
          </a:lstStyle>
          <a:p>
            <a:r>
              <a:rPr lang="en-US" sz="1000">
                <a:solidFill>
                  <a:srgbClr val="595959"/>
                </a:solidFill>
              </a:rPr>
              <a:t>Click to add footnote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05367" y="1019039"/>
            <a:ext cx="10981267" cy="346249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>
              <a:buNone/>
              <a:defRPr lang="en-US" sz="2500" dirty="0">
                <a:solidFill>
                  <a:schemeClr val="tx2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1pPr>
            <a:lvl2pPr>
              <a:defRPr sz="2100"/>
            </a:lvl2pPr>
            <a:lvl3pPr>
              <a:defRPr sz="2100"/>
            </a:lvl3pPr>
            <a:lvl4pPr>
              <a:defRPr sz="2100"/>
            </a:lvl4pPr>
            <a:lvl5pPr>
              <a:defRPr sz="2100"/>
            </a:lvl5pPr>
          </a:lstStyle>
          <a:p>
            <a:pPr marL="0" lvl="0" indent="0" algn="l" rtl="0" eaLnBrk="0" fontAlgn="base" hangingPunct="0">
              <a:spcBef>
                <a:spcPts val="21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itchFamily="-65" charset="0"/>
              <a:buNone/>
            </a:pPr>
            <a:r>
              <a:rPr lang="en-US"/>
              <a:t>Edit Master text styles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39CB053C-917F-3442-95E2-DB922C9FB8D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46985" y="6407470"/>
            <a:ext cx="4853049" cy="257257"/>
          </a:xfrm>
        </p:spPr>
        <p:txBody>
          <a:bodyPr/>
          <a:lstStyle>
            <a:lvl1pPr marL="0" indent="0" algn="r">
              <a:buNone/>
              <a:defRPr sz="750" b="1"/>
            </a:lvl1pPr>
          </a:lstStyle>
          <a:p>
            <a:r>
              <a:rPr lang="en-US"/>
              <a:t>GLOBAL PUBLIC HEALTH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4583EDC4-237D-9841-A7A3-2E3EB25AA9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40709" y="6297783"/>
            <a:ext cx="379678" cy="3333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C8102E"/>
                </a:solidFill>
              </a:defRPr>
            </a:lvl1pPr>
          </a:lstStyle>
          <a:p>
            <a:fld id="{AD816501-AAE5-214E-B100-00C3DC5F5E3F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4657BC-2BC6-344D-BA73-33733418F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77114145"/>
      </p:ext>
    </p:extLst>
  </p:cSld>
  <p:clrMapOvr>
    <a:masterClrMapping/>
  </p:clrMapOvr>
  <p:transition>
    <p:fade/>
  </p:transition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14EFDC-782B-1D4A-9336-33F5D9CD4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97514A-3228-F947-A551-AE73435119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64412559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CFEDC5E-7D37-B54B-AC6E-E99070F4C7A9}"/>
              </a:ext>
            </a:extLst>
          </p:cNvPr>
          <p:cNvSpPr/>
          <p:nvPr userDrawn="1"/>
        </p:nvSpPr>
        <p:spPr>
          <a:xfrm>
            <a:off x="0" y="-209818"/>
            <a:ext cx="12192000" cy="6359605"/>
          </a:xfrm>
          <a:prstGeom prst="rect">
            <a:avLst/>
          </a:prstGeom>
          <a:solidFill>
            <a:srgbClr val="FF35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C8F5C017-A232-6547-90A1-EC8B3630CF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9999" y="915495"/>
            <a:ext cx="11225885" cy="801666"/>
          </a:xfrm>
        </p:spPr>
        <p:txBody>
          <a:bodyPr>
            <a:normAutofit/>
          </a:bodyPr>
          <a:lstStyle>
            <a:lvl1pPr marL="0" indent="0" algn="l">
              <a:buNone/>
              <a:defRPr sz="40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8" name="Title 6">
            <a:extLst>
              <a:ext uri="{FF2B5EF4-FFF2-40B4-BE49-F238E27FC236}">
                <a16:creationId xmlns:a16="http://schemas.microsoft.com/office/drawing/2014/main" id="{A9798F58-511D-A14F-82D7-F3A252892B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0000"/>
            <a:ext cx="11225885" cy="549275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EE87BF-A722-F943-B307-EF8568AED741}"/>
              </a:ext>
            </a:extLst>
          </p:cNvPr>
          <p:cNvSpPr txBox="1"/>
          <p:nvPr userDrawn="1"/>
        </p:nvSpPr>
        <p:spPr>
          <a:xfrm>
            <a:off x="11585884" y="162497"/>
            <a:ext cx="4504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ADA664B-6DE3-D04E-B243-DDFE98F1A44C}" type="slidenum">
              <a:rPr lang="nl-NL" sz="1200" b="1" i="0" smtClean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pPr algn="r"/>
              <a:t>‹nr.›</a:t>
            </a:fld>
            <a:endParaRPr lang="nl-NL" sz="1200" b="1" i="0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C76288E4-E3BB-3B46-94FE-EC77AC6511B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5000"/>
          </a:blip>
          <a:stretch>
            <a:fillRect/>
          </a:stretch>
        </p:blipFill>
        <p:spPr>
          <a:xfrm rot="20925934">
            <a:off x="-208723" y="3235187"/>
            <a:ext cx="3124200" cy="31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113385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CFEDC5E-7D37-B54B-AC6E-E99070F4C7A9}"/>
              </a:ext>
            </a:extLst>
          </p:cNvPr>
          <p:cNvSpPr/>
          <p:nvPr userDrawn="1"/>
        </p:nvSpPr>
        <p:spPr>
          <a:xfrm>
            <a:off x="0" y="0"/>
            <a:ext cx="12192000" cy="615232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C8F5C017-A232-6547-90A1-EC8B3630CF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9999" y="915495"/>
            <a:ext cx="11225885" cy="801666"/>
          </a:xfrm>
        </p:spPr>
        <p:txBody>
          <a:bodyPr>
            <a:normAutofit/>
          </a:bodyPr>
          <a:lstStyle>
            <a:lvl1pPr marL="0" indent="0" algn="l">
              <a:buNone/>
              <a:defRPr sz="40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8" name="Title 6">
            <a:extLst>
              <a:ext uri="{FF2B5EF4-FFF2-40B4-BE49-F238E27FC236}">
                <a16:creationId xmlns:a16="http://schemas.microsoft.com/office/drawing/2014/main" id="{A9798F58-511D-A14F-82D7-F3A252892B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0000"/>
            <a:ext cx="11225885" cy="549275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9783B4-5A42-9544-9E44-446D6368ED8B}"/>
              </a:ext>
            </a:extLst>
          </p:cNvPr>
          <p:cNvSpPr txBox="1"/>
          <p:nvPr userDrawn="1"/>
        </p:nvSpPr>
        <p:spPr>
          <a:xfrm>
            <a:off x="11585884" y="162497"/>
            <a:ext cx="4504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ADA664B-6DE3-D04E-B243-DDFE98F1A44C}" type="slidenum">
              <a:rPr lang="nl-NL" sz="1200" b="1" i="0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pPr algn="r"/>
              <a:t>‹nr.›</a:t>
            </a:fld>
            <a:endParaRPr lang="nl-NL" sz="1200" b="1" i="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2089517"/>
      </p:ext>
    </p:extLst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CFEDC5E-7D37-B54B-AC6E-E99070F4C7A9}"/>
              </a:ext>
            </a:extLst>
          </p:cNvPr>
          <p:cNvSpPr/>
          <p:nvPr userDrawn="1"/>
        </p:nvSpPr>
        <p:spPr>
          <a:xfrm>
            <a:off x="0" y="0"/>
            <a:ext cx="12192000" cy="615232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C8F5C017-A232-6547-90A1-EC8B3630CF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9999" y="915495"/>
            <a:ext cx="11225885" cy="801666"/>
          </a:xfrm>
        </p:spPr>
        <p:txBody>
          <a:bodyPr>
            <a:normAutofit/>
          </a:bodyPr>
          <a:lstStyle>
            <a:lvl1pPr marL="0" indent="0" algn="l">
              <a:buNone/>
              <a:defRPr sz="4000" b="1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8" name="Title 6">
            <a:extLst>
              <a:ext uri="{FF2B5EF4-FFF2-40B4-BE49-F238E27FC236}">
                <a16:creationId xmlns:a16="http://schemas.microsoft.com/office/drawing/2014/main" id="{A9798F58-511D-A14F-82D7-F3A252892B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0000"/>
            <a:ext cx="11225885" cy="549275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F4A625-44D7-9E45-A48B-B899DF68035F}"/>
              </a:ext>
            </a:extLst>
          </p:cNvPr>
          <p:cNvSpPr txBox="1"/>
          <p:nvPr userDrawn="1"/>
        </p:nvSpPr>
        <p:spPr>
          <a:xfrm>
            <a:off x="11585884" y="162497"/>
            <a:ext cx="4504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ADA664B-6DE3-D04E-B243-DDFE98F1A44C}" type="slidenum">
              <a:rPr lang="nl-NL" sz="1200" b="1" i="0" smtClean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pPr algn="r"/>
              <a:t>‹nr.›</a:t>
            </a:fld>
            <a:endParaRPr lang="nl-NL" sz="1200" b="1" i="0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6446399"/>
      </p:ext>
    </p:extLst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CFEDC5E-7D37-B54B-AC6E-E99070F4C7A9}"/>
              </a:ext>
            </a:extLst>
          </p:cNvPr>
          <p:cNvSpPr/>
          <p:nvPr userDrawn="1"/>
        </p:nvSpPr>
        <p:spPr>
          <a:xfrm>
            <a:off x="0" y="0"/>
            <a:ext cx="12192000" cy="615232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C8F5C017-A232-6547-90A1-EC8B3630CF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9999" y="915495"/>
            <a:ext cx="11225885" cy="801666"/>
          </a:xfrm>
        </p:spPr>
        <p:txBody>
          <a:bodyPr>
            <a:normAutofit/>
          </a:bodyPr>
          <a:lstStyle>
            <a:lvl1pPr marL="0" indent="0" algn="l">
              <a:buNone/>
              <a:defRPr sz="4000" b="1">
                <a:solidFill>
                  <a:srgbClr val="FF352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8" name="Title 6">
            <a:extLst>
              <a:ext uri="{FF2B5EF4-FFF2-40B4-BE49-F238E27FC236}">
                <a16:creationId xmlns:a16="http://schemas.microsoft.com/office/drawing/2014/main" id="{A9798F58-511D-A14F-82D7-F3A252892B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0000"/>
            <a:ext cx="11225885" cy="549275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4233F2-90EB-AD4C-B30F-120FB90D324E}"/>
              </a:ext>
            </a:extLst>
          </p:cNvPr>
          <p:cNvSpPr txBox="1"/>
          <p:nvPr userDrawn="1"/>
        </p:nvSpPr>
        <p:spPr>
          <a:xfrm>
            <a:off x="11585884" y="162497"/>
            <a:ext cx="4504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ADA664B-6DE3-D04E-B243-DDFE98F1A44C}" type="slidenum">
              <a:rPr lang="nl-NL" sz="1200" b="1" i="0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pPr algn="r"/>
              <a:t>‹nr.›</a:t>
            </a:fld>
            <a:endParaRPr lang="nl-NL" sz="1200" b="1" i="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7203449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8F3C8-4DEF-8146-B605-699DB2A8EF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0000"/>
            <a:ext cx="11225885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1BC93D-B61B-8C4C-834E-DE9CB178CB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0000" y="1690688"/>
            <a:ext cx="5181600" cy="382059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1B8360-3ABD-9743-B77C-35458E6308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40128" y="1690688"/>
            <a:ext cx="5181600" cy="382059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43101376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7B9C28-4CC0-ED4D-BB6F-03E3FE24A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0000"/>
            <a:ext cx="5152383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19601C-728A-7F4C-98D4-75E7B32023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4596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15E873-07B8-F448-9AF3-E9FDC786DE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54596" y="2505075"/>
            <a:ext cx="5157787" cy="303688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hart Placeholder 10">
            <a:extLst>
              <a:ext uri="{FF2B5EF4-FFF2-40B4-BE49-F238E27FC236}">
                <a16:creationId xmlns:a16="http://schemas.microsoft.com/office/drawing/2014/main" id="{E1E5B10F-53EA-C14B-894D-D62B9BBE9252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5842000" y="346075"/>
            <a:ext cx="5934075" cy="5195888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6590787"/>
      </p:ext>
    </p:extLst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8515A-94E6-0642-84EF-F61C8BAB80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0000"/>
            <a:ext cx="11225885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2972493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5C98340-0F06-F043-8F91-EE57BC738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0000"/>
            <a:ext cx="11225885" cy="132556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5DC289-7E68-8A4F-8B12-F32595828D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0000" y="1685563"/>
            <a:ext cx="11258084" cy="38531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D2D4948D-E5F5-2247-8729-36FD3BB0B40B}"/>
              </a:ext>
            </a:extLst>
          </p:cNvPr>
          <p:cNvSpPr txBox="1">
            <a:spLocks/>
          </p:cNvSpPr>
          <p:nvPr userDrawn="1"/>
        </p:nvSpPr>
        <p:spPr>
          <a:xfrm>
            <a:off x="268446" y="6305078"/>
            <a:ext cx="7774806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2400" kern="120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err="1">
                <a:solidFill>
                  <a:srgbClr val="FF3521"/>
                </a:solidFill>
              </a:rPr>
              <a:t>Maak</a:t>
            </a:r>
            <a:r>
              <a:rPr lang="en-US" sz="1800" dirty="0">
                <a:solidFill>
                  <a:srgbClr val="FF3521"/>
                </a:solidFill>
              </a:rPr>
              <a:t> </a:t>
            </a:r>
            <a:r>
              <a:rPr lang="en-US" sz="1800" dirty="0" err="1">
                <a:solidFill>
                  <a:srgbClr val="FF3521"/>
                </a:solidFill>
              </a:rPr>
              <a:t>werk</a:t>
            </a:r>
            <a:r>
              <a:rPr lang="en-US" sz="1800" dirty="0">
                <a:solidFill>
                  <a:srgbClr val="FF3521"/>
                </a:solidFill>
              </a:rPr>
              <a:t> van je </a:t>
            </a:r>
            <a:r>
              <a:rPr lang="en-US" sz="1800" dirty="0" err="1">
                <a:solidFill>
                  <a:srgbClr val="FF3521"/>
                </a:solidFill>
              </a:rPr>
              <a:t>toekomst</a:t>
            </a:r>
            <a:endParaRPr lang="en-US" sz="1800" dirty="0">
              <a:solidFill>
                <a:srgbClr val="FF3521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F191E2F-2E40-DB45-8DB4-37A9A5955193}"/>
              </a:ext>
            </a:extLst>
          </p:cNvPr>
          <p:cNvPicPr>
            <a:picLocks noChangeAspect="1"/>
          </p:cNvPicPr>
          <p:nvPr userDrawn="1"/>
        </p:nvPicPr>
        <p:blipFill>
          <a:blip r:embed="rId18"/>
          <a:srcRect/>
          <a:stretch/>
        </p:blipFill>
        <p:spPr>
          <a:xfrm>
            <a:off x="10952921" y="6288108"/>
            <a:ext cx="1125616" cy="478578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49923BA-AAC2-B34A-B197-D2DA447F5A16}"/>
              </a:ext>
            </a:extLst>
          </p:cNvPr>
          <p:cNvCxnSpPr>
            <a:cxnSpLocks/>
          </p:cNvCxnSpPr>
          <p:nvPr userDrawn="1"/>
        </p:nvCxnSpPr>
        <p:spPr>
          <a:xfrm>
            <a:off x="0" y="6152468"/>
            <a:ext cx="12192000" cy="0"/>
          </a:xfrm>
          <a:prstGeom prst="line">
            <a:avLst/>
          </a:prstGeom>
          <a:ln>
            <a:solidFill>
              <a:srgbClr val="FF352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1942F9C-1529-4C46-9E8B-BCF10AEECBC3}"/>
              </a:ext>
            </a:extLst>
          </p:cNvPr>
          <p:cNvSpPr txBox="1"/>
          <p:nvPr userDrawn="1"/>
        </p:nvSpPr>
        <p:spPr>
          <a:xfrm>
            <a:off x="11585884" y="162497"/>
            <a:ext cx="4504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ADA664B-6DE3-D04E-B243-DDFE98F1A44C}" type="slidenum">
              <a:rPr lang="nl-NL" sz="1200" b="1" i="0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pPr algn="r"/>
              <a:t>‹nr.›</a:t>
            </a:fld>
            <a:endParaRPr lang="nl-NL" sz="1200" b="1" i="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40371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8" r:id="rId4"/>
    <p:sldLayoutId id="2147483659" r:id="rId5"/>
    <p:sldLayoutId id="2147483660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62" r:id="rId13"/>
    <p:sldLayoutId id="2147483663" r:id="rId14"/>
    <p:sldLayoutId id="2147483664" r:id="rId15"/>
    <p:sldLayoutId id="2147483665" r:id="rId16"/>
  </p:sldLayoutIdLst>
  <p:transition spd="slow">
    <p:push dir="u"/>
  </p:transition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tx1"/>
          </a:solidFill>
          <a:latin typeface="Lato" panose="020F0502020204030203" pitchFamily="34" charset="0"/>
          <a:ea typeface="Lato" panose="020F0502020204030203" pitchFamily="34" charset="0"/>
          <a:cs typeface="Lato" panose="020F050202020403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pitchFamily="2" charset="2"/>
        <a:buChar char="§"/>
        <a:defRPr sz="2800" kern="1200">
          <a:solidFill>
            <a:schemeClr val="tx1"/>
          </a:solidFill>
          <a:latin typeface="Lato" panose="020F0502020204030203" pitchFamily="34" charset="0"/>
          <a:ea typeface="Lato" panose="020F0502020204030203" pitchFamily="34" charset="0"/>
          <a:cs typeface="Lato" panose="020F050202020403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itchFamily="2" charset="2"/>
        <a:buChar char="§"/>
        <a:defRPr sz="2400" kern="1200">
          <a:solidFill>
            <a:schemeClr val="tx1"/>
          </a:solidFill>
          <a:latin typeface="Lato" panose="020F0502020204030203" pitchFamily="34" charset="0"/>
          <a:ea typeface="Lato" panose="020F0502020204030203" pitchFamily="34" charset="0"/>
          <a:cs typeface="Lato" panose="020F050202020403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itchFamily="2" charset="2"/>
        <a:buChar char="§"/>
        <a:defRPr sz="2000" kern="1200">
          <a:solidFill>
            <a:schemeClr val="tx1"/>
          </a:solidFill>
          <a:latin typeface="Lato" panose="020F0502020204030203" pitchFamily="34" charset="0"/>
          <a:ea typeface="Lato" panose="020F0502020204030203" pitchFamily="34" charset="0"/>
          <a:cs typeface="Lato" panose="020F050202020403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itchFamily="2" charset="2"/>
        <a:buChar char="§"/>
        <a:defRPr sz="1800" kern="1200">
          <a:solidFill>
            <a:schemeClr val="tx1"/>
          </a:solidFill>
          <a:latin typeface="Lato" panose="020F0502020204030203" pitchFamily="34" charset="0"/>
          <a:ea typeface="Lato" panose="020F0502020204030203" pitchFamily="34" charset="0"/>
          <a:cs typeface="Lato" panose="020F050202020403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itchFamily="2" charset="2"/>
        <a:buChar char="§"/>
        <a:defRPr sz="1800" kern="1200">
          <a:solidFill>
            <a:schemeClr val="tx1"/>
          </a:solidFill>
          <a:latin typeface="Lato" panose="020F0502020204030203" pitchFamily="34" charset="0"/>
          <a:ea typeface="Lato" panose="020F0502020204030203" pitchFamily="34" charset="0"/>
          <a:cs typeface="Lato" panose="020F050202020403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1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8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25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Relationship Id="rId6" Type="http://schemas.microsoft.com/office/2007/relationships/hdphoto" Target="../media/hdphoto2.wdp"/><Relationship Id="rId5" Type="http://schemas.openxmlformats.org/officeDocument/2006/relationships/image" Target="../media/image26.png"/><Relationship Id="rId4" Type="http://schemas.microsoft.com/office/2007/relationships/hdphoto" Target="../media/hdphoto1.wdp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4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4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4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4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4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4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4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4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4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4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4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4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4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4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4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4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4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4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4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4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0AD864F-10CA-2049-874D-0CCE18A1B3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793" y="553015"/>
            <a:ext cx="11225885" cy="549275"/>
          </a:xfrm>
        </p:spPr>
        <p:txBody>
          <a:bodyPr>
            <a:noAutofit/>
          </a:bodyPr>
          <a:lstStyle/>
          <a:p>
            <a:r>
              <a:rPr lang="en-US" sz="4400" dirty="0"/>
              <a:t>Data Science Les 3</a:t>
            </a:r>
            <a:br>
              <a:rPr lang="en-US" sz="4400" dirty="0"/>
            </a:br>
            <a:r>
              <a:rPr lang="en-US" sz="4400" dirty="0"/>
              <a:t>Life cycle &amp; project definition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060A6B-28B7-EC47-9546-B15F30F7D61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953649"/>
            <a:ext cx="12192000" cy="4205990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AADDE701-6183-7046-946D-47128F80DF8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 rot="20925934">
            <a:off x="-208723" y="3235187"/>
            <a:ext cx="3124200" cy="31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584087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C5DDE5BD-127E-4050-8994-A4263FBFF4B2}"/>
              </a:ext>
            </a:extLst>
          </p:cNvPr>
          <p:cNvSpPr/>
          <p:nvPr/>
        </p:nvSpPr>
        <p:spPr bwMode="auto">
          <a:xfrm>
            <a:off x="72190" y="5532504"/>
            <a:ext cx="3882081" cy="980043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6200" tIns="38100" rIns="76200" bIns="38100" numCol="1" rtlCol="0" anchor="ctr" anchorCtr="0" compatLnSpc="1">
            <a:prstTxWarp prst="textNoShape">
              <a:avLst/>
            </a:prstTxWarp>
          </a:bodyPr>
          <a:lstStyle/>
          <a:p>
            <a:pPr algn="ctr" defTabSz="761970" fontAlgn="base">
              <a:spcBef>
                <a:spcPct val="0"/>
              </a:spcBef>
              <a:spcAft>
                <a:spcPct val="0"/>
              </a:spcAft>
            </a:pPr>
            <a:endParaRPr lang="nl-BE" sz="2667" dirty="0" err="1">
              <a:solidFill>
                <a:schemeClr val="bg1"/>
              </a:solidFill>
              <a:latin typeface="Arial" pitchFamily="-110" charset="0"/>
              <a:ea typeface="ヒラギノ角ゴ ProN W3" pitchFamily="-110" charset="-128"/>
              <a:cs typeface="ヒラギノ角ゴ ProN W3" pitchFamily="-110" charset="-128"/>
              <a:sym typeface="Arial" pitchFamily="-110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8949" y="-754273"/>
            <a:ext cx="10981267" cy="1615440"/>
          </a:xfrm>
        </p:spPr>
        <p:txBody>
          <a:bodyPr/>
          <a:lstStyle/>
          <a:p>
            <a:r>
              <a:rPr lang="en-US" sz="3667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Complexiteit</a:t>
            </a:r>
            <a:r>
              <a:rPr lang="en-US" sz="3667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vs. </a:t>
            </a:r>
            <a:r>
              <a:rPr lang="en-US" sz="3667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interpreteerbaar</a:t>
            </a:r>
            <a:r>
              <a:rPr lang="en-US" sz="3667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&amp; </a:t>
            </a:r>
            <a:r>
              <a:rPr lang="en-US" sz="3667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actioneerbaar</a:t>
            </a:r>
            <a:endParaRPr lang="en-US" sz="3667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1028" name="Picture 4" descr="Dotscience Blog. Explainable and privacy-preserving artificial intelligence  - Part 1">
            <a:extLst>
              <a:ext uri="{FF2B5EF4-FFF2-40B4-BE49-F238E27FC236}">
                <a16:creationId xmlns:a16="http://schemas.microsoft.com/office/drawing/2014/main" id="{537C8C13-6347-ED20-F2A2-5955578D79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282" y="1790163"/>
            <a:ext cx="5962256" cy="4378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3DADC4C-1336-00A6-78C7-C64B88873EDE}"/>
              </a:ext>
            </a:extLst>
          </p:cNvPr>
          <p:cNvCxnSpPr/>
          <p:nvPr/>
        </p:nvCxnSpPr>
        <p:spPr>
          <a:xfrm>
            <a:off x="6420634" y="1073999"/>
            <a:ext cx="0" cy="56231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F9F28DA-1D21-1C94-147B-4634EA8D0B02}"/>
              </a:ext>
            </a:extLst>
          </p:cNvPr>
          <p:cNvSpPr txBox="1"/>
          <p:nvPr/>
        </p:nvSpPr>
        <p:spPr>
          <a:xfrm>
            <a:off x="6531731" y="2548410"/>
            <a:ext cx="564711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000" b="1" dirty="0"/>
              <a:t>                   Vb. </a:t>
            </a:r>
            <a:r>
              <a:rPr lang="nl-BE" sz="2000" b="1" dirty="0" err="1"/>
              <a:t>telco</a:t>
            </a:r>
            <a:r>
              <a:rPr lang="nl-BE" sz="2000" b="1" dirty="0"/>
              <a:t> </a:t>
            </a:r>
            <a:r>
              <a:rPr lang="nl-BE" sz="2000" b="1" dirty="0" err="1"/>
              <a:t>churn</a:t>
            </a:r>
            <a:endParaRPr lang="nl-BE" sz="2000" b="1" dirty="0"/>
          </a:p>
          <a:p>
            <a:endParaRPr lang="nl-BE" sz="2000" b="1" dirty="0"/>
          </a:p>
          <a:p>
            <a:r>
              <a:rPr lang="nl-BE" sz="2000" dirty="0"/>
              <a:t>	Slechte netwerkkwaliteit</a:t>
            </a:r>
          </a:p>
          <a:p>
            <a:r>
              <a:rPr lang="nl-BE" sz="2000" dirty="0"/>
              <a:t>	Leeftijd</a:t>
            </a:r>
          </a:p>
          <a:p>
            <a:r>
              <a:rPr lang="nl-BE" sz="2000" dirty="0"/>
              <a:t>	Gebruik product (stream)</a:t>
            </a:r>
          </a:p>
          <a:p>
            <a:r>
              <a:rPr lang="nl-BE" sz="2000" dirty="0"/>
              <a:t>	Taal</a:t>
            </a:r>
          </a:p>
          <a:p>
            <a:r>
              <a:rPr lang="nl-BE" sz="2000" dirty="0"/>
              <a:t>	Vervaldag product (handset)</a:t>
            </a:r>
          </a:p>
          <a:p>
            <a:r>
              <a:rPr lang="nl-BE" sz="2000" dirty="0"/>
              <a:t>	Geslacht</a:t>
            </a:r>
            <a:br>
              <a:rPr lang="nl-BE" sz="2000" dirty="0"/>
            </a:br>
            <a:r>
              <a:rPr lang="nl-BE" sz="2000" dirty="0"/>
              <a:t>	Out of Bundle</a:t>
            </a:r>
          </a:p>
          <a:p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355455358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04A5D59-543B-4457-A488-E5E781773CCA}"/>
              </a:ext>
            </a:extLst>
          </p:cNvPr>
          <p:cNvSpPr/>
          <p:nvPr/>
        </p:nvSpPr>
        <p:spPr>
          <a:xfrm>
            <a:off x="-12471" y="1577052"/>
            <a:ext cx="12192000" cy="5446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6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9C7412-D6BF-7440-9E2F-383BEB4C1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9F0F3C-254D-4736-80E9-2651EEE7E4ED}"/>
              </a:ext>
            </a:extLst>
          </p:cNvPr>
          <p:cNvSpPr txBox="1"/>
          <p:nvPr/>
        </p:nvSpPr>
        <p:spPr>
          <a:xfrm>
            <a:off x="234165" y="1070761"/>
            <a:ext cx="9930457" cy="36625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indent="-285750" algn="l">
              <a:buFontTx/>
              <a:buChar char="-"/>
            </a:pPr>
            <a:r>
              <a:rPr lang="nl-BE" sz="3200" b="1" i="0" dirty="0">
                <a:effectLst/>
                <a:latin typeface="Calibri" panose="020F0502020204030204" pitchFamily="34" charset="0"/>
              </a:rPr>
              <a:t>Recap</a:t>
            </a:r>
            <a:r>
              <a:rPr lang="nl-BE" sz="3200" b="1" i="0" dirty="0">
                <a:solidFill>
                  <a:schemeClr val="bg1">
                    <a:lumMod val="95000"/>
                  </a:schemeClr>
                </a:solidFill>
                <a:effectLst/>
                <a:latin typeface="Calibri" panose="020F0502020204030204" pitchFamily="34" charset="0"/>
              </a:rPr>
              <a:t> </a:t>
            </a:r>
          </a:p>
          <a:p>
            <a:pPr marL="742950" indent="-285750" algn="l">
              <a:buFontTx/>
              <a:buChar char="-"/>
            </a:pPr>
            <a:r>
              <a:rPr lang="nl-BE" sz="3200" b="1" dirty="0">
                <a:solidFill>
                  <a:schemeClr val="bg1"/>
                </a:solidFill>
                <a:latin typeface="Calibri" panose="020F0502020204030204" pitchFamily="34" charset="0"/>
              </a:rPr>
              <a:t>O</a:t>
            </a:r>
            <a:r>
              <a:rPr lang="nl-BE" sz="3200" b="1" i="0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pdracht</a:t>
            </a:r>
            <a:endParaRPr lang="nl-BE" sz="800" b="1" i="0" dirty="0">
              <a:solidFill>
                <a:schemeClr val="bg1"/>
              </a:solidFill>
              <a:effectLst/>
              <a:latin typeface="Calibri" panose="020F0502020204030204" pitchFamily="34" charset="0"/>
            </a:endParaRPr>
          </a:p>
          <a:p>
            <a:pPr marL="742950" indent="-285750" algn="l">
              <a:buFontTx/>
              <a:buChar char="-"/>
            </a:pPr>
            <a:r>
              <a:rPr lang="nl-BE" sz="3200" b="1" dirty="0">
                <a:latin typeface="Calibri" panose="020F0502020204030204" pitchFamily="34" charset="0"/>
              </a:rPr>
              <a:t>Predictief model: in diepte</a:t>
            </a:r>
          </a:p>
          <a:p>
            <a:pPr marL="742950" indent="-285750" algn="l">
              <a:buFontTx/>
              <a:buChar char="-"/>
            </a:pPr>
            <a:r>
              <a:rPr lang="nl-BE" sz="3200" b="1" dirty="0">
                <a:latin typeface="Calibri" panose="020F0502020204030204" pitchFamily="34" charset="0"/>
              </a:rPr>
              <a:t>Lifecycle deel 1</a:t>
            </a:r>
          </a:p>
          <a:p>
            <a:pPr marL="457200" algn="l"/>
            <a:r>
              <a:rPr lang="nl-BE" sz="3200" b="1" dirty="0">
                <a:latin typeface="Calibri" panose="020F0502020204030204" pitchFamily="34" charset="0"/>
              </a:rPr>
              <a:t>Pauze</a:t>
            </a:r>
          </a:p>
          <a:p>
            <a:pPr marL="742950" indent="-285750" algn="l">
              <a:buFontTx/>
              <a:buChar char="-"/>
            </a:pPr>
            <a:r>
              <a:rPr lang="nl-BE" sz="3200" b="1" dirty="0">
                <a:latin typeface="Calibri" panose="020F0502020204030204" pitchFamily="34" charset="0"/>
              </a:rPr>
              <a:t>Lifecycle deel 2</a:t>
            </a:r>
            <a:endParaRPr lang="nl-BE" sz="800" b="1" dirty="0">
              <a:solidFill>
                <a:srgbClr val="222222"/>
              </a:solidFill>
              <a:latin typeface="Calibri" panose="020F0502020204030204" pitchFamily="34" charset="0"/>
            </a:endParaRPr>
          </a:p>
          <a:p>
            <a:pPr marL="742950" indent="-285750">
              <a:buFontTx/>
              <a:buChar char="-"/>
            </a:pPr>
            <a:r>
              <a:rPr lang="nl-BE" sz="3200" b="1" dirty="0">
                <a:solidFill>
                  <a:srgbClr val="222222"/>
                </a:solidFill>
                <a:latin typeface="Calibri" panose="020F0502020204030204" pitchFamily="34" charset="0"/>
              </a:rPr>
              <a:t>Oefening</a:t>
            </a:r>
          </a:p>
        </p:txBody>
      </p:sp>
    </p:spTree>
    <p:extLst>
      <p:ext uri="{BB962C8B-B14F-4D97-AF65-F5344CB8AC3E}">
        <p14:creationId xmlns:p14="http://schemas.microsoft.com/office/powerpoint/2010/main" val="3120497459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C5DDE5BD-127E-4050-8994-A4263FBFF4B2}"/>
              </a:ext>
            </a:extLst>
          </p:cNvPr>
          <p:cNvSpPr/>
          <p:nvPr/>
        </p:nvSpPr>
        <p:spPr bwMode="auto">
          <a:xfrm>
            <a:off x="72190" y="5532504"/>
            <a:ext cx="3882081" cy="980043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6200" tIns="38100" rIns="76200" bIns="38100" numCol="1" rtlCol="0" anchor="ctr" anchorCtr="0" compatLnSpc="1">
            <a:prstTxWarp prst="textNoShape">
              <a:avLst/>
            </a:prstTxWarp>
          </a:bodyPr>
          <a:lstStyle/>
          <a:p>
            <a:pPr algn="ctr" defTabSz="761970" fontAlgn="base">
              <a:spcBef>
                <a:spcPct val="0"/>
              </a:spcBef>
              <a:spcAft>
                <a:spcPct val="0"/>
              </a:spcAft>
            </a:pPr>
            <a:endParaRPr lang="nl-BE" sz="2667" dirty="0" err="1">
              <a:solidFill>
                <a:schemeClr val="bg1"/>
              </a:solidFill>
              <a:latin typeface="Arial" pitchFamily="-110" charset="0"/>
              <a:ea typeface="ヒラギノ角ゴ ProN W3" pitchFamily="-110" charset="-128"/>
              <a:cs typeface="ヒラギノ角ゴ ProN W3" pitchFamily="-110" charset="-128"/>
              <a:sym typeface="Arial" pitchFamily="-110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8949" y="-754273"/>
            <a:ext cx="10981267" cy="1615440"/>
          </a:xfrm>
        </p:spPr>
        <p:txBody>
          <a:bodyPr/>
          <a:lstStyle/>
          <a:p>
            <a:r>
              <a:rPr lang="nl-BE" sz="3667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Opdracht</a:t>
            </a:r>
            <a:endParaRPr lang="en-US" sz="3667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1581DD18-B148-488D-9968-5CA54D59ADE3}"/>
              </a:ext>
            </a:extLst>
          </p:cNvPr>
          <p:cNvSpPr/>
          <p:nvPr/>
        </p:nvSpPr>
        <p:spPr bwMode="auto">
          <a:xfrm>
            <a:off x="4483589" y="6528015"/>
            <a:ext cx="1287754" cy="946561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6200" tIns="38100" rIns="76200" bIns="38100" numCol="1" rtlCol="0" anchor="ctr" anchorCtr="0" compatLnSpc="1">
            <a:prstTxWarp prst="textNoShape">
              <a:avLst/>
            </a:prstTxWarp>
          </a:bodyPr>
          <a:lstStyle/>
          <a:p>
            <a:pPr algn="ctr" defTabSz="761970" fontAlgn="base">
              <a:spcBef>
                <a:spcPct val="0"/>
              </a:spcBef>
              <a:spcAft>
                <a:spcPct val="0"/>
              </a:spcAft>
            </a:pPr>
            <a:endParaRPr lang="nl-BE" sz="2667" dirty="0" err="1">
              <a:solidFill>
                <a:schemeClr val="bg1"/>
              </a:solidFill>
              <a:latin typeface="Arial" pitchFamily="-110" charset="0"/>
              <a:ea typeface="ヒラギノ角ゴ ProN W3" pitchFamily="-110" charset="-128"/>
              <a:cs typeface="ヒラギノ角ゴ ProN W3" pitchFamily="-110" charset="-128"/>
              <a:sym typeface="Arial" pitchFamily="-110" charset="0"/>
            </a:endParaRPr>
          </a:p>
        </p:txBody>
      </p:sp>
      <p:sp>
        <p:nvSpPr>
          <p:cNvPr id="3" name="Tekstvak 2">
            <a:extLst>
              <a:ext uri="{FF2B5EF4-FFF2-40B4-BE49-F238E27FC236}">
                <a16:creationId xmlns:a16="http://schemas.microsoft.com/office/drawing/2014/main" id="{7ECB45E5-D371-1411-87E3-8014A385CC7E}"/>
              </a:ext>
            </a:extLst>
          </p:cNvPr>
          <p:cNvSpPr txBox="1"/>
          <p:nvPr/>
        </p:nvSpPr>
        <p:spPr>
          <a:xfrm>
            <a:off x="779228" y="1144988"/>
            <a:ext cx="10690988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nl-BE" sz="2400" b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2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Je bent data scientist bij consulting firm en krijgt volgende aanvraag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nl-BE" sz="2400" b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lvl="1"/>
            <a:r>
              <a:rPr lang="nl-BE" sz="2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“Verzekeringsbedrijf T &amp; K wil data science gebruiken om te weten wie er default (niet terugbetaalt)”</a:t>
            </a:r>
          </a:p>
          <a:p>
            <a:pPr lvl="1"/>
            <a:endParaRPr lang="nl-BE" sz="2400" b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sz="2400" b="1" dirty="0"/>
              <a:t>Maak 4 groepjes</a:t>
            </a:r>
          </a:p>
          <a:p>
            <a:endParaRPr lang="nl-BE" sz="2400" b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nl-BE" sz="2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Welke informatie heb je nodig om dit project tot een goed einde te brengen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sz="2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Welke opeenvolgende stappen zou je zetten om dit project te doen slagen</a:t>
            </a:r>
          </a:p>
          <a:p>
            <a:pPr marL="914400" lvl="1" indent="-457200">
              <a:buFont typeface="+mj-lt"/>
              <a:buAutoNum type="arabicPeriod"/>
            </a:pPr>
            <a:endParaRPr lang="nl-BE" sz="2400" b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endParaRPr lang="nl-BE" sz="2400" b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lvl="1"/>
            <a:endParaRPr lang="en-GB" sz="2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4485178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04A5D59-543B-4457-A488-E5E781773CCA}"/>
              </a:ext>
            </a:extLst>
          </p:cNvPr>
          <p:cNvSpPr/>
          <p:nvPr/>
        </p:nvSpPr>
        <p:spPr>
          <a:xfrm>
            <a:off x="0" y="2072718"/>
            <a:ext cx="12192000" cy="5446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6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9C7412-D6BF-7440-9E2F-383BEB4C1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9F0F3C-254D-4736-80E9-2651EEE7E4ED}"/>
              </a:ext>
            </a:extLst>
          </p:cNvPr>
          <p:cNvSpPr txBox="1"/>
          <p:nvPr/>
        </p:nvSpPr>
        <p:spPr>
          <a:xfrm>
            <a:off x="234165" y="1070761"/>
            <a:ext cx="9930457" cy="36625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indent="-285750" algn="l">
              <a:buFontTx/>
              <a:buChar char="-"/>
            </a:pPr>
            <a:r>
              <a:rPr lang="nl-BE" sz="3200" b="1" i="0" dirty="0">
                <a:effectLst/>
                <a:latin typeface="Calibri" panose="020F0502020204030204" pitchFamily="34" charset="0"/>
              </a:rPr>
              <a:t>Recap</a:t>
            </a:r>
            <a:r>
              <a:rPr lang="nl-BE" sz="3200" b="1" i="0" dirty="0">
                <a:solidFill>
                  <a:schemeClr val="bg1">
                    <a:lumMod val="95000"/>
                  </a:schemeClr>
                </a:solidFill>
                <a:effectLst/>
                <a:latin typeface="Calibri" panose="020F0502020204030204" pitchFamily="34" charset="0"/>
              </a:rPr>
              <a:t> </a:t>
            </a:r>
          </a:p>
          <a:p>
            <a:pPr marL="742950" indent="-285750" algn="l">
              <a:buFontTx/>
              <a:buChar char="-"/>
            </a:pPr>
            <a:r>
              <a:rPr lang="nl-BE" sz="3200" b="1" dirty="0">
                <a:latin typeface="Calibri" panose="020F0502020204030204" pitchFamily="34" charset="0"/>
              </a:rPr>
              <a:t>O</a:t>
            </a:r>
            <a:r>
              <a:rPr lang="nl-BE" sz="3200" b="1" i="0" dirty="0">
                <a:effectLst/>
                <a:latin typeface="Calibri" panose="020F0502020204030204" pitchFamily="34" charset="0"/>
              </a:rPr>
              <a:t>pdracht</a:t>
            </a:r>
            <a:endParaRPr lang="nl-BE" sz="800" b="1" i="0" dirty="0">
              <a:effectLst/>
              <a:latin typeface="Calibri" panose="020F0502020204030204" pitchFamily="34" charset="0"/>
            </a:endParaRPr>
          </a:p>
          <a:p>
            <a:pPr marL="742950" indent="-285750" algn="l">
              <a:buFontTx/>
              <a:buChar char="-"/>
            </a:pPr>
            <a:r>
              <a:rPr lang="nl-BE" sz="3200" b="1" dirty="0">
                <a:solidFill>
                  <a:schemeClr val="bg1"/>
                </a:solidFill>
                <a:latin typeface="Calibri" panose="020F0502020204030204" pitchFamily="34" charset="0"/>
              </a:rPr>
              <a:t>Predictief model / Segmentatie: in diepte</a:t>
            </a:r>
          </a:p>
          <a:p>
            <a:pPr marL="742950" indent="-285750" algn="l">
              <a:buFontTx/>
              <a:buChar char="-"/>
            </a:pPr>
            <a:r>
              <a:rPr lang="nl-BE" sz="3200" b="1" dirty="0">
                <a:latin typeface="Calibri" panose="020F0502020204030204" pitchFamily="34" charset="0"/>
              </a:rPr>
              <a:t>Lifecycle deel 1</a:t>
            </a:r>
          </a:p>
          <a:p>
            <a:pPr marL="457200" algn="l"/>
            <a:r>
              <a:rPr lang="nl-BE" sz="3200" b="1" dirty="0">
                <a:latin typeface="Calibri" panose="020F0502020204030204" pitchFamily="34" charset="0"/>
              </a:rPr>
              <a:t>Pauze</a:t>
            </a:r>
          </a:p>
          <a:p>
            <a:pPr marL="742950" indent="-285750" algn="l">
              <a:buFontTx/>
              <a:buChar char="-"/>
            </a:pPr>
            <a:r>
              <a:rPr lang="nl-BE" sz="3200" b="1" dirty="0">
                <a:latin typeface="Calibri" panose="020F0502020204030204" pitchFamily="34" charset="0"/>
              </a:rPr>
              <a:t>Lifecycle deel 2</a:t>
            </a:r>
            <a:endParaRPr lang="nl-BE" sz="800" b="1" dirty="0">
              <a:solidFill>
                <a:srgbClr val="222222"/>
              </a:solidFill>
              <a:latin typeface="Calibri" panose="020F0502020204030204" pitchFamily="34" charset="0"/>
            </a:endParaRPr>
          </a:p>
          <a:p>
            <a:pPr marL="742950" indent="-285750">
              <a:buFontTx/>
              <a:buChar char="-"/>
            </a:pPr>
            <a:r>
              <a:rPr lang="nl-BE" sz="3200" b="1" dirty="0">
                <a:solidFill>
                  <a:srgbClr val="222222"/>
                </a:solidFill>
                <a:latin typeface="Calibri" panose="020F0502020204030204" pitchFamily="34" charset="0"/>
              </a:rPr>
              <a:t>Oefening</a:t>
            </a:r>
          </a:p>
        </p:txBody>
      </p:sp>
    </p:spTree>
    <p:extLst>
      <p:ext uri="{BB962C8B-B14F-4D97-AF65-F5344CB8AC3E}">
        <p14:creationId xmlns:p14="http://schemas.microsoft.com/office/powerpoint/2010/main" val="3240771905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3" name="Picture 3" descr="Picture 3"/>
          <p:cNvPicPr>
            <a:picLocks noChangeAspect="1"/>
          </p:cNvPicPr>
          <p:nvPr/>
        </p:nvPicPr>
        <p:blipFill>
          <a:blip r:embed="rId2"/>
          <a:srcRect r="2874" b="12586"/>
          <a:stretch>
            <a:fillRect/>
          </a:stretch>
        </p:blipFill>
        <p:spPr>
          <a:xfrm>
            <a:off x="-103883" y="-1220887"/>
            <a:ext cx="12399746" cy="9299809"/>
          </a:xfrm>
          <a:prstGeom prst="rect">
            <a:avLst/>
          </a:prstGeom>
          <a:ln w="12700">
            <a:miter lim="400000"/>
          </a:ln>
        </p:spPr>
      </p:pic>
      <p:pic>
        <p:nvPicPr>
          <p:cNvPr id="524" name="Picture 1" descr="Picture 1"/>
          <p:cNvPicPr>
            <a:picLocks noChangeAspect="1"/>
          </p:cNvPicPr>
          <p:nvPr/>
        </p:nvPicPr>
        <p:blipFill>
          <a:blip r:embed="rId3"/>
          <a:srcRect l="56838" t="27963" r="15113" b="30138"/>
          <a:stretch>
            <a:fillRect/>
          </a:stretch>
        </p:blipFill>
        <p:spPr>
          <a:xfrm>
            <a:off x="2816226" y="-15181"/>
            <a:ext cx="6559474" cy="6888379"/>
          </a:xfrm>
          <a:prstGeom prst="rect">
            <a:avLst/>
          </a:prstGeom>
          <a:ln w="12700">
            <a:miter lim="400000"/>
          </a:ln>
          <a:effectLst>
            <a:outerShdw blurRad="292100" dist="139700" dir="2700000" rotWithShape="0">
              <a:srgbClr val="333333">
                <a:alpha val="64999"/>
              </a:srgbClr>
            </a:outerShdw>
          </a:effectLst>
        </p:spPr>
      </p:pic>
      <p:sp>
        <p:nvSpPr>
          <p:cNvPr id="525" name="TextBox 1"/>
          <p:cNvSpPr txBox="1"/>
          <p:nvPr/>
        </p:nvSpPr>
        <p:spPr>
          <a:xfrm>
            <a:off x="3250943" y="4678488"/>
            <a:ext cx="5690114" cy="19697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2860" rIns="22860" anchor="ctr">
            <a:spAutoFit/>
          </a:bodyPr>
          <a:lstStyle/>
          <a:p>
            <a:pPr defTabSz="457200">
              <a:defRPr sz="7200">
                <a:solidFill>
                  <a:srgbClr val="78666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3600" dirty="0">
                <a:solidFill>
                  <a:schemeClr val="bg1"/>
                </a:solidFill>
              </a:rPr>
              <a:t>Timeline exercise</a:t>
            </a:r>
            <a:endParaRPr sz="3600" dirty="0">
              <a:solidFill>
                <a:schemeClr val="bg1"/>
              </a:solidFill>
              <a:latin typeface="Tahoma Bold"/>
              <a:ea typeface="Tahoma Bold"/>
              <a:cs typeface="Tahoma Bold"/>
              <a:sym typeface="Tahoma Bold"/>
            </a:endParaRPr>
          </a:p>
          <a:p>
            <a:pPr defTabSz="457200">
              <a:defRPr sz="2800">
                <a:solidFill>
                  <a:srgbClr val="786660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1400" dirty="0">
              <a:latin typeface="Tahoma Bold"/>
              <a:ea typeface="Tahoma Bold"/>
              <a:cs typeface="Tahoma Bold"/>
              <a:sym typeface="Tahoma Bold"/>
            </a:endParaRPr>
          </a:p>
          <a:p>
            <a:pPr defTabSz="457200">
              <a:defRPr sz="4800" b="0">
                <a:solidFill>
                  <a:srgbClr val="78666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nl-BE" sz="2400" dirty="0"/>
              <a:t>Wat kan hebben bijgedragen aan het feit dat </a:t>
            </a:r>
            <a:r>
              <a:rPr sz="2400" dirty="0"/>
              <a:t>Brasserie Octopus </a:t>
            </a:r>
            <a:r>
              <a:rPr lang="nl-BE" sz="2400" dirty="0"/>
              <a:t>een </a:t>
            </a:r>
            <a:r>
              <a:rPr sz="2400" dirty="0"/>
              <a:t>Michelin St</a:t>
            </a:r>
            <a:r>
              <a:rPr lang="nl-BE" sz="2400" dirty="0"/>
              <a:t>e</a:t>
            </a:r>
            <a:r>
              <a:rPr sz="2400" dirty="0"/>
              <a:t>r </a:t>
            </a:r>
            <a:r>
              <a:rPr lang="nl-BE" sz="2400" dirty="0"/>
              <a:t>kreeg op</a:t>
            </a:r>
            <a:r>
              <a:rPr sz="2400" dirty="0"/>
              <a:t> 24 Nov 2014?  </a:t>
            </a: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7" name="Picture 3" descr="Picture 3"/>
          <p:cNvPicPr>
            <a:picLocks noChangeAspect="1"/>
          </p:cNvPicPr>
          <p:nvPr/>
        </p:nvPicPr>
        <p:blipFill>
          <a:blip r:embed="rId2"/>
          <a:srcRect r="2874" b="12586"/>
          <a:stretch>
            <a:fillRect/>
          </a:stretch>
        </p:blipFill>
        <p:spPr>
          <a:xfrm>
            <a:off x="-103883" y="-1220887"/>
            <a:ext cx="12399746" cy="9299809"/>
          </a:xfrm>
          <a:prstGeom prst="rect">
            <a:avLst/>
          </a:prstGeom>
          <a:ln w="12700">
            <a:miter lim="400000"/>
          </a:ln>
        </p:spPr>
      </p:pic>
      <p:sp>
        <p:nvSpPr>
          <p:cNvPr id="528" name="Right Arrow 1"/>
          <p:cNvSpPr/>
          <p:nvPr/>
        </p:nvSpPr>
        <p:spPr>
          <a:xfrm>
            <a:off x="-139700" y="1348211"/>
            <a:ext cx="11897603" cy="5177578"/>
          </a:xfrm>
          <a:prstGeom prst="rightArrow">
            <a:avLst>
              <a:gd name="adj1" fmla="val 76223"/>
              <a:gd name="adj2" fmla="val 36036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22860" rIns="22860"/>
          <a:lstStyle/>
          <a:p>
            <a:pPr algn="r" defTabSz="457200">
              <a:defRPr sz="1800" b="0">
                <a:latin typeface="Tahoma"/>
                <a:ea typeface="Tahoma"/>
                <a:cs typeface="Tahoma"/>
                <a:sym typeface="Tahoma"/>
              </a:defRPr>
            </a:pPr>
            <a:endParaRPr sz="900"/>
          </a:p>
        </p:txBody>
      </p:sp>
      <p:sp>
        <p:nvSpPr>
          <p:cNvPr id="529" name="TextBox 2"/>
          <p:cNvSpPr txBox="1"/>
          <p:nvPr/>
        </p:nvSpPr>
        <p:spPr>
          <a:xfrm>
            <a:off x="635000" y="2171696"/>
            <a:ext cx="3585212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2860" rIns="22860" anchor="ctr">
            <a:spAutoFit/>
          </a:bodyPr>
          <a:lstStyle>
            <a:lvl1pPr algn="l" defTabSz="914400">
              <a:defRPr sz="4800">
                <a:solidFill>
                  <a:srgbClr val="78666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2400" dirty="0"/>
              <a:t>3 Jan 2011 – N</a:t>
            </a:r>
            <a:r>
              <a:rPr lang="nl-BE" sz="2400" dirty="0"/>
              <a:t>ieu</a:t>
            </a:r>
            <a:r>
              <a:rPr sz="2400" dirty="0"/>
              <a:t>w</a:t>
            </a:r>
            <a:r>
              <a:rPr lang="nl-BE" sz="2400" dirty="0"/>
              <a:t>e</a:t>
            </a:r>
            <a:r>
              <a:rPr sz="2400" dirty="0"/>
              <a:t> chef</a:t>
            </a:r>
          </a:p>
        </p:txBody>
      </p:sp>
      <p:sp>
        <p:nvSpPr>
          <p:cNvPr id="530" name="TextBox 8"/>
          <p:cNvSpPr txBox="1"/>
          <p:nvPr/>
        </p:nvSpPr>
        <p:spPr>
          <a:xfrm>
            <a:off x="1270000" y="2658252"/>
            <a:ext cx="5165197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2860" rIns="22860" anchor="ctr">
            <a:spAutoFit/>
          </a:bodyPr>
          <a:lstStyle>
            <a:lvl1pPr algn="l" defTabSz="914400">
              <a:defRPr sz="4800">
                <a:solidFill>
                  <a:srgbClr val="78666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2400" dirty="0"/>
              <a:t>25 May 2013 – </a:t>
            </a:r>
            <a:r>
              <a:rPr lang="nl-BE" sz="2400" dirty="0"/>
              <a:t>Verhuis naar</a:t>
            </a:r>
            <a:r>
              <a:rPr sz="2400" dirty="0"/>
              <a:t> Brussels</a:t>
            </a:r>
          </a:p>
        </p:txBody>
      </p:sp>
      <p:sp>
        <p:nvSpPr>
          <p:cNvPr id="531" name="TextBox 10"/>
          <p:cNvSpPr txBox="1"/>
          <p:nvPr/>
        </p:nvSpPr>
        <p:spPr>
          <a:xfrm>
            <a:off x="1905000" y="3144807"/>
            <a:ext cx="4515339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2860" rIns="22860" anchor="ctr">
            <a:spAutoFit/>
          </a:bodyPr>
          <a:lstStyle>
            <a:lvl1pPr algn="l" defTabSz="914400">
              <a:defRPr sz="4800">
                <a:solidFill>
                  <a:srgbClr val="78666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2400" dirty="0"/>
              <a:t>5 Jun 2014 – </a:t>
            </a:r>
            <a:r>
              <a:rPr sz="2400" dirty="0" err="1"/>
              <a:t>Interi</a:t>
            </a:r>
            <a:r>
              <a:rPr lang="nl-BE" sz="2400" dirty="0"/>
              <a:t>eu</a:t>
            </a:r>
            <a:r>
              <a:rPr sz="2400" dirty="0"/>
              <a:t>r </a:t>
            </a:r>
            <a:r>
              <a:rPr lang="nl-BE" sz="2400" dirty="0"/>
              <a:t>vernieuwd</a:t>
            </a:r>
            <a:endParaRPr sz="2400" dirty="0"/>
          </a:p>
        </p:txBody>
      </p:sp>
      <p:sp>
        <p:nvSpPr>
          <p:cNvPr id="532" name="TextBox 11"/>
          <p:cNvSpPr txBox="1"/>
          <p:nvPr/>
        </p:nvSpPr>
        <p:spPr>
          <a:xfrm>
            <a:off x="2540000" y="3631363"/>
            <a:ext cx="4669227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2860" rIns="22860" anchor="ctr">
            <a:spAutoFit/>
          </a:bodyPr>
          <a:lstStyle>
            <a:lvl1pPr algn="l" defTabSz="914400">
              <a:defRPr sz="4800">
                <a:solidFill>
                  <a:srgbClr val="78666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2400" dirty="0"/>
              <a:t>20 Sep 2014 – </a:t>
            </a:r>
            <a:r>
              <a:rPr lang="nl-BE" sz="2400" dirty="0"/>
              <a:t>Bezoek inspecteur</a:t>
            </a:r>
            <a:endParaRPr sz="2400" dirty="0"/>
          </a:p>
        </p:txBody>
      </p:sp>
      <p:sp>
        <p:nvSpPr>
          <p:cNvPr id="533" name="TextBox 12"/>
          <p:cNvSpPr txBox="1"/>
          <p:nvPr/>
        </p:nvSpPr>
        <p:spPr>
          <a:xfrm>
            <a:off x="3175000" y="4117919"/>
            <a:ext cx="4428776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2860" rIns="22860" anchor="ctr">
            <a:spAutoFit/>
          </a:bodyPr>
          <a:lstStyle>
            <a:lvl1pPr algn="l" defTabSz="914400">
              <a:defRPr sz="4800">
                <a:solidFill>
                  <a:srgbClr val="78666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2400" dirty="0"/>
              <a:t>3 Oct 2014 – N</a:t>
            </a:r>
            <a:r>
              <a:rPr lang="nl-BE" sz="2400" dirty="0"/>
              <a:t>ieu</a:t>
            </a:r>
            <a:r>
              <a:rPr sz="2400" dirty="0"/>
              <a:t>w</a:t>
            </a:r>
            <a:r>
              <a:rPr lang="nl-BE" sz="2400" dirty="0"/>
              <a:t>e</a:t>
            </a:r>
            <a:r>
              <a:rPr sz="2400" dirty="0"/>
              <a:t> sommelier</a:t>
            </a:r>
          </a:p>
        </p:txBody>
      </p:sp>
      <p:sp>
        <p:nvSpPr>
          <p:cNvPr id="534" name="TextBox 13"/>
          <p:cNvSpPr txBox="1"/>
          <p:nvPr/>
        </p:nvSpPr>
        <p:spPr>
          <a:xfrm>
            <a:off x="3810000" y="4604475"/>
            <a:ext cx="3915816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2860" rIns="22860" anchor="ctr">
            <a:spAutoFit/>
          </a:bodyPr>
          <a:lstStyle>
            <a:lvl1pPr algn="l" defTabSz="914400">
              <a:defRPr sz="4800">
                <a:solidFill>
                  <a:srgbClr val="78666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2400" dirty="0"/>
              <a:t>24 Nov 2014 – Michelin St</a:t>
            </a:r>
            <a:r>
              <a:rPr lang="nl-BE" sz="2400" dirty="0"/>
              <a:t>e</a:t>
            </a:r>
            <a:r>
              <a:rPr sz="2400" dirty="0"/>
              <a:t>r</a:t>
            </a:r>
          </a:p>
        </p:txBody>
      </p:sp>
      <p:sp>
        <p:nvSpPr>
          <p:cNvPr id="535" name="TextBox 14"/>
          <p:cNvSpPr txBox="1"/>
          <p:nvPr/>
        </p:nvSpPr>
        <p:spPr>
          <a:xfrm>
            <a:off x="4445000" y="5091031"/>
            <a:ext cx="4446089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2860" rIns="22860" anchor="ctr">
            <a:spAutoFit/>
          </a:bodyPr>
          <a:lstStyle>
            <a:lvl1pPr algn="l" defTabSz="914400">
              <a:defRPr sz="4800">
                <a:solidFill>
                  <a:srgbClr val="78666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2400" dirty="0"/>
              <a:t>1 Apr 2015 – Veggies </a:t>
            </a:r>
            <a:r>
              <a:rPr lang="nl-BE" sz="2400" dirty="0"/>
              <a:t>op rooftop</a:t>
            </a:r>
            <a:endParaRPr sz="2400" dirty="0"/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7" name="Picture 3" descr="Picture 3"/>
          <p:cNvPicPr>
            <a:picLocks noChangeAspect="1"/>
          </p:cNvPicPr>
          <p:nvPr/>
        </p:nvPicPr>
        <p:blipFill>
          <a:blip r:embed="rId2"/>
          <a:srcRect r="2874" b="12586"/>
          <a:stretch>
            <a:fillRect/>
          </a:stretch>
        </p:blipFill>
        <p:spPr>
          <a:xfrm>
            <a:off x="-103883" y="-1220887"/>
            <a:ext cx="12399746" cy="9299809"/>
          </a:xfrm>
          <a:prstGeom prst="rect">
            <a:avLst/>
          </a:prstGeom>
          <a:ln w="12700">
            <a:miter lim="400000"/>
          </a:ln>
        </p:spPr>
      </p:pic>
      <p:sp>
        <p:nvSpPr>
          <p:cNvPr id="528" name="Right Arrow 1"/>
          <p:cNvSpPr/>
          <p:nvPr/>
        </p:nvSpPr>
        <p:spPr>
          <a:xfrm>
            <a:off x="-139700" y="1348211"/>
            <a:ext cx="11897603" cy="5177578"/>
          </a:xfrm>
          <a:prstGeom prst="rightArrow">
            <a:avLst>
              <a:gd name="adj1" fmla="val 76223"/>
              <a:gd name="adj2" fmla="val 36036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22860" rIns="22860"/>
          <a:lstStyle/>
          <a:p>
            <a:pPr algn="r" defTabSz="457200">
              <a:defRPr sz="1800" b="0">
                <a:latin typeface="Tahoma"/>
                <a:ea typeface="Tahoma"/>
                <a:cs typeface="Tahoma"/>
                <a:sym typeface="Tahoma"/>
              </a:defRPr>
            </a:pPr>
            <a:endParaRPr sz="900"/>
          </a:p>
        </p:txBody>
      </p:sp>
      <p:sp>
        <p:nvSpPr>
          <p:cNvPr id="529" name="TextBox 2"/>
          <p:cNvSpPr txBox="1"/>
          <p:nvPr/>
        </p:nvSpPr>
        <p:spPr>
          <a:xfrm>
            <a:off x="635000" y="2171696"/>
            <a:ext cx="3585212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2860" rIns="22860" anchor="ctr">
            <a:spAutoFit/>
          </a:bodyPr>
          <a:lstStyle>
            <a:lvl1pPr algn="l" defTabSz="914400">
              <a:defRPr sz="4800">
                <a:solidFill>
                  <a:srgbClr val="78666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2400" dirty="0"/>
              <a:t>3 Jan 2011 – N</a:t>
            </a:r>
            <a:r>
              <a:rPr lang="nl-BE" sz="2400" dirty="0"/>
              <a:t>ieu</a:t>
            </a:r>
            <a:r>
              <a:rPr sz="2400" dirty="0"/>
              <a:t>w</a:t>
            </a:r>
            <a:r>
              <a:rPr lang="nl-BE" sz="2400" dirty="0"/>
              <a:t>e</a:t>
            </a:r>
            <a:r>
              <a:rPr sz="2400" dirty="0"/>
              <a:t> chef</a:t>
            </a:r>
          </a:p>
        </p:txBody>
      </p:sp>
      <p:sp>
        <p:nvSpPr>
          <p:cNvPr id="530" name="TextBox 8"/>
          <p:cNvSpPr txBox="1"/>
          <p:nvPr/>
        </p:nvSpPr>
        <p:spPr>
          <a:xfrm>
            <a:off x="1270000" y="2658252"/>
            <a:ext cx="5165197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2860" rIns="22860" anchor="ctr">
            <a:spAutoFit/>
          </a:bodyPr>
          <a:lstStyle>
            <a:lvl1pPr algn="l" defTabSz="914400">
              <a:defRPr sz="4800">
                <a:solidFill>
                  <a:srgbClr val="78666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2400" dirty="0"/>
              <a:t>25 May 2013 – </a:t>
            </a:r>
            <a:r>
              <a:rPr lang="nl-BE" sz="2400" dirty="0"/>
              <a:t>Verhuis naar</a:t>
            </a:r>
            <a:r>
              <a:rPr sz="2400" dirty="0"/>
              <a:t> Brussels</a:t>
            </a:r>
          </a:p>
        </p:txBody>
      </p:sp>
      <p:sp>
        <p:nvSpPr>
          <p:cNvPr id="531" name="TextBox 10"/>
          <p:cNvSpPr txBox="1"/>
          <p:nvPr/>
        </p:nvSpPr>
        <p:spPr>
          <a:xfrm>
            <a:off x="1905000" y="3144807"/>
            <a:ext cx="4515339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2860" rIns="22860" anchor="ctr">
            <a:spAutoFit/>
          </a:bodyPr>
          <a:lstStyle>
            <a:lvl1pPr algn="l" defTabSz="914400">
              <a:defRPr sz="4800">
                <a:solidFill>
                  <a:srgbClr val="78666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2400" dirty="0"/>
              <a:t>5 Jun 2014 – </a:t>
            </a:r>
            <a:r>
              <a:rPr sz="2400" dirty="0" err="1"/>
              <a:t>Interi</a:t>
            </a:r>
            <a:r>
              <a:rPr lang="nl-BE" sz="2400" dirty="0"/>
              <a:t>eu</a:t>
            </a:r>
            <a:r>
              <a:rPr sz="2400" dirty="0"/>
              <a:t>r </a:t>
            </a:r>
            <a:r>
              <a:rPr lang="nl-BE" sz="2400" dirty="0"/>
              <a:t>vernieuwd</a:t>
            </a:r>
            <a:endParaRPr sz="2400" dirty="0"/>
          </a:p>
        </p:txBody>
      </p:sp>
      <p:sp>
        <p:nvSpPr>
          <p:cNvPr id="532" name="TextBox 11"/>
          <p:cNvSpPr txBox="1"/>
          <p:nvPr/>
        </p:nvSpPr>
        <p:spPr>
          <a:xfrm>
            <a:off x="2540000" y="3631363"/>
            <a:ext cx="4669227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2860" rIns="22860" anchor="ctr">
            <a:spAutoFit/>
          </a:bodyPr>
          <a:lstStyle>
            <a:lvl1pPr algn="l" defTabSz="914400">
              <a:defRPr sz="4800">
                <a:solidFill>
                  <a:srgbClr val="78666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2400" dirty="0"/>
              <a:t>20 Sep 2014 – </a:t>
            </a:r>
            <a:r>
              <a:rPr lang="nl-BE" sz="2400" dirty="0"/>
              <a:t>Bezoek inspecteur</a:t>
            </a:r>
            <a:endParaRPr sz="2400" dirty="0"/>
          </a:p>
        </p:txBody>
      </p:sp>
      <p:sp>
        <p:nvSpPr>
          <p:cNvPr id="533" name="TextBox 12"/>
          <p:cNvSpPr txBox="1"/>
          <p:nvPr/>
        </p:nvSpPr>
        <p:spPr>
          <a:xfrm>
            <a:off x="3175000" y="4117919"/>
            <a:ext cx="4428776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2860" rIns="22860" anchor="ctr">
            <a:spAutoFit/>
          </a:bodyPr>
          <a:lstStyle>
            <a:lvl1pPr algn="l" defTabSz="914400">
              <a:defRPr sz="4800">
                <a:solidFill>
                  <a:srgbClr val="78666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2400" dirty="0"/>
              <a:t>3 Oct 2014 – N</a:t>
            </a:r>
            <a:r>
              <a:rPr lang="nl-BE" sz="2400" dirty="0"/>
              <a:t>ieu</a:t>
            </a:r>
            <a:r>
              <a:rPr sz="2400" dirty="0"/>
              <a:t>w</a:t>
            </a:r>
            <a:r>
              <a:rPr lang="nl-BE" sz="2400" dirty="0"/>
              <a:t>e</a:t>
            </a:r>
            <a:r>
              <a:rPr sz="2400" dirty="0"/>
              <a:t> sommelier</a:t>
            </a:r>
          </a:p>
        </p:txBody>
      </p:sp>
      <p:sp>
        <p:nvSpPr>
          <p:cNvPr id="534" name="TextBox 13"/>
          <p:cNvSpPr txBox="1"/>
          <p:nvPr/>
        </p:nvSpPr>
        <p:spPr>
          <a:xfrm>
            <a:off x="3810000" y="4604475"/>
            <a:ext cx="3915816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2860" rIns="22860" anchor="ctr">
            <a:spAutoFit/>
          </a:bodyPr>
          <a:lstStyle>
            <a:lvl1pPr algn="l" defTabSz="914400">
              <a:defRPr sz="4800">
                <a:solidFill>
                  <a:srgbClr val="78666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2400" dirty="0">
                <a:solidFill>
                  <a:schemeClr val="accent1"/>
                </a:solidFill>
              </a:rPr>
              <a:t>24 Nov 2014 – Michelin St</a:t>
            </a:r>
            <a:r>
              <a:rPr lang="nl-BE" sz="2400" dirty="0">
                <a:solidFill>
                  <a:schemeClr val="accent1"/>
                </a:solidFill>
              </a:rPr>
              <a:t>e</a:t>
            </a:r>
            <a:r>
              <a:rPr sz="2400" dirty="0">
                <a:solidFill>
                  <a:schemeClr val="accent1"/>
                </a:solidFill>
              </a:rPr>
              <a:t>r</a:t>
            </a:r>
          </a:p>
        </p:txBody>
      </p:sp>
      <p:sp>
        <p:nvSpPr>
          <p:cNvPr id="535" name="TextBox 14"/>
          <p:cNvSpPr txBox="1"/>
          <p:nvPr/>
        </p:nvSpPr>
        <p:spPr>
          <a:xfrm>
            <a:off x="4445000" y="5091031"/>
            <a:ext cx="4446089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2860" rIns="22860" anchor="ctr">
            <a:spAutoFit/>
          </a:bodyPr>
          <a:lstStyle>
            <a:lvl1pPr algn="l" defTabSz="914400">
              <a:defRPr sz="4800">
                <a:solidFill>
                  <a:srgbClr val="78666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2400" strike="sngStrike" dirty="0"/>
              <a:t>1 Apr 2015 – Veggies </a:t>
            </a:r>
            <a:r>
              <a:rPr lang="nl-BE" sz="2400" strike="sngStrike" dirty="0"/>
              <a:t>op rooftop</a:t>
            </a:r>
            <a:endParaRPr sz="2400" strike="sngStrike" dirty="0"/>
          </a:p>
        </p:txBody>
      </p:sp>
    </p:spTree>
    <p:extLst>
      <p:ext uri="{BB962C8B-B14F-4D97-AF65-F5344CB8AC3E}">
        <p14:creationId xmlns:p14="http://schemas.microsoft.com/office/powerpoint/2010/main" val="3097219743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7" name="Picture 3" descr="Picture 3"/>
          <p:cNvPicPr>
            <a:picLocks noChangeAspect="1"/>
          </p:cNvPicPr>
          <p:nvPr/>
        </p:nvPicPr>
        <p:blipFill>
          <a:blip r:embed="rId2"/>
          <a:srcRect r="2874" b="12586"/>
          <a:stretch>
            <a:fillRect/>
          </a:stretch>
        </p:blipFill>
        <p:spPr>
          <a:xfrm>
            <a:off x="-103883" y="-1220887"/>
            <a:ext cx="12399746" cy="9299809"/>
          </a:xfrm>
          <a:prstGeom prst="rect">
            <a:avLst/>
          </a:prstGeom>
          <a:ln w="12700">
            <a:miter lim="400000"/>
          </a:ln>
        </p:spPr>
      </p:pic>
      <p:sp>
        <p:nvSpPr>
          <p:cNvPr id="528" name="Right Arrow 1"/>
          <p:cNvSpPr/>
          <p:nvPr/>
        </p:nvSpPr>
        <p:spPr>
          <a:xfrm>
            <a:off x="-139700" y="1348211"/>
            <a:ext cx="11897603" cy="5177578"/>
          </a:xfrm>
          <a:prstGeom prst="rightArrow">
            <a:avLst>
              <a:gd name="adj1" fmla="val 76223"/>
              <a:gd name="adj2" fmla="val 36036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22860" rIns="22860"/>
          <a:lstStyle/>
          <a:p>
            <a:pPr algn="r" defTabSz="457200">
              <a:defRPr sz="1800" b="0">
                <a:latin typeface="Tahoma"/>
                <a:ea typeface="Tahoma"/>
                <a:cs typeface="Tahoma"/>
                <a:sym typeface="Tahoma"/>
              </a:defRPr>
            </a:pPr>
            <a:endParaRPr sz="900"/>
          </a:p>
        </p:txBody>
      </p:sp>
      <p:sp>
        <p:nvSpPr>
          <p:cNvPr id="529" name="TextBox 2"/>
          <p:cNvSpPr txBox="1"/>
          <p:nvPr/>
        </p:nvSpPr>
        <p:spPr>
          <a:xfrm>
            <a:off x="635000" y="2171696"/>
            <a:ext cx="3585212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2860" rIns="22860" anchor="ctr">
            <a:spAutoFit/>
          </a:bodyPr>
          <a:lstStyle>
            <a:lvl1pPr algn="l" defTabSz="914400">
              <a:defRPr sz="4800">
                <a:solidFill>
                  <a:srgbClr val="78666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2400" dirty="0"/>
              <a:t>3 Jan 2011 – N</a:t>
            </a:r>
            <a:r>
              <a:rPr lang="nl-BE" sz="2400" dirty="0"/>
              <a:t>ieu</a:t>
            </a:r>
            <a:r>
              <a:rPr sz="2400" dirty="0"/>
              <a:t>w</a:t>
            </a:r>
            <a:r>
              <a:rPr lang="nl-BE" sz="2400" dirty="0"/>
              <a:t>e</a:t>
            </a:r>
            <a:r>
              <a:rPr sz="2400" dirty="0"/>
              <a:t> chef</a:t>
            </a:r>
          </a:p>
        </p:txBody>
      </p:sp>
      <p:sp>
        <p:nvSpPr>
          <p:cNvPr id="530" name="TextBox 8"/>
          <p:cNvSpPr txBox="1"/>
          <p:nvPr/>
        </p:nvSpPr>
        <p:spPr>
          <a:xfrm>
            <a:off x="1270000" y="2658252"/>
            <a:ext cx="5165197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2860" rIns="22860" anchor="ctr">
            <a:spAutoFit/>
          </a:bodyPr>
          <a:lstStyle>
            <a:lvl1pPr algn="l" defTabSz="914400">
              <a:defRPr sz="4800">
                <a:solidFill>
                  <a:srgbClr val="78666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2400" dirty="0"/>
              <a:t>25 May 2013 – </a:t>
            </a:r>
            <a:r>
              <a:rPr lang="nl-BE" sz="2400" dirty="0"/>
              <a:t>Verhuis naar</a:t>
            </a:r>
            <a:r>
              <a:rPr sz="2400" dirty="0"/>
              <a:t> Brussels</a:t>
            </a:r>
          </a:p>
        </p:txBody>
      </p:sp>
      <p:sp>
        <p:nvSpPr>
          <p:cNvPr id="531" name="TextBox 10"/>
          <p:cNvSpPr txBox="1"/>
          <p:nvPr/>
        </p:nvSpPr>
        <p:spPr>
          <a:xfrm>
            <a:off x="1905000" y="3144807"/>
            <a:ext cx="4515339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2860" rIns="22860" anchor="ctr">
            <a:spAutoFit/>
          </a:bodyPr>
          <a:lstStyle>
            <a:lvl1pPr algn="l" defTabSz="914400">
              <a:defRPr sz="4800">
                <a:solidFill>
                  <a:srgbClr val="78666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2400" dirty="0"/>
              <a:t>5 Jun 2014 – </a:t>
            </a:r>
            <a:r>
              <a:rPr sz="2400" dirty="0" err="1"/>
              <a:t>Interi</a:t>
            </a:r>
            <a:r>
              <a:rPr lang="nl-BE" sz="2400" dirty="0"/>
              <a:t>eu</a:t>
            </a:r>
            <a:r>
              <a:rPr sz="2400" dirty="0"/>
              <a:t>r </a:t>
            </a:r>
            <a:r>
              <a:rPr lang="nl-BE" sz="2400" dirty="0"/>
              <a:t>vernieuwd</a:t>
            </a:r>
            <a:endParaRPr sz="2400" dirty="0"/>
          </a:p>
        </p:txBody>
      </p:sp>
      <p:sp>
        <p:nvSpPr>
          <p:cNvPr id="532" name="TextBox 11"/>
          <p:cNvSpPr txBox="1"/>
          <p:nvPr/>
        </p:nvSpPr>
        <p:spPr>
          <a:xfrm>
            <a:off x="2540000" y="3631363"/>
            <a:ext cx="4669227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2860" rIns="22860" anchor="ctr">
            <a:spAutoFit/>
          </a:bodyPr>
          <a:lstStyle>
            <a:lvl1pPr algn="l" defTabSz="914400">
              <a:defRPr sz="4800">
                <a:solidFill>
                  <a:srgbClr val="78666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2400" dirty="0">
                <a:solidFill>
                  <a:schemeClr val="accent1"/>
                </a:solidFill>
              </a:rPr>
              <a:t>20 Sep 2014 – </a:t>
            </a:r>
            <a:r>
              <a:rPr lang="nl-BE" sz="2400" dirty="0">
                <a:solidFill>
                  <a:schemeClr val="accent1"/>
                </a:solidFill>
              </a:rPr>
              <a:t>Bezoek inspecteur</a:t>
            </a:r>
            <a:endParaRPr sz="2400" dirty="0">
              <a:solidFill>
                <a:schemeClr val="accent1"/>
              </a:solidFill>
            </a:endParaRPr>
          </a:p>
        </p:txBody>
      </p:sp>
      <p:sp>
        <p:nvSpPr>
          <p:cNvPr id="533" name="TextBox 12"/>
          <p:cNvSpPr txBox="1"/>
          <p:nvPr/>
        </p:nvSpPr>
        <p:spPr>
          <a:xfrm>
            <a:off x="3175000" y="4117919"/>
            <a:ext cx="4428776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2860" rIns="22860" anchor="ctr">
            <a:spAutoFit/>
          </a:bodyPr>
          <a:lstStyle>
            <a:lvl1pPr algn="l" defTabSz="914400">
              <a:defRPr sz="4800">
                <a:solidFill>
                  <a:srgbClr val="78666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2400" strike="sngStrike" dirty="0"/>
              <a:t>3 Oct 2014 – N</a:t>
            </a:r>
            <a:r>
              <a:rPr lang="nl-BE" sz="2400" strike="sngStrike" dirty="0"/>
              <a:t>ieu</a:t>
            </a:r>
            <a:r>
              <a:rPr sz="2400" strike="sngStrike" dirty="0"/>
              <a:t>w</a:t>
            </a:r>
            <a:r>
              <a:rPr lang="nl-BE" sz="2400" strike="sngStrike" dirty="0"/>
              <a:t>e</a:t>
            </a:r>
            <a:r>
              <a:rPr sz="2400" strike="sngStrike" dirty="0"/>
              <a:t> sommelier</a:t>
            </a:r>
          </a:p>
        </p:txBody>
      </p:sp>
      <p:sp>
        <p:nvSpPr>
          <p:cNvPr id="534" name="TextBox 13"/>
          <p:cNvSpPr txBox="1"/>
          <p:nvPr/>
        </p:nvSpPr>
        <p:spPr>
          <a:xfrm>
            <a:off x="3810000" y="4604475"/>
            <a:ext cx="3915816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2860" rIns="22860" anchor="ctr">
            <a:spAutoFit/>
          </a:bodyPr>
          <a:lstStyle>
            <a:lvl1pPr algn="l" defTabSz="914400">
              <a:defRPr sz="4800">
                <a:solidFill>
                  <a:srgbClr val="78666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2400" dirty="0">
                <a:solidFill>
                  <a:schemeClr val="accent1"/>
                </a:solidFill>
              </a:rPr>
              <a:t>24 Nov 2014 – Michelin St</a:t>
            </a:r>
            <a:r>
              <a:rPr lang="nl-BE" sz="2400" dirty="0">
                <a:solidFill>
                  <a:schemeClr val="accent1"/>
                </a:solidFill>
              </a:rPr>
              <a:t>e</a:t>
            </a:r>
            <a:r>
              <a:rPr sz="2400" dirty="0">
                <a:solidFill>
                  <a:schemeClr val="accent1"/>
                </a:solidFill>
              </a:rPr>
              <a:t>r</a:t>
            </a:r>
          </a:p>
        </p:txBody>
      </p:sp>
      <p:sp>
        <p:nvSpPr>
          <p:cNvPr id="535" name="TextBox 14"/>
          <p:cNvSpPr txBox="1"/>
          <p:nvPr/>
        </p:nvSpPr>
        <p:spPr>
          <a:xfrm>
            <a:off x="4445000" y="5091031"/>
            <a:ext cx="4446089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2860" rIns="22860" anchor="ctr">
            <a:spAutoFit/>
          </a:bodyPr>
          <a:lstStyle>
            <a:lvl1pPr algn="l" defTabSz="914400">
              <a:defRPr sz="4800">
                <a:solidFill>
                  <a:srgbClr val="78666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2400" strike="sngStrike" dirty="0"/>
              <a:t>1 Apr 2015 – Veggies </a:t>
            </a:r>
            <a:r>
              <a:rPr lang="nl-BE" sz="2400" strike="sngStrike" dirty="0"/>
              <a:t>op rooftop</a:t>
            </a:r>
            <a:endParaRPr sz="2400" strike="sngStrike" dirty="0"/>
          </a:p>
        </p:txBody>
      </p:sp>
    </p:spTree>
    <p:extLst>
      <p:ext uri="{BB962C8B-B14F-4D97-AF65-F5344CB8AC3E}">
        <p14:creationId xmlns:p14="http://schemas.microsoft.com/office/powerpoint/2010/main" val="1579413764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7" name="Picture 1" descr="Picture 1"/>
          <p:cNvPicPr>
            <a:picLocks noChangeAspect="1"/>
          </p:cNvPicPr>
          <p:nvPr/>
        </p:nvPicPr>
        <p:blipFill>
          <a:blip r:embed="rId2"/>
          <a:srcRect l="4968" r="8194" b="3225"/>
          <a:stretch>
            <a:fillRect/>
          </a:stretch>
        </p:blipFill>
        <p:spPr>
          <a:xfrm>
            <a:off x="-43756" y="-148549"/>
            <a:ext cx="12279598" cy="92097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Timelin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 sz="8400">
                <a:solidFill>
                  <a:srgbClr val="00CCFF"/>
                </a:solidFill>
              </a:defRPr>
            </a:lvl1pPr>
          </a:lstStyle>
          <a:p>
            <a:r>
              <a:rPr lang="nl-BE" sz="4000" dirty="0">
                <a:solidFill>
                  <a:schemeClr val="tx1"/>
                </a:solidFill>
              </a:rPr>
              <a:t>Tijdslijn</a:t>
            </a:r>
            <a:endParaRPr sz="4000" dirty="0">
              <a:solidFill>
                <a:schemeClr val="tx1"/>
              </a:solidFill>
            </a:endParaRPr>
          </a:p>
        </p:txBody>
      </p:sp>
      <p:sp>
        <p:nvSpPr>
          <p:cNvPr id="560" name="Flèche"/>
          <p:cNvSpPr/>
          <p:nvPr/>
        </p:nvSpPr>
        <p:spPr>
          <a:xfrm>
            <a:off x="895357" y="2038234"/>
            <a:ext cx="10502901" cy="1047592"/>
          </a:xfrm>
          <a:prstGeom prst="rightArrow">
            <a:avLst>
              <a:gd name="adj1" fmla="val 60966"/>
              <a:gd name="adj2" fmla="val 56929"/>
            </a:avLst>
          </a:prstGeom>
          <a:solidFill>
            <a:srgbClr val="D5D5D5"/>
          </a:solidFill>
          <a:ln w="12700">
            <a:miter lim="400000"/>
          </a:ln>
          <a:effectLst>
            <a:outerShdw blurRad="139700" dist="254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561" name="Rectangle"/>
          <p:cNvSpPr/>
          <p:nvPr/>
        </p:nvSpPr>
        <p:spPr>
          <a:xfrm>
            <a:off x="6460635" y="2244529"/>
            <a:ext cx="2478707" cy="635001"/>
          </a:xfrm>
          <a:prstGeom prst="rect">
            <a:avLst/>
          </a:prstGeom>
          <a:solidFill>
            <a:srgbClr val="00CC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57C1FB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562" name="Rectangle"/>
          <p:cNvSpPr/>
          <p:nvPr/>
        </p:nvSpPr>
        <p:spPr>
          <a:xfrm>
            <a:off x="9276507" y="2244529"/>
            <a:ext cx="1540648" cy="635001"/>
          </a:xfrm>
          <a:prstGeom prst="rect">
            <a:avLst/>
          </a:prstGeom>
          <a:solidFill>
            <a:srgbClr val="B8E81A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563" name="Rectangle"/>
          <p:cNvSpPr/>
          <p:nvPr/>
        </p:nvSpPr>
        <p:spPr>
          <a:xfrm>
            <a:off x="8913309" y="2244529"/>
            <a:ext cx="390363" cy="635001"/>
          </a:xfrm>
          <a:prstGeom prst="rect">
            <a:avLst/>
          </a:prstGeom>
          <a:solidFill>
            <a:srgbClr val="F591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57C1FB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564" name="Time gap"/>
          <p:cNvSpPr/>
          <p:nvPr/>
        </p:nvSpPr>
        <p:spPr>
          <a:xfrm>
            <a:off x="5638005" y="5884724"/>
            <a:ext cx="1060571" cy="635001"/>
          </a:xfrm>
          <a:prstGeom prst="rect">
            <a:avLst/>
          </a:prstGeom>
          <a:solidFill>
            <a:srgbClr val="F59119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>
            <a:lvl1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 algn="ctr"/>
            <a:r>
              <a:rPr sz="1600" dirty="0"/>
              <a:t>Time gap</a:t>
            </a:r>
          </a:p>
        </p:txBody>
      </p:sp>
      <p:grpSp>
        <p:nvGrpSpPr>
          <p:cNvPr id="567" name="Groupe"/>
          <p:cNvGrpSpPr/>
          <p:nvPr/>
        </p:nvGrpSpPr>
        <p:grpSpPr>
          <a:xfrm>
            <a:off x="3976229" y="5884724"/>
            <a:ext cx="1608087" cy="635001"/>
            <a:chOff x="0" y="0"/>
            <a:chExt cx="2927014" cy="1270000"/>
          </a:xfrm>
        </p:grpSpPr>
        <p:sp>
          <p:nvSpPr>
            <p:cNvPr id="565" name="Triangle"/>
            <p:cNvSpPr/>
            <p:nvPr/>
          </p:nvSpPr>
          <p:spPr>
            <a:xfrm rot="16200000">
              <a:off x="0" y="0"/>
              <a:ext cx="1270000" cy="1270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00CC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  <p:sp>
          <p:nvSpPr>
            <p:cNvPr id="566" name="Past"/>
            <p:cNvSpPr/>
            <p:nvPr/>
          </p:nvSpPr>
          <p:spPr>
            <a:xfrm>
              <a:off x="1273694" y="0"/>
              <a:ext cx="1653321" cy="1270000"/>
            </a:xfrm>
            <a:prstGeom prst="rect">
              <a:avLst/>
            </a:prstGeom>
            <a:solidFill>
              <a:srgbClr val="00CC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r>
                <a:rPr lang="nl-BE" sz="1600" dirty="0"/>
                <a:t>Verleden</a:t>
              </a:r>
              <a:endParaRPr sz="1600" dirty="0"/>
            </a:p>
          </p:txBody>
        </p:sp>
      </p:grpSp>
      <p:sp>
        <p:nvSpPr>
          <p:cNvPr id="568" name="Triangle"/>
          <p:cNvSpPr/>
          <p:nvPr/>
        </p:nvSpPr>
        <p:spPr>
          <a:xfrm rot="5400000">
            <a:off x="7725350" y="5884723"/>
            <a:ext cx="635002" cy="63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B8E81A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569" name="Future"/>
          <p:cNvSpPr/>
          <p:nvPr/>
        </p:nvSpPr>
        <p:spPr>
          <a:xfrm>
            <a:off x="6752264" y="5884722"/>
            <a:ext cx="977835" cy="635001"/>
          </a:xfrm>
          <a:prstGeom prst="rect">
            <a:avLst/>
          </a:prstGeom>
          <a:solidFill>
            <a:srgbClr val="B8E81A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numCol="1" anchor="ctr">
            <a:noAutofit/>
          </a:bodyPr>
          <a:lstStyle>
            <a:lvl1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 algn="ctr"/>
            <a:r>
              <a:rPr lang="nl-BE" sz="1600" dirty="0"/>
              <a:t>Toekomst</a:t>
            </a:r>
            <a:endParaRPr sz="1600" dirty="0"/>
          </a:p>
        </p:txBody>
      </p:sp>
      <p:sp>
        <p:nvSpPr>
          <p:cNvPr id="571" name="Ligne"/>
          <p:cNvSpPr/>
          <p:nvPr/>
        </p:nvSpPr>
        <p:spPr>
          <a:xfrm flipV="1">
            <a:off x="8920292" y="2113017"/>
            <a:ext cx="1" cy="898026"/>
          </a:xfrm>
          <a:prstGeom prst="line">
            <a:avLst/>
          </a:prstGeom>
          <a:ln w="508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573" name="Customer information"/>
          <p:cNvSpPr txBox="1"/>
          <p:nvPr/>
        </p:nvSpPr>
        <p:spPr>
          <a:xfrm>
            <a:off x="6698576" y="2981747"/>
            <a:ext cx="2587230" cy="2975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defRPr sz="3200">
                <a:solidFill>
                  <a:srgbClr val="5E5E5E"/>
                </a:solidFill>
              </a:defRPr>
            </a:lvl1pPr>
          </a:lstStyle>
          <a:p>
            <a:r>
              <a:rPr lang="nl-BE" sz="1600" dirty="0"/>
              <a:t>Klanteninfo</a:t>
            </a:r>
            <a:endParaRPr sz="1600" dirty="0"/>
          </a:p>
        </p:txBody>
      </p:sp>
      <p:sp>
        <p:nvSpPr>
          <p:cNvPr id="574" name="Event"/>
          <p:cNvSpPr txBox="1"/>
          <p:nvPr/>
        </p:nvSpPr>
        <p:spPr>
          <a:xfrm>
            <a:off x="9514244" y="2981746"/>
            <a:ext cx="1262359" cy="2975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defRPr sz="3200">
                <a:solidFill>
                  <a:srgbClr val="5E5E5E"/>
                </a:solidFill>
              </a:defRPr>
            </a:lvl1pPr>
          </a:lstStyle>
          <a:p>
            <a:r>
              <a:rPr lang="nl-BE" sz="1600" dirty="0"/>
              <a:t>Event</a:t>
            </a:r>
            <a:endParaRPr sz="1600" dirty="0"/>
          </a:p>
        </p:txBody>
      </p:sp>
      <p:sp>
        <p:nvSpPr>
          <p:cNvPr id="2" name="Today">
            <a:extLst>
              <a:ext uri="{FF2B5EF4-FFF2-40B4-BE49-F238E27FC236}">
                <a16:creationId xmlns:a16="http://schemas.microsoft.com/office/drawing/2014/main" id="{77A44355-99D3-2ADA-A938-6CC321301BB0}"/>
              </a:ext>
            </a:extLst>
          </p:cNvPr>
          <p:cNvSpPr txBox="1"/>
          <p:nvPr/>
        </p:nvSpPr>
        <p:spPr>
          <a:xfrm>
            <a:off x="8448310" y="1612664"/>
            <a:ext cx="982064" cy="3744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4200">
                <a:solidFill>
                  <a:srgbClr val="5E5E5E"/>
                </a:solidFill>
              </a:defRPr>
            </a:lvl1pPr>
          </a:lstStyle>
          <a:p>
            <a:r>
              <a:rPr lang="nl-BE" sz="2100" dirty="0"/>
              <a:t>Vandaag</a:t>
            </a:r>
            <a:endParaRPr sz="2100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2819413-EFFE-45BC-BF2B-77F3C3E6225E}"/>
              </a:ext>
            </a:extLst>
          </p:cNvPr>
          <p:cNvCxnSpPr/>
          <p:nvPr/>
        </p:nvCxnSpPr>
        <p:spPr>
          <a:xfrm flipV="1">
            <a:off x="9303672" y="2244529"/>
            <a:ext cx="0" cy="63500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>
            <a:extLst>
              <a:ext uri="{FF2B5EF4-FFF2-40B4-BE49-F238E27FC236}">
                <a16:creationId xmlns:a16="http://schemas.microsoft.com/office/drawing/2014/main" id="{064A51AF-D729-194D-8079-0110ED3A4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0000"/>
            <a:ext cx="11225885" cy="598970"/>
          </a:xfrm>
        </p:spPr>
        <p:txBody>
          <a:bodyPr>
            <a:noAutofit/>
          </a:bodyPr>
          <a:lstStyle/>
          <a:p>
            <a:r>
              <a:rPr lang="en-US" dirty="0" err="1"/>
              <a:t>Vragen</a:t>
            </a:r>
            <a:r>
              <a:rPr lang="en-US" dirty="0"/>
              <a:t> </a:t>
            </a:r>
            <a:r>
              <a:rPr lang="en-US" dirty="0" err="1"/>
              <a:t>ivm</a:t>
            </a:r>
            <a:r>
              <a:rPr lang="en-US" dirty="0"/>
              <a:t> </a:t>
            </a:r>
            <a:r>
              <a:rPr lang="en-US" dirty="0" err="1"/>
              <a:t>vorige</a:t>
            </a:r>
            <a:r>
              <a:rPr lang="en-US" dirty="0"/>
              <a:t> les(</a:t>
            </a:r>
            <a:r>
              <a:rPr lang="en-US" dirty="0" err="1"/>
              <a:t>en</a:t>
            </a:r>
            <a:r>
              <a:rPr lang="en-US" dirty="0"/>
              <a:t>)</a:t>
            </a:r>
            <a:br>
              <a:rPr lang="en-US" dirty="0"/>
            </a:br>
            <a:br>
              <a:rPr lang="en-US" dirty="0"/>
            </a:br>
            <a:r>
              <a:rPr lang="en-US" dirty="0"/>
              <a:t>Welkom </a:t>
            </a:r>
            <a:r>
              <a:rPr lang="en-US" dirty="0" err="1"/>
              <a:t>nieuwkomers</a:t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16C6F65-D53F-5C3A-3D7D-ECC63982234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371170277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Flèche"/>
          <p:cNvSpPr/>
          <p:nvPr/>
        </p:nvSpPr>
        <p:spPr>
          <a:xfrm>
            <a:off x="895357" y="2038234"/>
            <a:ext cx="10502901" cy="1047592"/>
          </a:xfrm>
          <a:prstGeom prst="rightArrow">
            <a:avLst>
              <a:gd name="adj1" fmla="val 60966"/>
              <a:gd name="adj2" fmla="val 56929"/>
            </a:avLst>
          </a:prstGeom>
          <a:solidFill>
            <a:srgbClr val="D5D5D5"/>
          </a:solidFill>
          <a:ln w="12700">
            <a:miter lim="400000"/>
          </a:ln>
          <a:effectLst>
            <a:outerShdw blurRad="139700" dist="254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578" name="Rectangle"/>
          <p:cNvSpPr/>
          <p:nvPr/>
        </p:nvSpPr>
        <p:spPr>
          <a:xfrm>
            <a:off x="854551" y="2244529"/>
            <a:ext cx="2478708" cy="635001"/>
          </a:xfrm>
          <a:prstGeom prst="rect">
            <a:avLst/>
          </a:prstGeom>
          <a:solidFill>
            <a:srgbClr val="00CC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57C1FB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579" name="Rectangle"/>
          <p:cNvSpPr/>
          <p:nvPr/>
        </p:nvSpPr>
        <p:spPr>
          <a:xfrm>
            <a:off x="3670422" y="2244529"/>
            <a:ext cx="1540648" cy="635001"/>
          </a:xfrm>
          <a:prstGeom prst="rect">
            <a:avLst/>
          </a:prstGeom>
          <a:solidFill>
            <a:srgbClr val="B8E81A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580" name="Rectangle"/>
          <p:cNvSpPr/>
          <p:nvPr/>
        </p:nvSpPr>
        <p:spPr>
          <a:xfrm>
            <a:off x="3307226" y="2244529"/>
            <a:ext cx="390363" cy="635001"/>
          </a:xfrm>
          <a:prstGeom prst="rect">
            <a:avLst/>
          </a:prstGeom>
          <a:solidFill>
            <a:srgbClr val="F591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57C1FB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581" name="Rectangle"/>
          <p:cNvSpPr/>
          <p:nvPr/>
        </p:nvSpPr>
        <p:spPr>
          <a:xfrm>
            <a:off x="6460635" y="2244529"/>
            <a:ext cx="2478707" cy="635001"/>
          </a:xfrm>
          <a:prstGeom prst="rect">
            <a:avLst/>
          </a:prstGeom>
          <a:solidFill>
            <a:srgbClr val="00CC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57C1FB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582" name="Rectangle"/>
          <p:cNvSpPr/>
          <p:nvPr/>
        </p:nvSpPr>
        <p:spPr>
          <a:xfrm>
            <a:off x="9276507" y="2244529"/>
            <a:ext cx="1540648" cy="635001"/>
          </a:xfrm>
          <a:prstGeom prst="rect">
            <a:avLst/>
          </a:prstGeom>
          <a:solidFill>
            <a:srgbClr val="B8E81A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583" name="Rectangle"/>
          <p:cNvSpPr/>
          <p:nvPr/>
        </p:nvSpPr>
        <p:spPr>
          <a:xfrm>
            <a:off x="8913309" y="2244529"/>
            <a:ext cx="390363" cy="635001"/>
          </a:xfrm>
          <a:prstGeom prst="rect">
            <a:avLst/>
          </a:prstGeom>
          <a:solidFill>
            <a:srgbClr val="F591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57C1FB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589" name="Customer information"/>
          <p:cNvSpPr txBox="1"/>
          <p:nvPr/>
        </p:nvSpPr>
        <p:spPr>
          <a:xfrm>
            <a:off x="1510987" y="2992283"/>
            <a:ext cx="3220155" cy="2975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5400" tIns="25400" rIns="25400" bIns="25400" anchor="ctr">
            <a:spAutoFit/>
          </a:bodyPr>
          <a:lstStyle>
            <a:lvl1pPr>
              <a:defRPr sz="3200">
                <a:solidFill>
                  <a:srgbClr val="5E5E5E"/>
                </a:solidFill>
              </a:defRPr>
            </a:lvl1pPr>
          </a:lstStyle>
          <a:p>
            <a:r>
              <a:rPr lang="nl-BE" sz="1600" dirty="0"/>
              <a:t>Klanteninfo</a:t>
            </a:r>
          </a:p>
        </p:txBody>
      </p:sp>
      <p:sp>
        <p:nvSpPr>
          <p:cNvPr id="590" name="Event"/>
          <p:cNvSpPr txBox="1"/>
          <p:nvPr/>
        </p:nvSpPr>
        <p:spPr>
          <a:xfrm>
            <a:off x="3960818" y="2981747"/>
            <a:ext cx="1540648" cy="2975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5400" tIns="25400" rIns="25400" bIns="25400" anchor="ctr">
            <a:spAutoFit/>
          </a:bodyPr>
          <a:lstStyle>
            <a:lvl1pPr>
              <a:defRPr sz="3200">
                <a:solidFill>
                  <a:srgbClr val="5E5E5E"/>
                </a:solidFill>
              </a:defRPr>
            </a:lvl1pPr>
          </a:lstStyle>
          <a:p>
            <a:r>
              <a:rPr sz="1600" dirty="0"/>
              <a:t>Event</a:t>
            </a:r>
          </a:p>
        </p:txBody>
      </p:sp>
      <p:sp>
        <p:nvSpPr>
          <p:cNvPr id="591" name="Ligne"/>
          <p:cNvSpPr/>
          <p:nvPr/>
        </p:nvSpPr>
        <p:spPr>
          <a:xfrm flipV="1">
            <a:off x="8920292" y="2113017"/>
            <a:ext cx="1" cy="898026"/>
          </a:xfrm>
          <a:prstGeom prst="line">
            <a:avLst/>
          </a:prstGeom>
          <a:ln w="508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592" name="Ligne"/>
          <p:cNvSpPr/>
          <p:nvPr/>
        </p:nvSpPr>
        <p:spPr>
          <a:xfrm flipV="1">
            <a:off x="3321691" y="2113017"/>
            <a:ext cx="1" cy="898026"/>
          </a:xfrm>
          <a:prstGeom prst="line">
            <a:avLst/>
          </a:prstGeom>
          <a:ln w="508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594" name="Past snapshot"/>
          <p:cNvSpPr txBox="1"/>
          <p:nvPr/>
        </p:nvSpPr>
        <p:spPr>
          <a:xfrm>
            <a:off x="2384202" y="1595434"/>
            <a:ext cx="1673728" cy="3744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4200">
                <a:solidFill>
                  <a:srgbClr val="5E5E5E"/>
                </a:solidFill>
              </a:defRPr>
            </a:lvl1pPr>
          </a:lstStyle>
          <a:p>
            <a:r>
              <a:rPr lang="nl-BE" sz="2100" dirty="0"/>
              <a:t>Vorig snapshot</a:t>
            </a:r>
            <a:endParaRPr sz="2100" dirty="0"/>
          </a:p>
        </p:txBody>
      </p:sp>
      <p:sp>
        <p:nvSpPr>
          <p:cNvPr id="2" name="Time gap">
            <a:extLst>
              <a:ext uri="{FF2B5EF4-FFF2-40B4-BE49-F238E27FC236}">
                <a16:creationId xmlns:a16="http://schemas.microsoft.com/office/drawing/2014/main" id="{2E5D2327-80AC-3099-3FE6-5F91A924F0B0}"/>
              </a:ext>
            </a:extLst>
          </p:cNvPr>
          <p:cNvSpPr/>
          <p:nvPr/>
        </p:nvSpPr>
        <p:spPr>
          <a:xfrm>
            <a:off x="5638005" y="5884724"/>
            <a:ext cx="1060571" cy="635001"/>
          </a:xfrm>
          <a:prstGeom prst="rect">
            <a:avLst/>
          </a:prstGeom>
          <a:solidFill>
            <a:srgbClr val="F59119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>
            <a:lvl1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 algn="ctr"/>
            <a:r>
              <a:rPr sz="1600" dirty="0"/>
              <a:t>Time gap</a:t>
            </a:r>
          </a:p>
        </p:txBody>
      </p:sp>
      <p:grpSp>
        <p:nvGrpSpPr>
          <p:cNvPr id="3" name="Groupe">
            <a:extLst>
              <a:ext uri="{FF2B5EF4-FFF2-40B4-BE49-F238E27FC236}">
                <a16:creationId xmlns:a16="http://schemas.microsoft.com/office/drawing/2014/main" id="{70715F87-9A56-1A14-BC67-CA9939B52620}"/>
              </a:ext>
            </a:extLst>
          </p:cNvPr>
          <p:cNvGrpSpPr/>
          <p:nvPr/>
        </p:nvGrpSpPr>
        <p:grpSpPr>
          <a:xfrm>
            <a:off x="3976229" y="5884724"/>
            <a:ext cx="1608087" cy="635001"/>
            <a:chOff x="0" y="0"/>
            <a:chExt cx="2927014" cy="1270000"/>
          </a:xfrm>
        </p:grpSpPr>
        <p:sp>
          <p:nvSpPr>
            <p:cNvPr id="4" name="Triangle">
              <a:extLst>
                <a:ext uri="{FF2B5EF4-FFF2-40B4-BE49-F238E27FC236}">
                  <a16:creationId xmlns:a16="http://schemas.microsoft.com/office/drawing/2014/main" id="{790EA006-3204-C822-47C3-A073E3260481}"/>
                </a:ext>
              </a:extLst>
            </p:cNvPr>
            <p:cNvSpPr/>
            <p:nvPr/>
          </p:nvSpPr>
          <p:spPr>
            <a:xfrm rot="16200000">
              <a:off x="0" y="0"/>
              <a:ext cx="1270000" cy="1270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00CC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  <p:sp>
          <p:nvSpPr>
            <p:cNvPr id="5" name="Past">
              <a:extLst>
                <a:ext uri="{FF2B5EF4-FFF2-40B4-BE49-F238E27FC236}">
                  <a16:creationId xmlns:a16="http://schemas.microsoft.com/office/drawing/2014/main" id="{3B360269-B68D-D4FD-4818-DE6B1CDCB15B}"/>
                </a:ext>
              </a:extLst>
            </p:cNvPr>
            <p:cNvSpPr/>
            <p:nvPr/>
          </p:nvSpPr>
          <p:spPr>
            <a:xfrm>
              <a:off x="1273694" y="0"/>
              <a:ext cx="1653321" cy="1270000"/>
            </a:xfrm>
            <a:prstGeom prst="rect">
              <a:avLst/>
            </a:prstGeom>
            <a:solidFill>
              <a:srgbClr val="00CC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r>
                <a:rPr lang="nl-BE" sz="1600" dirty="0"/>
                <a:t>Verleden</a:t>
              </a:r>
              <a:endParaRPr sz="1600" dirty="0"/>
            </a:p>
          </p:txBody>
        </p:sp>
      </p:grpSp>
      <p:sp>
        <p:nvSpPr>
          <p:cNvPr id="6" name="Triangle">
            <a:extLst>
              <a:ext uri="{FF2B5EF4-FFF2-40B4-BE49-F238E27FC236}">
                <a16:creationId xmlns:a16="http://schemas.microsoft.com/office/drawing/2014/main" id="{2F688162-6AB5-4DE7-5320-9E1D3D4468BA}"/>
              </a:ext>
            </a:extLst>
          </p:cNvPr>
          <p:cNvSpPr/>
          <p:nvPr/>
        </p:nvSpPr>
        <p:spPr>
          <a:xfrm rot="5400000">
            <a:off x="7725350" y="5884723"/>
            <a:ext cx="635002" cy="63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B8E81A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7" name="Future">
            <a:extLst>
              <a:ext uri="{FF2B5EF4-FFF2-40B4-BE49-F238E27FC236}">
                <a16:creationId xmlns:a16="http://schemas.microsoft.com/office/drawing/2014/main" id="{B8CBE4D3-2C5E-C073-C6E9-05DDCD41F259}"/>
              </a:ext>
            </a:extLst>
          </p:cNvPr>
          <p:cNvSpPr/>
          <p:nvPr/>
        </p:nvSpPr>
        <p:spPr>
          <a:xfrm>
            <a:off x="6752264" y="5884722"/>
            <a:ext cx="977835" cy="635001"/>
          </a:xfrm>
          <a:prstGeom prst="rect">
            <a:avLst/>
          </a:prstGeom>
          <a:solidFill>
            <a:srgbClr val="B8E81A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numCol="1" anchor="ctr">
            <a:noAutofit/>
          </a:bodyPr>
          <a:lstStyle>
            <a:lvl1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 algn="ctr"/>
            <a:r>
              <a:rPr lang="nl-BE" sz="1600" dirty="0"/>
              <a:t>Toekomst</a:t>
            </a:r>
            <a:endParaRPr sz="1600" dirty="0"/>
          </a:p>
        </p:txBody>
      </p:sp>
      <p:sp>
        <p:nvSpPr>
          <p:cNvPr id="9" name="Customer information">
            <a:extLst>
              <a:ext uri="{FF2B5EF4-FFF2-40B4-BE49-F238E27FC236}">
                <a16:creationId xmlns:a16="http://schemas.microsoft.com/office/drawing/2014/main" id="{3E904F9A-5ED5-30EF-6D5C-5F9DE9277B6B}"/>
              </a:ext>
            </a:extLst>
          </p:cNvPr>
          <p:cNvSpPr txBox="1"/>
          <p:nvPr/>
        </p:nvSpPr>
        <p:spPr>
          <a:xfrm>
            <a:off x="6698576" y="2981747"/>
            <a:ext cx="2587230" cy="2975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defRPr sz="3200">
                <a:solidFill>
                  <a:srgbClr val="5E5E5E"/>
                </a:solidFill>
              </a:defRPr>
            </a:lvl1pPr>
          </a:lstStyle>
          <a:p>
            <a:r>
              <a:rPr lang="nl-BE" sz="1600" dirty="0"/>
              <a:t>Klanteninfo</a:t>
            </a:r>
            <a:endParaRPr sz="1600" dirty="0"/>
          </a:p>
        </p:txBody>
      </p:sp>
      <p:sp>
        <p:nvSpPr>
          <p:cNvPr id="10" name="Event">
            <a:extLst>
              <a:ext uri="{FF2B5EF4-FFF2-40B4-BE49-F238E27FC236}">
                <a16:creationId xmlns:a16="http://schemas.microsoft.com/office/drawing/2014/main" id="{FD911251-C3E0-86B2-0DF4-335D4D102D61}"/>
              </a:ext>
            </a:extLst>
          </p:cNvPr>
          <p:cNvSpPr txBox="1"/>
          <p:nvPr/>
        </p:nvSpPr>
        <p:spPr>
          <a:xfrm>
            <a:off x="9514244" y="2981746"/>
            <a:ext cx="1262359" cy="2975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defRPr sz="3200">
                <a:solidFill>
                  <a:srgbClr val="5E5E5E"/>
                </a:solidFill>
              </a:defRPr>
            </a:lvl1pPr>
          </a:lstStyle>
          <a:p>
            <a:r>
              <a:rPr lang="nl-BE" sz="1600" dirty="0"/>
              <a:t>Event</a:t>
            </a:r>
            <a:endParaRPr sz="1600" dirty="0"/>
          </a:p>
        </p:txBody>
      </p:sp>
      <p:sp>
        <p:nvSpPr>
          <p:cNvPr id="13" name="Timeline">
            <a:extLst>
              <a:ext uri="{FF2B5EF4-FFF2-40B4-BE49-F238E27FC236}">
                <a16:creationId xmlns:a16="http://schemas.microsoft.com/office/drawing/2014/main" id="{5EEACB86-F086-35F9-89A8-81B28DBDA263}"/>
              </a:ext>
            </a:extLst>
          </p:cNvPr>
          <p:cNvSpPr txBox="1">
            <a:spLocks/>
          </p:cNvSpPr>
          <p:nvPr/>
        </p:nvSpPr>
        <p:spPr>
          <a:xfrm>
            <a:off x="418396" y="376286"/>
            <a:ext cx="11225885" cy="132556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400" b="1" kern="1200">
                <a:solidFill>
                  <a:srgbClr val="00CCF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nl-BE" sz="4000" dirty="0">
                <a:solidFill>
                  <a:schemeClr val="tx1"/>
                </a:solidFill>
              </a:rPr>
              <a:t>Tijdslijn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C506902-5AFF-71F7-2CA2-71DE10ECD5EF}"/>
              </a:ext>
            </a:extLst>
          </p:cNvPr>
          <p:cNvCxnSpPr/>
          <p:nvPr/>
        </p:nvCxnSpPr>
        <p:spPr>
          <a:xfrm flipV="1">
            <a:off x="9303672" y="2244529"/>
            <a:ext cx="0" cy="63500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oday">
            <a:extLst>
              <a:ext uri="{FF2B5EF4-FFF2-40B4-BE49-F238E27FC236}">
                <a16:creationId xmlns:a16="http://schemas.microsoft.com/office/drawing/2014/main" id="{A6ED3120-443D-6417-1C88-F0BAC84B75A2}"/>
              </a:ext>
            </a:extLst>
          </p:cNvPr>
          <p:cNvSpPr txBox="1"/>
          <p:nvPr/>
        </p:nvSpPr>
        <p:spPr>
          <a:xfrm>
            <a:off x="8448310" y="1612664"/>
            <a:ext cx="982064" cy="3744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4200">
                <a:solidFill>
                  <a:srgbClr val="5E5E5E"/>
                </a:solidFill>
              </a:defRPr>
            </a:lvl1pPr>
          </a:lstStyle>
          <a:p>
            <a:r>
              <a:rPr lang="nl-BE" sz="2100" dirty="0"/>
              <a:t>Vandaag</a:t>
            </a:r>
            <a:endParaRPr sz="2100" dirty="0"/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Flèche"/>
          <p:cNvSpPr/>
          <p:nvPr/>
        </p:nvSpPr>
        <p:spPr>
          <a:xfrm>
            <a:off x="895357" y="2038234"/>
            <a:ext cx="10502901" cy="1047592"/>
          </a:xfrm>
          <a:prstGeom prst="rightArrow">
            <a:avLst>
              <a:gd name="adj1" fmla="val 60966"/>
              <a:gd name="adj2" fmla="val 56929"/>
            </a:avLst>
          </a:prstGeom>
          <a:solidFill>
            <a:srgbClr val="D5D5D5"/>
          </a:solidFill>
          <a:ln w="12700">
            <a:miter lim="400000"/>
          </a:ln>
          <a:effectLst>
            <a:outerShdw blurRad="139700" dist="254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578" name="Rectangle"/>
          <p:cNvSpPr/>
          <p:nvPr/>
        </p:nvSpPr>
        <p:spPr>
          <a:xfrm>
            <a:off x="854551" y="2244529"/>
            <a:ext cx="2478708" cy="635001"/>
          </a:xfrm>
          <a:prstGeom prst="rect">
            <a:avLst/>
          </a:prstGeom>
          <a:solidFill>
            <a:srgbClr val="00CC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57C1FB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579" name="Rectangle"/>
          <p:cNvSpPr/>
          <p:nvPr/>
        </p:nvSpPr>
        <p:spPr>
          <a:xfrm>
            <a:off x="3670422" y="2244529"/>
            <a:ext cx="1540648" cy="635001"/>
          </a:xfrm>
          <a:prstGeom prst="rect">
            <a:avLst/>
          </a:prstGeom>
          <a:solidFill>
            <a:srgbClr val="B8E81A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580" name="Rectangle"/>
          <p:cNvSpPr/>
          <p:nvPr/>
        </p:nvSpPr>
        <p:spPr>
          <a:xfrm>
            <a:off x="3307226" y="2244529"/>
            <a:ext cx="390363" cy="635001"/>
          </a:xfrm>
          <a:prstGeom prst="rect">
            <a:avLst/>
          </a:prstGeom>
          <a:solidFill>
            <a:srgbClr val="F591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57C1FB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581" name="Rectangle"/>
          <p:cNvSpPr/>
          <p:nvPr/>
        </p:nvSpPr>
        <p:spPr>
          <a:xfrm>
            <a:off x="6460635" y="2244529"/>
            <a:ext cx="2478707" cy="635001"/>
          </a:xfrm>
          <a:prstGeom prst="rect">
            <a:avLst/>
          </a:prstGeom>
          <a:solidFill>
            <a:srgbClr val="00CC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57C1FB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582" name="Rectangle"/>
          <p:cNvSpPr/>
          <p:nvPr/>
        </p:nvSpPr>
        <p:spPr>
          <a:xfrm>
            <a:off x="9276507" y="2244529"/>
            <a:ext cx="1540648" cy="635001"/>
          </a:xfrm>
          <a:prstGeom prst="rect">
            <a:avLst/>
          </a:prstGeom>
          <a:solidFill>
            <a:srgbClr val="B8E81A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583" name="Rectangle"/>
          <p:cNvSpPr/>
          <p:nvPr/>
        </p:nvSpPr>
        <p:spPr>
          <a:xfrm>
            <a:off x="8913309" y="2244529"/>
            <a:ext cx="390363" cy="635001"/>
          </a:xfrm>
          <a:prstGeom prst="rect">
            <a:avLst/>
          </a:prstGeom>
          <a:solidFill>
            <a:srgbClr val="F591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57C1FB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589" name="Customer information"/>
          <p:cNvSpPr txBox="1"/>
          <p:nvPr/>
        </p:nvSpPr>
        <p:spPr>
          <a:xfrm>
            <a:off x="1510987" y="2992283"/>
            <a:ext cx="3220155" cy="2975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5400" tIns="25400" rIns="25400" bIns="25400" anchor="ctr">
            <a:spAutoFit/>
          </a:bodyPr>
          <a:lstStyle>
            <a:lvl1pPr>
              <a:defRPr sz="3200">
                <a:solidFill>
                  <a:srgbClr val="5E5E5E"/>
                </a:solidFill>
              </a:defRPr>
            </a:lvl1pPr>
          </a:lstStyle>
          <a:p>
            <a:r>
              <a:rPr lang="nl-BE" sz="1600" dirty="0"/>
              <a:t>Klanteninfo</a:t>
            </a:r>
          </a:p>
        </p:txBody>
      </p:sp>
      <p:sp>
        <p:nvSpPr>
          <p:cNvPr id="590" name="Event"/>
          <p:cNvSpPr txBox="1"/>
          <p:nvPr/>
        </p:nvSpPr>
        <p:spPr>
          <a:xfrm>
            <a:off x="3960818" y="2981747"/>
            <a:ext cx="1540648" cy="2975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5400" tIns="25400" rIns="25400" bIns="25400" anchor="ctr">
            <a:spAutoFit/>
          </a:bodyPr>
          <a:lstStyle>
            <a:lvl1pPr>
              <a:defRPr sz="3200">
                <a:solidFill>
                  <a:srgbClr val="5E5E5E"/>
                </a:solidFill>
              </a:defRPr>
            </a:lvl1pPr>
          </a:lstStyle>
          <a:p>
            <a:r>
              <a:rPr sz="1600" dirty="0"/>
              <a:t>Event</a:t>
            </a:r>
          </a:p>
        </p:txBody>
      </p:sp>
      <p:sp>
        <p:nvSpPr>
          <p:cNvPr id="591" name="Ligne"/>
          <p:cNvSpPr/>
          <p:nvPr/>
        </p:nvSpPr>
        <p:spPr>
          <a:xfrm flipV="1">
            <a:off x="8920292" y="2113017"/>
            <a:ext cx="1" cy="898026"/>
          </a:xfrm>
          <a:prstGeom prst="line">
            <a:avLst/>
          </a:prstGeom>
          <a:ln w="508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592" name="Ligne"/>
          <p:cNvSpPr/>
          <p:nvPr/>
        </p:nvSpPr>
        <p:spPr>
          <a:xfrm flipV="1">
            <a:off x="3321691" y="2113017"/>
            <a:ext cx="1" cy="898026"/>
          </a:xfrm>
          <a:prstGeom prst="line">
            <a:avLst/>
          </a:prstGeom>
          <a:ln w="508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594" name="Past snapshot"/>
          <p:cNvSpPr txBox="1"/>
          <p:nvPr/>
        </p:nvSpPr>
        <p:spPr>
          <a:xfrm>
            <a:off x="2384202" y="1595434"/>
            <a:ext cx="1673728" cy="3744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4200">
                <a:solidFill>
                  <a:srgbClr val="5E5E5E"/>
                </a:solidFill>
              </a:defRPr>
            </a:lvl1pPr>
          </a:lstStyle>
          <a:p>
            <a:r>
              <a:rPr lang="nl-BE" sz="2100" dirty="0"/>
              <a:t>Vorig snapshot</a:t>
            </a:r>
            <a:endParaRPr sz="2100" dirty="0"/>
          </a:p>
        </p:txBody>
      </p:sp>
      <p:sp>
        <p:nvSpPr>
          <p:cNvPr id="2" name="Time gap">
            <a:extLst>
              <a:ext uri="{FF2B5EF4-FFF2-40B4-BE49-F238E27FC236}">
                <a16:creationId xmlns:a16="http://schemas.microsoft.com/office/drawing/2014/main" id="{2E5D2327-80AC-3099-3FE6-5F91A924F0B0}"/>
              </a:ext>
            </a:extLst>
          </p:cNvPr>
          <p:cNvSpPr/>
          <p:nvPr/>
        </p:nvSpPr>
        <p:spPr>
          <a:xfrm>
            <a:off x="5638005" y="5884724"/>
            <a:ext cx="1060571" cy="635001"/>
          </a:xfrm>
          <a:prstGeom prst="rect">
            <a:avLst/>
          </a:prstGeom>
          <a:solidFill>
            <a:srgbClr val="F59119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>
            <a:lvl1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 algn="ctr"/>
            <a:r>
              <a:rPr sz="1600" dirty="0"/>
              <a:t>Time gap</a:t>
            </a:r>
          </a:p>
        </p:txBody>
      </p:sp>
      <p:grpSp>
        <p:nvGrpSpPr>
          <p:cNvPr id="3" name="Groupe">
            <a:extLst>
              <a:ext uri="{FF2B5EF4-FFF2-40B4-BE49-F238E27FC236}">
                <a16:creationId xmlns:a16="http://schemas.microsoft.com/office/drawing/2014/main" id="{70715F87-9A56-1A14-BC67-CA9939B52620}"/>
              </a:ext>
            </a:extLst>
          </p:cNvPr>
          <p:cNvGrpSpPr/>
          <p:nvPr/>
        </p:nvGrpSpPr>
        <p:grpSpPr>
          <a:xfrm>
            <a:off x="3976229" y="5884724"/>
            <a:ext cx="1608087" cy="635001"/>
            <a:chOff x="0" y="0"/>
            <a:chExt cx="2927014" cy="1270000"/>
          </a:xfrm>
        </p:grpSpPr>
        <p:sp>
          <p:nvSpPr>
            <p:cNvPr id="4" name="Triangle">
              <a:extLst>
                <a:ext uri="{FF2B5EF4-FFF2-40B4-BE49-F238E27FC236}">
                  <a16:creationId xmlns:a16="http://schemas.microsoft.com/office/drawing/2014/main" id="{790EA006-3204-C822-47C3-A073E3260481}"/>
                </a:ext>
              </a:extLst>
            </p:cNvPr>
            <p:cNvSpPr/>
            <p:nvPr/>
          </p:nvSpPr>
          <p:spPr>
            <a:xfrm rot="16200000">
              <a:off x="0" y="0"/>
              <a:ext cx="1270000" cy="1270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00CC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  <p:sp>
          <p:nvSpPr>
            <p:cNvPr id="5" name="Past">
              <a:extLst>
                <a:ext uri="{FF2B5EF4-FFF2-40B4-BE49-F238E27FC236}">
                  <a16:creationId xmlns:a16="http://schemas.microsoft.com/office/drawing/2014/main" id="{3B360269-B68D-D4FD-4818-DE6B1CDCB15B}"/>
                </a:ext>
              </a:extLst>
            </p:cNvPr>
            <p:cNvSpPr/>
            <p:nvPr/>
          </p:nvSpPr>
          <p:spPr>
            <a:xfrm>
              <a:off x="1273694" y="0"/>
              <a:ext cx="1653321" cy="1270000"/>
            </a:xfrm>
            <a:prstGeom prst="rect">
              <a:avLst/>
            </a:prstGeom>
            <a:solidFill>
              <a:srgbClr val="00CC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r>
                <a:rPr lang="nl-BE" sz="1600" dirty="0"/>
                <a:t>Verleden</a:t>
              </a:r>
              <a:endParaRPr sz="1600" dirty="0"/>
            </a:p>
          </p:txBody>
        </p:sp>
      </p:grpSp>
      <p:sp>
        <p:nvSpPr>
          <p:cNvPr id="6" name="Triangle">
            <a:extLst>
              <a:ext uri="{FF2B5EF4-FFF2-40B4-BE49-F238E27FC236}">
                <a16:creationId xmlns:a16="http://schemas.microsoft.com/office/drawing/2014/main" id="{2F688162-6AB5-4DE7-5320-9E1D3D4468BA}"/>
              </a:ext>
            </a:extLst>
          </p:cNvPr>
          <p:cNvSpPr/>
          <p:nvPr/>
        </p:nvSpPr>
        <p:spPr>
          <a:xfrm rot="5400000">
            <a:off x="7725350" y="5884723"/>
            <a:ext cx="635002" cy="63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B8E81A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7" name="Future">
            <a:extLst>
              <a:ext uri="{FF2B5EF4-FFF2-40B4-BE49-F238E27FC236}">
                <a16:creationId xmlns:a16="http://schemas.microsoft.com/office/drawing/2014/main" id="{B8CBE4D3-2C5E-C073-C6E9-05DDCD41F259}"/>
              </a:ext>
            </a:extLst>
          </p:cNvPr>
          <p:cNvSpPr/>
          <p:nvPr/>
        </p:nvSpPr>
        <p:spPr>
          <a:xfrm>
            <a:off x="6752264" y="5884722"/>
            <a:ext cx="977835" cy="635001"/>
          </a:xfrm>
          <a:prstGeom prst="rect">
            <a:avLst/>
          </a:prstGeom>
          <a:solidFill>
            <a:srgbClr val="B8E81A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numCol="1" anchor="ctr">
            <a:noAutofit/>
          </a:bodyPr>
          <a:lstStyle>
            <a:lvl1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 algn="ctr"/>
            <a:r>
              <a:rPr lang="nl-BE" sz="1600" dirty="0"/>
              <a:t>Toekomst</a:t>
            </a:r>
            <a:endParaRPr sz="1600" dirty="0"/>
          </a:p>
        </p:txBody>
      </p:sp>
      <p:sp>
        <p:nvSpPr>
          <p:cNvPr id="9" name="Customer information">
            <a:extLst>
              <a:ext uri="{FF2B5EF4-FFF2-40B4-BE49-F238E27FC236}">
                <a16:creationId xmlns:a16="http://schemas.microsoft.com/office/drawing/2014/main" id="{3E904F9A-5ED5-30EF-6D5C-5F9DE9277B6B}"/>
              </a:ext>
            </a:extLst>
          </p:cNvPr>
          <p:cNvSpPr txBox="1"/>
          <p:nvPr/>
        </p:nvSpPr>
        <p:spPr>
          <a:xfrm>
            <a:off x="6698576" y="2981747"/>
            <a:ext cx="2587230" cy="2975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defRPr sz="3200">
                <a:solidFill>
                  <a:srgbClr val="5E5E5E"/>
                </a:solidFill>
              </a:defRPr>
            </a:lvl1pPr>
          </a:lstStyle>
          <a:p>
            <a:r>
              <a:rPr lang="nl-BE" sz="1600" dirty="0"/>
              <a:t>Klanteninfo</a:t>
            </a:r>
            <a:endParaRPr sz="1600" dirty="0"/>
          </a:p>
        </p:txBody>
      </p:sp>
      <p:sp>
        <p:nvSpPr>
          <p:cNvPr id="10" name="Event">
            <a:extLst>
              <a:ext uri="{FF2B5EF4-FFF2-40B4-BE49-F238E27FC236}">
                <a16:creationId xmlns:a16="http://schemas.microsoft.com/office/drawing/2014/main" id="{FD911251-C3E0-86B2-0DF4-335D4D102D61}"/>
              </a:ext>
            </a:extLst>
          </p:cNvPr>
          <p:cNvSpPr txBox="1"/>
          <p:nvPr/>
        </p:nvSpPr>
        <p:spPr>
          <a:xfrm>
            <a:off x="9514244" y="2981746"/>
            <a:ext cx="1262359" cy="2975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defRPr sz="3200">
                <a:solidFill>
                  <a:srgbClr val="5E5E5E"/>
                </a:solidFill>
              </a:defRPr>
            </a:lvl1pPr>
          </a:lstStyle>
          <a:p>
            <a:r>
              <a:rPr lang="nl-BE" sz="1600" dirty="0"/>
              <a:t>Event</a:t>
            </a:r>
            <a:endParaRPr sz="1600" dirty="0"/>
          </a:p>
        </p:txBody>
      </p:sp>
      <p:sp>
        <p:nvSpPr>
          <p:cNvPr id="13" name="Timeline">
            <a:extLst>
              <a:ext uri="{FF2B5EF4-FFF2-40B4-BE49-F238E27FC236}">
                <a16:creationId xmlns:a16="http://schemas.microsoft.com/office/drawing/2014/main" id="{5EEACB86-F086-35F9-89A8-81B28DBDA263}"/>
              </a:ext>
            </a:extLst>
          </p:cNvPr>
          <p:cNvSpPr txBox="1">
            <a:spLocks/>
          </p:cNvSpPr>
          <p:nvPr/>
        </p:nvSpPr>
        <p:spPr>
          <a:xfrm>
            <a:off x="418396" y="376286"/>
            <a:ext cx="11225885" cy="132556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400" b="1" kern="1200">
                <a:solidFill>
                  <a:srgbClr val="00CCF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nl-BE" sz="4000" dirty="0">
                <a:solidFill>
                  <a:schemeClr val="tx1"/>
                </a:solidFill>
              </a:rPr>
              <a:t>Tijdslijn</a:t>
            </a:r>
          </a:p>
        </p:txBody>
      </p:sp>
      <p:sp>
        <p:nvSpPr>
          <p:cNvPr id="11" name="Cercle">
            <a:extLst>
              <a:ext uri="{FF2B5EF4-FFF2-40B4-BE49-F238E27FC236}">
                <a16:creationId xmlns:a16="http://schemas.microsoft.com/office/drawing/2014/main" id="{17C3ACCD-125A-8CF7-7B50-35229D216C1F}"/>
              </a:ext>
            </a:extLst>
          </p:cNvPr>
          <p:cNvSpPr/>
          <p:nvPr/>
        </p:nvSpPr>
        <p:spPr>
          <a:xfrm>
            <a:off x="2572596" y="3550900"/>
            <a:ext cx="1373159" cy="1373159"/>
          </a:xfrm>
          <a:prstGeom prst="ellipse">
            <a:avLst/>
          </a:prstGeom>
          <a:solidFill>
            <a:srgbClr val="5E5E5E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12" name="Figure">
            <a:extLst>
              <a:ext uri="{FF2B5EF4-FFF2-40B4-BE49-F238E27FC236}">
                <a16:creationId xmlns:a16="http://schemas.microsoft.com/office/drawing/2014/main" id="{B94A83F8-DA2E-2105-6FAE-B23475CEFB65}"/>
              </a:ext>
            </a:extLst>
          </p:cNvPr>
          <p:cNvSpPr/>
          <p:nvPr/>
        </p:nvSpPr>
        <p:spPr>
          <a:xfrm rot="5398484" flipH="1">
            <a:off x="1566822" y="3721926"/>
            <a:ext cx="635001" cy="63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367" y="0"/>
                </a:moveTo>
                <a:lnTo>
                  <a:pt x="0" y="7818"/>
                </a:lnTo>
                <a:lnTo>
                  <a:pt x="4127" y="7818"/>
                </a:lnTo>
                <a:cubicBezTo>
                  <a:pt x="4127" y="7860"/>
                  <a:pt x="4125" y="7904"/>
                  <a:pt x="4125" y="7946"/>
                </a:cubicBezTo>
                <a:cubicBezTo>
                  <a:pt x="4125" y="15487"/>
                  <a:pt x="11948" y="21600"/>
                  <a:pt x="21598" y="21600"/>
                </a:cubicBezTo>
                <a:cubicBezTo>
                  <a:pt x="21598" y="21600"/>
                  <a:pt x="21600" y="21600"/>
                  <a:pt x="21600" y="21600"/>
                </a:cubicBezTo>
                <a:lnTo>
                  <a:pt x="21600" y="16556"/>
                </a:lnTo>
                <a:cubicBezTo>
                  <a:pt x="21600" y="16556"/>
                  <a:pt x="21598" y="16556"/>
                  <a:pt x="21598" y="16556"/>
                </a:cubicBezTo>
                <a:cubicBezTo>
                  <a:pt x="15512" y="16556"/>
                  <a:pt x="10578" y="12702"/>
                  <a:pt x="10578" y="7946"/>
                </a:cubicBezTo>
                <a:cubicBezTo>
                  <a:pt x="10578" y="7903"/>
                  <a:pt x="10582" y="7860"/>
                  <a:pt x="10582" y="7818"/>
                </a:cubicBezTo>
                <a:lnTo>
                  <a:pt x="14736" y="7818"/>
                </a:lnTo>
                <a:lnTo>
                  <a:pt x="7367" y="0"/>
                </a:lnTo>
                <a:close/>
              </a:path>
            </a:pathLst>
          </a:custGeom>
          <a:solidFill>
            <a:srgbClr val="5E5E5E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14" name="Figure">
            <a:extLst>
              <a:ext uri="{FF2B5EF4-FFF2-40B4-BE49-F238E27FC236}">
                <a16:creationId xmlns:a16="http://schemas.microsoft.com/office/drawing/2014/main" id="{BBBB0D0D-BCB0-A4CB-7ADB-85696598D4B4}"/>
              </a:ext>
            </a:extLst>
          </p:cNvPr>
          <p:cNvSpPr/>
          <p:nvPr/>
        </p:nvSpPr>
        <p:spPr>
          <a:xfrm flipH="1">
            <a:off x="4227918" y="3721944"/>
            <a:ext cx="635001" cy="63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367" y="0"/>
                </a:moveTo>
                <a:lnTo>
                  <a:pt x="0" y="7818"/>
                </a:lnTo>
                <a:lnTo>
                  <a:pt x="4127" y="7818"/>
                </a:lnTo>
                <a:cubicBezTo>
                  <a:pt x="4127" y="7860"/>
                  <a:pt x="4125" y="7904"/>
                  <a:pt x="4125" y="7946"/>
                </a:cubicBezTo>
                <a:cubicBezTo>
                  <a:pt x="4125" y="15487"/>
                  <a:pt x="11948" y="21600"/>
                  <a:pt x="21598" y="21600"/>
                </a:cubicBezTo>
                <a:cubicBezTo>
                  <a:pt x="21598" y="21600"/>
                  <a:pt x="21600" y="21600"/>
                  <a:pt x="21600" y="21600"/>
                </a:cubicBezTo>
                <a:lnTo>
                  <a:pt x="21600" y="16556"/>
                </a:lnTo>
                <a:cubicBezTo>
                  <a:pt x="21600" y="16556"/>
                  <a:pt x="21598" y="16556"/>
                  <a:pt x="21598" y="16556"/>
                </a:cubicBezTo>
                <a:cubicBezTo>
                  <a:pt x="15512" y="16556"/>
                  <a:pt x="10578" y="12702"/>
                  <a:pt x="10578" y="7946"/>
                </a:cubicBezTo>
                <a:cubicBezTo>
                  <a:pt x="10578" y="7903"/>
                  <a:pt x="10582" y="7860"/>
                  <a:pt x="10582" y="7818"/>
                </a:cubicBezTo>
                <a:lnTo>
                  <a:pt x="14736" y="7818"/>
                </a:lnTo>
                <a:lnTo>
                  <a:pt x="7367" y="0"/>
                </a:lnTo>
                <a:close/>
              </a:path>
            </a:pathLst>
          </a:custGeom>
          <a:solidFill>
            <a:srgbClr val="5E5E5E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15" name="Flèche 2">
            <a:extLst>
              <a:ext uri="{FF2B5EF4-FFF2-40B4-BE49-F238E27FC236}">
                <a16:creationId xmlns:a16="http://schemas.microsoft.com/office/drawing/2014/main" id="{CF84AF23-91AF-9548-2069-F29A916B114E}"/>
              </a:ext>
            </a:extLst>
          </p:cNvPr>
          <p:cNvSpPr/>
          <p:nvPr/>
        </p:nvSpPr>
        <p:spPr>
          <a:xfrm>
            <a:off x="2790641" y="3860213"/>
            <a:ext cx="937068" cy="7545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49" y="0"/>
                </a:moveTo>
                <a:cubicBezTo>
                  <a:pt x="8457" y="0"/>
                  <a:pt x="6373" y="1103"/>
                  <a:pt x="4819" y="2903"/>
                </a:cubicBezTo>
                <a:lnTo>
                  <a:pt x="6744" y="6147"/>
                </a:lnTo>
                <a:cubicBezTo>
                  <a:pt x="7744" y="4819"/>
                  <a:pt x="9169" y="3989"/>
                  <a:pt x="10749" y="3989"/>
                </a:cubicBezTo>
                <a:cubicBezTo>
                  <a:pt x="13751" y="3989"/>
                  <a:pt x="16189" y="6985"/>
                  <a:pt x="16232" y="10700"/>
                </a:cubicBezTo>
                <a:lnTo>
                  <a:pt x="14265" y="10700"/>
                </a:lnTo>
                <a:lnTo>
                  <a:pt x="17933" y="16883"/>
                </a:lnTo>
                <a:lnTo>
                  <a:pt x="21600" y="10700"/>
                </a:lnTo>
                <a:lnTo>
                  <a:pt x="19444" y="10700"/>
                </a:lnTo>
                <a:cubicBezTo>
                  <a:pt x="19401" y="4782"/>
                  <a:pt x="15525" y="0"/>
                  <a:pt x="10749" y="0"/>
                </a:cubicBezTo>
                <a:close/>
                <a:moveTo>
                  <a:pt x="3667" y="4515"/>
                </a:moveTo>
                <a:lnTo>
                  <a:pt x="0" y="10700"/>
                </a:lnTo>
                <a:lnTo>
                  <a:pt x="2054" y="10700"/>
                </a:lnTo>
                <a:cubicBezTo>
                  <a:pt x="2053" y="10733"/>
                  <a:pt x="2054" y="10767"/>
                  <a:pt x="2054" y="10801"/>
                </a:cubicBezTo>
                <a:cubicBezTo>
                  <a:pt x="2054" y="16766"/>
                  <a:pt x="5946" y="21600"/>
                  <a:pt x="10749" y="21600"/>
                </a:cubicBezTo>
                <a:cubicBezTo>
                  <a:pt x="13080" y="21600"/>
                  <a:pt x="15197" y="20461"/>
                  <a:pt x="16759" y="18607"/>
                </a:cubicBezTo>
                <a:lnTo>
                  <a:pt x="14814" y="15375"/>
                </a:lnTo>
                <a:cubicBezTo>
                  <a:pt x="13811" y="16749"/>
                  <a:pt x="12360" y="17611"/>
                  <a:pt x="10749" y="17611"/>
                </a:cubicBezTo>
                <a:cubicBezTo>
                  <a:pt x="7720" y="17611"/>
                  <a:pt x="5266" y="14563"/>
                  <a:pt x="5266" y="10801"/>
                </a:cubicBezTo>
                <a:cubicBezTo>
                  <a:pt x="5266" y="10767"/>
                  <a:pt x="5265" y="10733"/>
                  <a:pt x="5266" y="10700"/>
                </a:cubicBezTo>
                <a:lnTo>
                  <a:pt x="7335" y="10700"/>
                </a:lnTo>
                <a:lnTo>
                  <a:pt x="3667" y="4515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16" name="Find the relationship">
            <a:extLst>
              <a:ext uri="{FF2B5EF4-FFF2-40B4-BE49-F238E27FC236}">
                <a16:creationId xmlns:a16="http://schemas.microsoft.com/office/drawing/2014/main" id="{3DE12295-DF37-DF58-C230-99A5B5F13A1B}"/>
              </a:ext>
            </a:extLst>
          </p:cNvPr>
          <p:cNvSpPr txBox="1"/>
          <p:nvPr/>
        </p:nvSpPr>
        <p:spPr>
          <a:xfrm>
            <a:off x="2384202" y="5046141"/>
            <a:ext cx="1605376" cy="3744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4200" b="0">
                <a:solidFill>
                  <a:srgbClr val="5E5E5E"/>
                </a:solidFill>
              </a:defRPr>
            </a:lvl1pPr>
          </a:lstStyle>
          <a:p>
            <a:r>
              <a:rPr lang="nl-BE" sz="2100" dirty="0"/>
              <a:t>Relatie vinden</a:t>
            </a:r>
            <a:endParaRPr sz="2100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BAA0F91-B151-FE3B-27BA-736361563F3D}"/>
              </a:ext>
            </a:extLst>
          </p:cNvPr>
          <p:cNvCxnSpPr/>
          <p:nvPr/>
        </p:nvCxnSpPr>
        <p:spPr>
          <a:xfrm flipV="1">
            <a:off x="9303672" y="2244529"/>
            <a:ext cx="0" cy="63500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oday">
            <a:extLst>
              <a:ext uri="{FF2B5EF4-FFF2-40B4-BE49-F238E27FC236}">
                <a16:creationId xmlns:a16="http://schemas.microsoft.com/office/drawing/2014/main" id="{D0AD386E-3023-5A15-205D-C02016A4D5CF}"/>
              </a:ext>
            </a:extLst>
          </p:cNvPr>
          <p:cNvSpPr txBox="1"/>
          <p:nvPr/>
        </p:nvSpPr>
        <p:spPr>
          <a:xfrm>
            <a:off x="8448310" y="1612664"/>
            <a:ext cx="982064" cy="3744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4200">
                <a:solidFill>
                  <a:srgbClr val="5E5E5E"/>
                </a:solidFill>
              </a:defRPr>
            </a:lvl1pPr>
          </a:lstStyle>
          <a:p>
            <a:r>
              <a:rPr lang="nl-BE" sz="2100" dirty="0"/>
              <a:t>Vandaag</a:t>
            </a:r>
            <a:endParaRPr sz="2100" dirty="0"/>
          </a:p>
        </p:txBody>
      </p:sp>
    </p:spTree>
    <p:extLst>
      <p:ext uri="{BB962C8B-B14F-4D97-AF65-F5344CB8AC3E}">
        <p14:creationId xmlns:p14="http://schemas.microsoft.com/office/powerpoint/2010/main" val="742457279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Flèche"/>
          <p:cNvSpPr/>
          <p:nvPr/>
        </p:nvSpPr>
        <p:spPr>
          <a:xfrm>
            <a:off x="895357" y="2038234"/>
            <a:ext cx="10502901" cy="1047592"/>
          </a:xfrm>
          <a:prstGeom prst="rightArrow">
            <a:avLst>
              <a:gd name="adj1" fmla="val 60966"/>
              <a:gd name="adj2" fmla="val 56929"/>
            </a:avLst>
          </a:prstGeom>
          <a:solidFill>
            <a:srgbClr val="D5D5D5"/>
          </a:solidFill>
          <a:ln w="12700">
            <a:miter lim="400000"/>
          </a:ln>
          <a:effectLst>
            <a:outerShdw blurRad="139700" dist="254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578" name="Rectangle"/>
          <p:cNvSpPr/>
          <p:nvPr/>
        </p:nvSpPr>
        <p:spPr>
          <a:xfrm>
            <a:off x="854551" y="2244529"/>
            <a:ext cx="2478708" cy="635001"/>
          </a:xfrm>
          <a:prstGeom prst="rect">
            <a:avLst/>
          </a:prstGeom>
          <a:solidFill>
            <a:srgbClr val="00CC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57C1FB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579" name="Rectangle"/>
          <p:cNvSpPr/>
          <p:nvPr/>
        </p:nvSpPr>
        <p:spPr>
          <a:xfrm>
            <a:off x="3670422" y="2244529"/>
            <a:ext cx="1540648" cy="635001"/>
          </a:xfrm>
          <a:prstGeom prst="rect">
            <a:avLst/>
          </a:prstGeom>
          <a:solidFill>
            <a:srgbClr val="B8E81A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580" name="Rectangle"/>
          <p:cNvSpPr/>
          <p:nvPr/>
        </p:nvSpPr>
        <p:spPr>
          <a:xfrm>
            <a:off x="3307226" y="2244529"/>
            <a:ext cx="390363" cy="635001"/>
          </a:xfrm>
          <a:prstGeom prst="rect">
            <a:avLst/>
          </a:prstGeom>
          <a:solidFill>
            <a:srgbClr val="F591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57C1FB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581" name="Rectangle"/>
          <p:cNvSpPr/>
          <p:nvPr/>
        </p:nvSpPr>
        <p:spPr>
          <a:xfrm>
            <a:off x="6460635" y="2244529"/>
            <a:ext cx="2478707" cy="635001"/>
          </a:xfrm>
          <a:prstGeom prst="rect">
            <a:avLst/>
          </a:prstGeom>
          <a:solidFill>
            <a:srgbClr val="00CC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57C1FB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582" name="Rectangle"/>
          <p:cNvSpPr/>
          <p:nvPr/>
        </p:nvSpPr>
        <p:spPr>
          <a:xfrm>
            <a:off x="9276507" y="2244529"/>
            <a:ext cx="1540648" cy="635001"/>
          </a:xfrm>
          <a:prstGeom prst="rect">
            <a:avLst/>
          </a:prstGeom>
          <a:solidFill>
            <a:srgbClr val="B8E81A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583" name="Rectangle"/>
          <p:cNvSpPr/>
          <p:nvPr/>
        </p:nvSpPr>
        <p:spPr>
          <a:xfrm>
            <a:off x="8913309" y="2244529"/>
            <a:ext cx="390363" cy="635001"/>
          </a:xfrm>
          <a:prstGeom prst="rect">
            <a:avLst/>
          </a:prstGeom>
          <a:solidFill>
            <a:srgbClr val="F591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57C1FB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589" name="Customer information"/>
          <p:cNvSpPr txBox="1"/>
          <p:nvPr/>
        </p:nvSpPr>
        <p:spPr>
          <a:xfrm>
            <a:off x="1510987" y="2992283"/>
            <a:ext cx="3220155" cy="2975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5400" tIns="25400" rIns="25400" bIns="25400" anchor="ctr">
            <a:spAutoFit/>
          </a:bodyPr>
          <a:lstStyle>
            <a:lvl1pPr>
              <a:defRPr sz="3200">
                <a:solidFill>
                  <a:srgbClr val="5E5E5E"/>
                </a:solidFill>
              </a:defRPr>
            </a:lvl1pPr>
          </a:lstStyle>
          <a:p>
            <a:r>
              <a:rPr lang="nl-BE" sz="1600" dirty="0"/>
              <a:t>Klanteninfo</a:t>
            </a:r>
          </a:p>
        </p:txBody>
      </p:sp>
      <p:sp>
        <p:nvSpPr>
          <p:cNvPr id="590" name="Event"/>
          <p:cNvSpPr txBox="1"/>
          <p:nvPr/>
        </p:nvSpPr>
        <p:spPr>
          <a:xfrm>
            <a:off x="3960818" y="2981747"/>
            <a:ext cx="1540648" cy="2975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5400" tIns="25400" rIns="25400" bIns="25400" anchor="ctr">
            <a:spAutoFit/>
          </a:bodyPr>
          <a:lstStyle>
            <a:lvl1pPr>
              <a:defRPr sz="3200">
                <a:solidFill>
                  <a:srgbClr val="5E5E5E"/>
                </a:solidFill>
              </a:defRPr>
            </a:lvl1pPr>
          </a:lstStyle>
          <a:p>
            <a:r>
              <a:rPr sz="1600" dirty="0"/>
              <a:t>Event</a:t>
            </a:r>
          </a:p>
        </p:txBody>
      </p:sp>
      <p:sp>
        <p:nvSpPr>
          <p:cNvPr id="591" name="Ligne"/>
          <p:cNvSpPr/>
          <p:nvPr/>
        </p:nvSpPr>
        <p:spPr>
          <a:xfrm flipV="1">
            <a:off x="8920292" y="2113017"/>
            <a:ext cx="1" cy="898026"/>
          </a:xfrm>
          <a:prstGeom prst="line">
            <a:avLst/>
          </a:prstGeom>
          <a:ln w="508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592" name="Ligne"/>
          <p:cNvSpPr/>
          <p:nvPr/>
        </p:nvSpPr>
        <p:spPr>
          <a:xfrm flipV="1">
            <a:off x="3321691" y="2113017"/>
            <a:ext cx="1" cy="898026"/>
          </a:xfrm>
          <a:prstGeom prst="line">
            <a:avLst/>
          </a:prstGeom>
          <a:ln w="508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594" name="Past snapshot"/>
          <p:cNvSpPr txBox="1"/>
          <p:nvPr/>
        </p:nvSpPr>
        <p:spPr>
          <a:xfrm>
            <a:off x="2384202" y="1595434"/>
            <a:ext cx="1673728" cy="3744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4200">
                <a:solidFill>
                  <a:srgbClr val="5E5E5E"/>
                </a:solidFill>
              </a:defRPr>
            </a:lvl1pPr>
          </a:lstStyle>
          <a:p>
            <a:r>
              <a:rPr lang="nl-BE" sz="2100" dirty="0"/>
              <a:t>Vorig snapshot</a:t>
            </a:r>
            <a:endParaRPr sz="2100" dirty="0"/>
          </a:p>
        </p:txBody>
      </p:sp>
      <p:sp>
        <p:nvSpPr>
          <p:cNvPr id="2" name="Time gap">
            <a:extLst>
              <a:ext uri="{FF2B5EF4-FFF2-40B4-BE49-F238E27FC236}">
                <a16:creationId xmlns:a16="http://schemas.microsoft.com/office/drawing/2014/main" id="{2E5D2327-80AC-3099-3FE6-5F91A924F0B0}"/>
              </a:ext>
            </a:extLst>
          </p:cNvPr>
          <p:cNvSpPr/>
          <p:nvPr/>
        </p:nvSpPr>
        <p:spPr>
          <a:xfrm>
            <a:off x="5638005" y="5884724"/>
            <a:ext cx="1060571" cy="635001"/>
          </a:xfrm>
          <a:prstGeom prst="rect">
            <a:avLst/>
          </a:prstGeom>
          <a:solidFill>
            <a:srgbClr val="F59119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>
            <a:lvl1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 algn="ctr"/>
            <a:r>
              <a:rPr sz="1600" dirty="0"/>
              <a:t>Time gap</a:t>
            </a:r>
          </a:p>
        </p:txBody>
      </p:sp>
      <p:grpSp>
        <p:nvGrpSpPr>
          <p:cNvPr id="3" name="Groupe">
            <a:extLst>
              <a:ext uri="{FF2B5EF4-FFF2-40B4-BE49-F238E27FC236}">
                <a16:creationId xmlns:a16="http://schemas.microsoft.com/office/drawing/2014/main" id="{70715F87-9A56-1A14-BC67-CA9939B52620}"/>
              </a:ext>
            </a:extLst>
          </p:cNvPr>
          <p:cNvGrpSpPr/>
          <p:nvPr/>
        </p:nvGrpSpPr>
        <p:grpSpPr>
          <a:xfrm>
            <a:off x="3976229" y="5884724"/>
            <a:ext cx="1608087" cy="635001"/>
            <a:chOff x="0" y="0"/>
            <a:chExt cx="2927014" cy="1270000"/>
          </a:xfrm>
        </p:grpSpPr>
        <p:sp>
          <p:nvSpPr>
            <p:cNvPr id="4" name="Triangle">
              <a:extLst>
                <a:ext uri="{FF2B5EF4-FFF2-40B4-BE49-F238E27FC236}">
                  <a16:creationId xmlns:a16="http://schemas.microsoft.com/office/drawing/2014/main" id="{790EA006-3204-C822-47C3-A073E3260481}"/>
                </a:ext>
              </a:extLst>
            </p:cNvPr>
            <p:cNvSpPr/>
            <p:nvPr/>
          </p:nvSpPr>
          <p:spPr>
            <a:xfrm rot="16200000">
              <a:off x="0" y="0"/>
              <a:ext cx="1270000" cy="1270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00CC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  <p:sp>
          <p:nvSpPr>
            <p:cNvPr id="5" name="Past">
              <a:extLst>
                <a:ext uri="{FF2B5EF4-FFF2-40B4-BE49-F238E27FC236}">
                  <a16:creationId xmlns:a16="http://schemas.microsoft.com/office/drawing/2014/main" id="{3B360269-B68D-D4FD-4818-DE6B1CDCB15B}"/>
                </a:ext>
              </a:extLst>
            </p:cNvPr>
            <p:cNvSpPr/>
            <p:nvPr/>
          </p:nvSpPr>
          <p:spPr>
            <a:xfrm>
              <a:off x="1273694" y="0"/>
              <a:ext cx="1653321" cy="1270000"/>
            </a:xfrm>
            <a:prstGeom prst="rect">
              <a:avLst/>
            </a:prstGeom>
            <a:solidFill>
              <a:srgbClr val="00CC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r>
                <a:rPr lang="nl-BE" sz="1600" dirty="0"/>
                <a:t>Verleden</a:t>
              </a:r>
              <a:endParaRPr sz="1600" dirty="0"/>
            </a:p>
          </p:txBody>
        </p:sp>
      </p:grpSp>
      <p:sp>
        <p:nvSpPr>
          <p:cNvPr id="6" name="Triangle">
            <a:extLst>
              <a:ext uri="{FF2B5EF4-FFF2-40B4-BE49-F238E27FC236}">
                <a16:creationId xmlns:a16="http://schemas.microsoft.com/office/drawing/2014/main" id="{2F688162-6AB5-4DE7-5320-9E1D3D4468BA}"/>
              </a:ext>
            </a:extLst>
          </p:cNvPr>
          <p:cNvSpPr/>
          <p:nvPr/>
        </p:nvSpPr>
        <p:spPr>
          <a:xfrm rot="5400000">
            <a:off x="7725350" y="5884723"/>
            <a:ext cx="635002" cy="63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B8E81A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7" name="Future">
            <a:extLst>
              <a:ext uri="{FF2B5EF4-FFF2-40B4-BE49-F238E27FC236}">
                <a16:creationId xmlns:a16="http://schemas.microsoft.com/office/drawing/2014/main" id="{B8CBE4D3-2C5E-C073-C6E9-05DDCD41F259}"/>
              </a:ext>
            </a:extLst>
          </p:cNvPr>
          <p:cNvSpPr/>
          <p:nvPr/>
        </p:nvSpPr>
        <p:spPr>
          <a:xfrm>
            <a:off x="6752264" y="5884722"/>
            <a:ext cx="977835" cy="635001"/>
          </a:xfrm>
          <a:prstGeom prst="rect">
            <a:avLst/>
          </a:prstGeom>
          <a:solidFill>
            <a:srgbClr val="B8E81A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numCol="1" anchor="ctr">
            <a:noAutofit/>
          </a:bodyPr>
          <a:lstStyle>
            <a:lvl1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 algn="ctr"/>
            <a:r>
              <a:rPr lang="nl-BE" sz="1600" dirty="0"/>
              <a:t>Toekomst</a:t>
            </a:r>
            <a:endParaRPr sz="1600" dirty="0"/>
          </a:p>
        </p:txBody>
      </p:sp>
      <p:sp>
        <p:nvSpPr>
          <p:cNvPr id="9" name="Customer information">
            <a:extLst>
              <a:ext uri="{FF2B5EF4-FFF2-40B4-BE49-F238E27FC236}">
                <a16:creationId xmlns:a16="http://schemas.microsoft.com/office/drawing/2014/main" id="{3E904F9A-5ED5-30EF-6D5C-5F9DE9277B6B}"/>
              </a:ext>
            </a:extLst>
          </p:cNvPr>
          <p:cNvSpPr txBox="1"/>
          <p:nvPr/>
        </p:nvSpPr>
        <p:spPr>
          <a:xfrm>
            <a:off x="6698576" y="2981747"/>
            <a:ext cx="2587230" cy="2975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defRPr sz="3200">
                <a:solidFill>
                  <a:srgbClr val="5E5E5E"/>
                </a:solidFill>
              </a:defRPr>
            </a:lvl1pPr>
          </a:lstStyle>
          <a:p>
            <a:r>
              <a:rPr lang="nl-BE" sz="1600" dirty="0"/>
              <a:t>Klanteninfo</a:t>
            </a:r>
            <a:endParaRPr sz="1600" dirty="0"/>
          </a:p>
        </p:txBody>
      </p:sp>
      <p:sp>
        <p:nvSpPr>
          <p:cNvPr id="10" name="Event">
            <a:extLst>
              <a:ext uri="{FF2B5EF4-FFF2-40B4-BE49-F238E27FC236}">
                <a16:creationId xmlns:a16="http://schemas.microsoft.com/office/drawing/2014/main" id="{FD911251-C3E0-86B2-0DF4-335D4D102D61}"/>
              </a:ext>
            </a:extLst>
          </p:cNvPr>
          <p:cNvSpPr txBox="1"/>
          <p:nvPr/>
        </p:nvSpPr>
        <p:spPr>
          <a:xfrm>
            <a:off x="9514244" y="2981746"/>
            <a:ext cx="1262359" cy="2975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defRPr sz="3200">
                <a:solidFill>
                  <a:srgbClr val="5E5E5E"/>
                </a:solidFill>
              </a:defRPr>
            </a:lvl1pPr>
          </a:lstStyle>
          <a:p>
            <a:r>
              <a:rPr lang="nl-BE" sz="1600" dirty="0"/>
              <a:t>Event</a:t>
            </a:r>
            <a:endParaRPr sz="1600" dirty="0"/>
          </a:p>
        </p:txBody>
      </p:sp>
      <p:sp>
        <p:nvSpPr>
          <p:cNvPr id="13" name="Timeline">
            <a:extLst>
              <a:ext uri="{FF2B5EF4-FFF2-40B4-BE49-F238E27FC236}">
                <a16:creationId xmlns:a16="http://schemas.microsoft.com/office/drawing/2014/main" id="{5EEACB86-F086-35F9-89A8-81B28DBDA263}"/>
              </a:ext>
            </a:extLst>
          </p:cNvPr>
          <p:cNvSpPr txBox="1">
            <a:spLocks/>
          </p:cNvSpPr>
          <p:nvPr/>
        </p:nvSpPr>
        <p:spPr>
          <a:xfrm>
            <a:off x="418396" y="376286"/>
            <a:ext cx="11225885" cy="132556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400" b="1" kern="1200">
                <a:solidFill>
                  <a:srgbClr val="00CCF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nl-BE" sz="4000" dirty="0">
                <a:solidFill>
                  <a:schemeClr val="tx1"/>
                </a:solidFill>
              </a:rPr>
              <a:t>Tijdslijn</a:t>
            </a:r>
          </a:p>
        </p:txBody>
      </p:sp>
      <p:sp>
        <p:nvSpPr>
          <p:cNvPr id="11" name="Cercle">
            <a:extLst>
              <a:ext uri="{FF2B5EF4-FFF2-40B4-BE49-F238E27FC236}">
                <a16:creationId xmlns:a16="http://schemas.microsoft.com/office/drawing/2014/main" id="{17C3ACCD-125A-8CF7-7B50-35229D216C1F}"/>
              </a:ext>
            </a:extLst>
          </p:cNvPr>
          <p:cNvSpPr/>
          <p:nvPr/>
        </p:nvSpPr>
        <p:spPr>
          <a:xfrm>
            <a:off x="2572596" y="3550900"/>
            <a:ext cx="1373159" cy="1373159"/>
          </a:xfrm>
          <a:prstGeom prst="ellipse">
            <a:avLst/>
          </a:prstGeom>
          <a:solidFill>
            <a:srgbClr val="5E5E5E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12" name="Figure">
            <a:extLst>
              <a:ext uri="{FF2B5EF4-FFF2-40B4-BE49-F238E27FC236}">
                <a16:creationId xmlns:a16="http://schemas.microsoft.com/office/drawing/2014/main" id="{B94A83F8-DA2E-2105-6FAE-B23475CEFB65}"/>
              </a:ext>
            </a:extLst>
          </p:cNvPr>
          <p:cNvSpPr/>
          <p:nvPr/>
        </p:nvSpPr>
        <p:spPr>
          <a:xfrm rot="5398484" flipH="1">
            <a:off x="1566822" y="3721926"/>
            <a:ext cx="635001" cy="63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367" y="0"/>
                </a:moveTo>
                <a:lnTo>
                  <a:pt x="0" y="7818"/>
                </a:lnTo>
                <a:lnTo>
                  <a:pt x="4127" y="7818"/>
                </a:lnTo>
                <a:cubicBezTo>
                  <a:pt x="4127" y="7860"/>
                  <a:pt x="4125" y="7904"/>
                  <a:pt x="4125" y="7946"/>
                </a:cubicBezTo>
                <a:cubicBezTo>
                  <a:pt x="4125" y="15487"/>
                  <a:pt x="11948" y="21600"/>
                  <a:pt x="21598" y="21600"/>
                </a:cubicBezTo>
                <a:cubicBezTo>
                  <a:pt x="21598" y="21600"/>
                  <a:pt x="21600" y="21600"/>
                  <a:pt x="21600" y="21600"/>
                </a:cubicBezTo>
                <a:lnTo>
                  <a:pt x="21600" y="16556"/>
                </a:lnTo>
                <a:cubicBezTo>
                  <a:pt x="21600" y="16556"/>
                  <a:pt x="21598" y="16556"/>
                  <a:pt x="21598" y="16556"/>
                </a:cubicBezTo>
                <a:cubicBezTo>
                  <a:pt x="15512" y="16556"/>
                  <a:pt x="10578" y="12702"/>
                  <a:pt x="10578" y="7946"/>
                </a:cubicBezTo>
                <a:cubicBezTo>
                  <a:pt x="10578" y="7903"/>
                  <a:pt x="10582" y="7860"/>
                  <a:pt x="10582" y="7818"/>
                </a:cubicBezTo>
                <a:lnTo>
                  <a:pt x="14736" y="7818"/>
                </a:lnTo>
                <a:lnTo>
                  <a:pt x="7367" y="0"/>
                </a:lnTo>
                <a:close/>
              </a:path>
            </a:pathLst>
          </a:custGeom>
          <a:solidFill>
            <a:srgbClr val="5E5E5E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14" name="Figure">
            <a:extLst>
              <a:ext uri="{FF2B5EF4-FFF2-40B4-BE49-F238E27FC236}">
                <a16:creationId xmlns:a16="http://schemas.microsoft.com/office/drawing/2014/main" id="{BBBB0D0D-BCB0-A4CB-7ADB-85696598D4B4}"/>
              </a:ext>
            </a:extLst>
          </p:cNvPr>
          <p:cNvSpPr/>
          <p:nvPr/>
        </p:nvSpPr>
        <p:spPr>
          <a:xfrm flipH="1">
            <a:off x="4227918" y="3721944"/>
            <a:ext cx="635001" cy="63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367" y="0"/>
                </a:moveTo>
                <a:lnTo>
                  <a:pt x="0" y="7818"/>
                </a:lnTo>
                <a:lnTo>
                  <a:pt x="4127" y="7818"/>
                </a:lnTo>
                <a:cubicBezTo>
                  <a:pt x="4127" y="7860"/>
                  <a:pt x="4125" y="7904"/>
                  <a:pt x="4125" y="7946"/>
                </a:cubicBezTo>
                <a:cubicBezTo>
                  <a:pt x="4125" y="15487"/>
                  <a:pt x="11948" y="21600"/>
                  <a:pt x="21598" y="21600"/>
                </a:cubicBezTo>
                <a:cubicBezTo>
                  <a:pt x="21598" y="21600"/>
                  <a:pt x="21600" y="21600"/>
                  <a:pt x="21600" y="21600"/>
                </a:cubicBezTo>
                <a:lnTo>
                  <a:pt x="21600" y="16556"/>
                </a:lnTo>
                <a:cubicBezTo>
                  <a:pt x="21600" y="16556"/>
                  <a:pt x="21598" y="16556"/>
                  <a:pt x="21598" y="16556"/>
                </a:cubicBezTo>
                <a:cubicBezTo>
                  <a:pt x="15512" y="16556"/>
                  <a:pt x="10578" y="12702"/>
                  <a:pt x="10578" y="7946"/>
                </a:cubicBezTo>
                <a:cubicBezTo>
                  <a:pt x="10578" y="7903"/>
                  <a:pt x="10582" y="7860"/>
                  <a:pt x="10582" y="7818"/>
                </a:cubicBezTo>
                <a:lnTo>
                  <a:pt x="14736" y="7818"/>
                </a:lnTo>
                <a:lnTo>
                  <a:pt x="7367" y="0"/>
                </a:lnTo>
                <a:close/>
              </a:path>
            </a:pathLst>
          </a:custGeom>
          <a:solidFill>
            <a:srgbClr val="5E5E5E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15" name="Flèche 2">
            <a:extLst>
              <a:ext uri="{FF2B5EF4-FFF2-40B4-BE49-F238E27FC236}">
                <a16:creationId xmlns:a16="http://schemas.microsoft.com/office/drawing/2014/main" id="{CF84AF23-91AF-9548-2069-F29A916B114E}"/>
              </a:ext>
            </a:extLst>
          </p:cNvPr>
          <p:cNvSpPr/>
          <p:nvPr/>
        </p:nvSpPr>
        <p:spPr>
          <a:xfrm>
            <a:off x="2790641" y="3860213"/>
            <a:ext cx="937068" cy="7545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49" y="0"/>
                </a:moveTo>
                <a:cubicBezTo>
                  <a:pt x="8457" y="0"/>
                  <a:pt x="6373" y="1103"/>
                  <a:pt x="4819" y="2903"/>
                </a:cubicBezTo>
                <a:lnTo>
                  <a:pt x="6744" y="6147"/>
                </a:lnTo>
                <a:cubicBezTo>
                  <a:pt x="7744" y="4819"/>
                  <a:pt x="9169" y="3989"/>
                  <a:pt x="10749" y="3989"/>
                </a:cubicBezTo>
                <a:cubicBezTo>
                  <a:pt x="13751" y="3989"/>
                  <a:pt x="16189" y="6985"/>
                  <a:pt x="16232" y="10700"/>
                </a:cubicBezTo>
                <a:lnTo>
                  <a:pt x="14265" y="10700"/>
                </a:lnTo>
                <a:lnTo>
                  <a:pt x="17933" y="16883"/>
                </a:lnTo>
                <a:lnTo>
                  <a:pt x="21600" y="10700"/>
                </a:lnTo>
                <a:lnTo>
                  <a:pt x="19444" y="10700"/>
                </a:lnTo>
                <a:cubicBezTo>
                  <a:pt x="19401" y="4782"/>
                  <a:pt x="15525" y="0"/>
                  <a:pt x="10749" y="0"/>
                </a:cubicBezTo>
                <a:close/>
                <a:moveTo>
                  <a:pt x="3667" y="4515"/>
                </a:moveTo>
                <a:lnTo>
                  <a:pt x="0" y="10700"/>
                </a:lnTo>
                <a:lnTo>
                  <a:pt x="2054" y="10700"/>
                </a:lnTo>
                <a:cubicBezTo>
                  <a:pt x="2053" y="10733"/>
                  <a:pt x="2054" y="10767"/>
                  <a:pt x="2054" y="10801"/>
                </a:cubicBezTo>
                <a:cubicBezTo>
                  <a:pt x="2054" y="16766"/>
                  <a:pt x="5946" y="21600"/>
                  <a:pt x="10749" y="21600"/>
                </a:cubicBezTo>
                <a:cubicBezTo>
                  <a:pt x="13080" y="21600"/>
                  <a:pt x="15197" y="20461"/>
                  <a:pt x="16759" y="18607"/>
                </a:cubicBezTo>
                <a:lnTo>
                  <a:pt x="14814" y="15375"/>
                </a:lnTo>
                <a:cubicBezTo>
                  <a:pt x="13811" y="16749"/>
                  <a:pt x="12360" y="17611"/>
                  <a:pt x="10749" y="17611"/>
                </a:cubicBezTo>
                <a:cubicBezTo>
                  <a:pt x="7720" y="17611"/>
                  <a:pt x="5266" y="14563"/>
                  <a:pt x="5266" y="10801"/>
                </a:cubicBezTo>
                <a:cubicBezTo>
                  <a:pt x="5266" y="10767"/>
                  <a:pt x="5265" y="10733"/>
                  <a:pt x="5266" y="10700"/>
                </a:cubicBezTo>
                <a:lnTo>
                  <a:pt x="7335" y="10700"/>
                </a:lnTo>
                <a:lnTo>
                  <a:pt x="3667" y="4515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16" name="Find the relationship">
            <a:extLst>
              <a:ext uri="{FF2B5EF4-FFF2-40B4-BE49-F238E27FC236}">
                <a16:creationId xmlns:a16="http://schemas.microsoft.com/office/drawing/2014/main" id="{3DE12295-DF37-DF58-C230-99A5B5F13A1B}"/>
              </a:ext>
            </a:extLst>
          </p:cNvPr>
          <p:cNvSpPr txBox="1"/>
          <p:nvPr/>
        </p:nvSpPr>
        <p:spPr>
          <a:xfrm>
            <a:off x="2384202" y="5046141"/>
            <a:ext cx="1605376" cy="3744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4200" b="0">
                <a:solidFill>
                  <a:srgbClr val="5E5E5E"/>
                </a:solidFill>
              </a:defRPr>
            </a:lvl1pPr>
          </a:lstStyle>
          <a:p>
            <a:r>
              <a:rPr lang="nl-BE" sz="2100" dirty="0"/>
              <a:t>Relatie vinden</a:t>
            </a:r>
            <a:endParaRPr sz="2100" dirty="0"/>
          </a:p>
        </p:txBody>
      </p:sp>
      <p:sp>
        <p:nvSpPr>
          <p:cNvPr id="17" name="Cercle">
            <a:extLst>
              <a:ext uri="{FF2B5EF4-FFF2-40B4-BE49-F238E27FC236}">
                <a16:creationId xmlns:a16="http://schemas.microsoft.com/office/drawing/2014/main" id="{37544976-45FD-DEA9-67D6-0C5B30E6DFA7}"/>
              </a:ext>
            </a:extLst>
          </p:cNvPr>
          <p:cNvSpPr/>
          <p:nvPr/>
        </p:nvSpPr>
        <p:spPr>
          <a:xfrm>
            <a:off x="8108847" y="3496356"/>
            <a:ext cx="1373159" cy="1373159"/>
          </a:xfrm>
          <a:prstGeom prst="ellipse">
            <a:avLst/>
          </a:prstGeom>
          <a:solidFill>
            <a:srgbClr val="5E5E5E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18" name="Figure">
            <a:extLst>
              <a:ext uri="{FF2B5EF4-FFF2-40B4-BE49-F238E27FC236}">
                <a16:creationId xmlns:a16="http://schemas.microsoft.com/office/drawing/2014/main" id="{7EDCCF04-4199-AE72-585A-72C852E518EC}"/>
              </a:ext>
            </a:extLst>
          </p:cNvPr>
          <p:cNvSpPr/>
          <p:nvPr/>
        </p:nvSpPr>
        <p:spPr>
          <a:xfrm rot="5398484" flipH="1">
            <a:off x="7103073" y="3667382"/>
            <a:ext cx="635001" cy="63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367" y="0"/>
                </a:moveTo>
                <a:lnTo>
                  <a:pt x="0" y="7818"/>
                </a:lnTo>
                <a:lnTo>
                  <a:pt x="4127" y="7818"/>
                </a:lnTo>
                <a:cubicBezTo>
                  <a:pt x="4127" y="7860"/>
                  <a:pt x="4125" y="7904"/>
                  <a:pt x="4125" y="7946"/>
                </a:cubicBezTo>
                <a:cubicBezTo>
                  <a:pt x="4125" y="15487"/>
                  <a:pt x="11948" y="21600"/>
                  <a:pt x="21598" y="21600"/>
                </a:cubicBezTo>
                <a:cubicBezTo>
                  <a:pt x="21598" y="21600"/>
                  <a:pt x="21600" y="21600"/>
                  <a:pt x="21600" y="21600"/>
                </a:cubicBezTo>
                <a:lnTo>
                  <a:pt x="21600" y="16556"/>
                </a:lnTo>
                <a:cubicBezTo>
                  <a:pt x="21600" y="16556"/>
                  <a:pt x="21598" y="16556"/>
                  <a:pt x="21598" y="16556"/>
                </a:cubicBezTo>
                <a:cubicBezTo>
                  <a:pt x="15512" y="16556"/>
                  <a:pt x="10578" y="12702"/>
                  <a:pt x="10578" y="7946"/>
                </a:cubicBezTo>
                <a:cubicBezTo>
                  <a:pt x="10578" y="7903"/>
                  <a:pt x="10582" y="7860"/>
                  <a:pt x="10582" y="7818"/>
                </a:cubicBezTo>
                <a:lnTo>
                  <a:pt x="14736" y="7818"/>
                </a:lnTo>
                <a:lnTo>
                  <a:pt x="7367" y="0"/>
                </a:lnTo>
                <a:close/>
              </a:path>
            </a:pathLst>
          </a:custGeom>
          <a:solidFill>
            <a:srgbClr val="5E5E5E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19" name="Figure">
            <a:extLst>
              <a:ext uri="{FF2B5EF4-FFF2-40B4-BE49-F238E27FC236}">
                <a16:creationId xmlns:a16="http://schemas.microsoft.com/office/drawing/2014/main" id="{04C1CE4D-8A58-2026-7A36-43FDB0900731}"/>
              </a:ext>
            </a:extLst>
          </p:cNvPr>
          <p:cNvSpPr/>
          <p:nvPr/>
        </p:nvSpPr>
        <p:spPr>
          <a:xfrm flipH="1">
            <a:off x="9764169" y="3667400"/>
            <a:ext cx="635001" cy="63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367" y="0"/>
                </a:moveTo>
                <a:lnTo>
                  <a:pt x="0" y="7818"/>
                </a:lnTo>
                <a:lnTo>
                  <a:pt x="4127" y="7818"/>
                </a:lnTo>
                <a:cubicBezTo>
                  <a:pt x="4127" y="7860"/>
                  <a:pt x="4125" y="7904"/>
                  <a:pt x="4125" y="7946"/>
                </a:cubicBezTo>
                <a:cubicBezTo>
                  <a:pt x="4125" y="15487"/>
                  <a:pt x="11948" y="21600"/>
                  <a:pt x="21598" y="21600"/>
                </a:cubicBezTo>
                <a:cubicBezTo>
                  <a:pt x="21598" y="21600"/>
                  <a:pt x="21600" y="21600"/>
                  <a:pt x="21600" y="21600"/>
                </a:cubicBezTo>
                <a:lnTo>
                  <a:pt x="21600" y="16556"/>
                </a:lnTo>
                <a:cubicBezTo>
                  <a:pt x="21600" y="16556"/>
                  <a:pt x="21598" y="16556"/>
                  <a:pt x="21598" y="16556"/>
                </a:cubicBezTo>
                <a:cubicBezTo>
                  <a:pt x="15512" y="16556"/>
                  <a:pt x="10578" y="12702"/>
                  <a:pt x="10578" y="7946"/>
                </a:cubicBezTo>
                <a:cubicBezTo>
                  <a:pt x="10578" y="7903"/>
                  <a:pt x="10582" y="7860"/>
                  <a:pt x="10582" y="7818"/>
                </a:cubicBezTo>
                <a:lnTo>
                  <a:pt x="14736" y="7818"/>
                </a:lnTo>
                <a:lnTo>
                  <a:pt x="7367" y="0"/>
                </a:lnTo>
                <a:close/>
              </a:path>
            </a:pathLst>
          </a:custGeom>
          <a:solidFill>
            <a:srgbClr val="5E5E5E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20" name="Flèche 2">
            <a:extLst>
              <a:ext uri="{FF2B5EF4-FFF2-40B4-BE49-F238E27FC236}">
                <a16:creationId xmlns:a16="http://schemas.microsoft.com/office/drawing/2014/main" id="{A766DAA6-754D-AA1D-A29B-67208BA67763}"/>
              </a:ext>
            </a:extLst>
          </p:cNvPr>
          <p:cNvSpPr/>
          <p:nvPr/>
        </p:nvSpPr>
        <p:spPr>
          <a:xfrm>
            <a:off x="8326892" y="3805669"/>
            <a:ext cx="937068" cy="7545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49" y="0"/>
                </a:moveTo>
                <a:cubicBezTo>
                  <a:pt x="8457" y="0"/>
                  <a:pt x="6373" y="1103"/>
                  <a:pt x="4819" y="2903"/>
                </a:cubicBezTo>
                <a:lnTo>
                  <a:pt x="6744" y="6147"/>
                </a:lnTo>
                <a:cubicBezTo>
                  <a:pt x="7744" y="4819"/>
                  <a:pt x="9169" y="3989"/>
                  <a:pt x="10749" y="3989"/>
                </a:cubicBezTo>
                <a:cubicBezTo>
                  <a:pt x="13751" y="3989"/>
                  <a:pt x="16189" y="6985"/>
                  <a:pt x="16232" y="10700"/>
                </a:cubicBezTo>
                <a:lnTo>
                  <a:pt x="14265" y="10700"/>
                </a:lnTo>
                <a:lnTo>
                  <a:pt x="17933" y="16883"/>
                </a:lnTo>
                <a:lnTo>
                  <a:pt x="21600" y="10700"/>
                </a:lnTo>
                <a:lnTo>
                  <a:pt x="19444" y="10700"/>
                </a:lnTo>
                <a:cubicBezTo>
                  <a:pt x="19401" y="4782"/>
                  <a:pt x="15525" y="0"/>
                  <a:pt x="10749" y="0"/>
                </a:cubicBezTo>
                <a:close/>
                <a:moveTo>
                  <a:pt x="3667" y="4515"/>
                </a:moveTo>
                <a:lnTo>
                  <a:pt x="0" y="10700"/>
                </a:lnTo>
                <a:lnTo>
                  <a:pt x="2054" y="10700"/>
                </a:lnTo>
                <a:cubicBezTo>
                  <a:pt x="2053" y="10733"/>
                  <a:pt x="2054" y="10767"/>
                  <a:pt x="2054" y="10801"/>
                </a:cubicBezTo>
                <a:cubicBezTo>
                  <a:pt x="2054" y="16766"/>
                  <a:pt x="5946" y="21600"/>
                  <a:pt x="10749" y="21600"/>
                </a:cubicBezTo>
                <a:cubicBezTo>
                  <a:pt x="13080" y="21600"/>
                  <a:pt x="15197" y="20461"/>
                  <a:pt x="16759" y="18607"/>
                </a:cubicBezTo>
                <a:lnTo>
                  <a:pt x="14814" y="15375"/>
                </a:lnTo>
                <a:cubicBezTo>
                  <a:pt x="13811" y="16749"/>
                  <a:pt x="12360" y="17611"/>
                  <a:pt x="10749" y="17611"/>
                </a:cubicBezTo>
                <a:cubicBezTo>
                  <a:pt x="7720" y="17611"/>
                  <a:pt x="5266" y="14563"/>
                  <a:pt x="5266" y="10801"/>
                </a:cubicBezTo>
                <a:cubicBezTo>
                  <a:pt x="5266" y="10767"/>
                  <a:pt x="5265" y="10733"/>
                  <a:pt x="5266" y="10700"/>
                </a:cubicBezTo>
                <a:lnTo>
                  <a:pt x="7335" y="10700"/>
                </a:lnTo>
                <a:lnTo>
                  <a:pt x="3667" y="4515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21" name="Find the relationship">
            <a:extLst>
              <a:ext uri="{FF2B5EF4-FFF2-40B4-BE49-F238E27FC236}">
                <a16:creationId xmlns:a16="http://schemas.microsoft.com/office/drawing/2014/main" id="{104F4408-F6D4-8AD4-6B98-6E4931AEB1F8}"/>
              </a:ext>
            </a:extLst>
          </p:cNvPr>
          <p:cNvSpPr txBox="1"/>
          <p:nvPr/>
        </p:nvSpPr>
        <p:spPr>
          <a:xfrm>
            <a:off x="7558966" y="5139858"/>
            <a:ext cx="2587230" cy="3744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defRPr sz="4200" b="0">
                <a:solidFill>
                  <a:srgbClr val="5E5E5E"/>
                </a:solidFill>
              </a:defRPr>
            </a:lvl1pPr>
          </a:lstStyle>
          <a:p>
            <a:r>
              <a:rPr lang="nl-BE" sz="2100" dirty="0"/>
              <a:t>Relatie toepassen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CA34A08-26B2-2876-557C-602D5F3EA006}"/>
              </a:ext>
            </a:extLst>
          </p:cNvPr>
          <p:cNvCxnSpPr/>
          <p:nvPr/>
        </p:nvCxnSpPr>
        <p:spPr>
          <a:xfrm flipV="1">
            <a:off x="9303672" y="2244529"/>
            <a:ext cx="0" cy="63500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Today">
            <a:extLst>
              <a:ext uri="{FF2B5EF4-FFF2-40B4-BE49-F238E27FC236}">
                <a16:creationId xmlns:a16="http://schemas.microsoft.com/office/drawing/2014/main" id="{8482A822-DB27-9053-6897-FAC2148801CE}"/>
              </a:ext>
            </a:extLst>
          </p:cNvPr>
          <p:cNvSpPr txBox="1"/>
          <p:nvPr/>
        </p:nvSpPr>
        <p:spPr>
          <a:xfrm>
            <a:off x="8448310" y="1612664"/>
            <a:ext cx="982064" cy="3744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4200">
                <a:solidFill>
                  <a:srgbClr val="5E5E5E"/>
                </a:solidFill>
              </a:defRPr>
            </a:lvl1pPr>
          </a:lstStyle>
          <a:p>
            <a:r>
              <a:rPr lang="nl-BE" sz="2100" dirty="0"/>
              <a:t>Vandaag</a:t>
            </a:r>
            <a:endParaRPr sz="2100" dirty="0"/>
          </a:p>
        </p:txBody>
      </p:sp>
    </p:spTree>
    <p:extLst>
      <p:ext uri="{BB962C8B-B14F-4D97-AF65-F5344CB8AC3E}">
        <p14:creationId xmlns:p14="http://schemas.microsoft.com/office/powerpoint/2010/main" val="761905021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Flèche"/>
          <p:cNvSpPr/>
          <p:nvPr/>
        </p:nvSpPr>
        <p:spPr>
          <a:xfrm>
            <a:off x="895357" y="2038234"/>
            <a:ext cx="10502901" cy="1047592"/>
          </a:xfrm>
          <a:prstGeom prst="rightArrow">
            <a:avLst>
              <a:gd name="adj1" fmla="val 60966"/>
              <a:gd name="adj2" fmla="val 56929"/>
            </a:avLst>
          </a:prstGeom>
          <a:solidFill>
            <a:srgbClr val="D5D5D5"/>
          </a:solidFill>
          <a:ln w="12700">
            <a:miter lim="400000"/>
          </a:ln>
          <a:effectLst>
            <a:outerShdw blurRad="139700" dist="254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578" name="Rectangle"/>
          <p:cNvSpPr/>
          <p:nvPr/>
        </p:nvSpPr>
        <p:spPr>
          <a:xfrm>
            <a:off x="854551" y="2244529"/>
            <a:ext cx="2478708" cy="635001"/>
          </a:xfrm>
          <a:prstGeom prst="rect">
            <a:avLst/>
          </a:prstGeom>
          <a:solidFill>
            <a:srgbClr val="00CC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57C1FB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579" name="Rectangle"/>
          <p:cNvSpPr/>
          <p:nvPr/>
        </p:nvSpPr>
        <p:spPr>
          <a:xfrm>
            <a:off x="3670422" y="2244529"/>
            <a:ext cx="1540648" cy="635001"/>
          </a:xfrm>
          <a:prstGeom prst="rect">
            <a:avLst/>
          </a:prstGeom>
          <a:solidFill>
            <a:srgbClr val="B8E81A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580" name="Rectangle"/>
          <p:cNvSpPr/>
          <p:nvPr/>
        </p:nvSpPr>
        <p:spPr>
          <a:xfrm>
            <a:off x="3307226" y="2244529"/>
            <a:ext cx="390363" cy="635001"/>
          </a:xfrm>
          <a:prstGeom prst="rect">
            <a:avLst/>
          </a:prstGeom>
          <a:solidFill>
            <a:srgbClr val="F591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57C1FB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581" name="Rectangle"/>
          <p:cNvSpPr/>
          <p:nvPr/>
        </p:nvSpPr>
        <p:spPr>
          <a:xfrm>
            <a:off x="6460635" y="2244529"/>
            <a:ext cx="2478707" cy="635001"/>
          </a:xfrm>
          <a:prstGeom prst="rect">
            <a:avLst/>
          </a:prstGeom>
          <a:solidFill>
            <a:srgbClr val="00CC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57C1FB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582" name="Rectangle"/>
          <p:cNvSpPr/>
          <p:nvPr/>
        </p:nvSpPr>
        <p:spPr>
          <a:xfrm>
            <a:off x="9276507" y="2244529"/>
            <a:ext cx="1540648" cy="635001"/>
          </a:xfrm>
          <a:prstGeom prst="rect">
            <a:avLst/>
          </a:prstGeom>
          <a:solidFill>
            <a:srgbClr val="B8E81A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583" name="Rectangle"/>
          <p:cNvSpPr/>
          <p:nvPr/>
        </p:nvSpPr>
        <p:spPr>
          <a:xfrm>
            <a:off x="8913309" y="2244529"/>
            <a:ext cx="390363" cy="635001"/>
          </a:xfrm>
          <a:prstGeom prst="rect">
            <a:avLst/>
          </a:prstGeom>
          <a:solidFill>
            <a:srgbClr val="F591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57C1FB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589" name="Customer information"/>
          <p:cNvSpPr txBox="1"/>
          <p:nvPr/>
        </p:nvSpPr>
        <p:spPr>
          <a:xfrm>
            <a:off x="1510987" y="2992283"/>
            <a:ext cx="3220155" cy="2975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5400" tIns="25400" rIns="25400" bIns="25400" anchor="ctr">
            <a:spAutoFit/>
          </a:bodyPr>
          <a:lstStyle>
            <a:lvl1pPr>
              <a:defRPr sz="3200">
                <a:solidFill>
                  <a:srgbClr val="5E5E5E"/>
                </a:solidFill>
              </a:defRPr>
            </a:lvl1pPr>
          </a:lstStyle>
          <a:p>
            <a:r>
              <a:rPr lang="nl-BE" sz="1600" dirty="0">
                <a:solidFill>
                  <a:schemeClr val="tx2"/>
                </a:solidFill>
              </a:rPr>
              <a:t>POPULATIE</a:t>
            </a:r>
          </a:p>
        </p:txBody>
      </p:sp>
      <p:sp>
        <p:nvSpPr>
          <p:cNvPr id="590" name="Event"/>
          <p:cNvSpPr txBox="1"/>
          <p:nvPr/>
        </p:nvSpPr>
        <p:spPr>
          <a:xfrm>
            <a:off x="4132105" y="2981747"/>
            <a:ext cx="1540648" cy="2975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5400" tIns="25400" rIns="25400" bIns="25400" anchor="ctr">
            <a:spAutoFit/>
          </a:bodyPr>
          <a:lstStyle>
            <a:lvl1pPr>
              <a:defRPr sz="3200">
                <a:solidFill>
                  <a:srgbClr val="5E5E5E"/>
                </a:solidFill>
              </a:defRPr>
            </a:lvl1pPr>
          </a:lstStyle>
          <a:p>
            <a:r>
              <a:rPr lang="nl-BE" sz="1600" dirty="0">
                <a:solidFill>
                  <a:schemeClr val="tx2"/>
                </a:solidFill>
              </a:rPr>
              <a:t>TARGET</a:t>
            </a:r>
            <a:endParaRPr sz="1600" dirty="0">
              <a:solidFill>
                <a:schemeClr val="tx2"/>
              </a:solidFill>
            </a:endParaRPr>
          </a:p>
        </p:txBody>
      </p:sp>
      <p:sp>
        <p:nvSpPr>
          <p:cNvPr id="591" name="Ligne"/>
          <p:cNvSpPr/>
          <p:nvPr/>
        </p:nvSpPr>
        <p:spPr>
          <a:xfrm flipV="1">
            <a:off x="8920292" y="2113017"/>
            <a:ext cx="1" cy="898026"/>
          </a:xfrm>
          <a:prstGeom prst="line">
            <a:avLst/>
          </a:prstGeom>
          <a:ln w="508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592" name="Ligne"/>
          <p:cNvSpPr/>
          <p:nvPr/>
        </p:nvSpPr>
        <p:spPr>
          <a:xfrm flipV="1">
            <a:off x="3321691" y="2113017"/>
            <a:ext cx="1" cy="898026"/>
          </a:xfrm>
          <a:prstGeom prst="line">
            <a:avLst/>
          </a:prstGeom>
          <a:ln w="508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594" name="Past snapshot"/>
          <p:cNvSpPr txBox="1"/>
          <p:nvPr/>
        </p:nvSpPr>
        <p:spPr>
          <a:xfrm>
            <a:off x="2384202" y="1595434"/>
            <a:ext cx="1673728" cy="3744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4200">
                <a:solidFill>
                  <a:srgbClr val="5E5E5E"/>
                </a:solidFill>
              </a:defRPr>
            </a:lvl1pPr>
          </a:lstStyle>
          <a:p>
            <a:r>
              <a:rPr lang="nl-BE" sz="2100" dirty="0"/>
              <a:t>Vorig snapshot</a:t>
            </a:r>
            <a:endParaRPr sz="2100" dirty="0"/>
          </a:p>
        </p:txBody>
      </p:sp>
      <p:sp>
        <p:nvSpPr>
          <p:cNvPr id="2" name="Time gap">
            <a:extLst>
              <a:ext uri="{FF2B5EF4-FFF2-40B4-BE49-F238E27FC236}">
                <a16:creationId xmlns:a16="http://schemas.microsoft.com/office/drawing/2014/main" id="{2E5D2327-80AC-3099-3FE6-5F91A924F0B0}"/>
              </a:ext>
            </a:extLst>
          </p:cNvPr>
          <p:cNvSpPr/>
          <p:nvPr/>
        </p:nvSpPr>
        <p:spPr>
          <a:xfrm>
            <a:off x="5638005" y="5884724"/>
            <a:ext cx="1060571" cy="635001"/>
          </a:xfrm>
          <a:prstGeom prst="rect">
            <a:avLst/>
          </a:prstGeom>
          <a:solidFill>
            <a:srgbClr val="F59119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>
            <a:lvl1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 algn="ctr"/>
            <a:r>
              <a:rPr sz="1600" dirty="0"/>
              <a:t>Time gap</a:t>
            </a:r>
          </a:p>
        </p:txBody>
      </p:sp>
      <p:grpSp>
        <p:nvGrpSpPr>
          <p:cNvPr id="3" name="Groupe">
            <a:extLst>
              <a:ext uri="{FF2B5EF4-FFF2-40B4-BE49-F238E27FC236}">
                <a16:creationId xmlns:a16="http://schemas.microsoft.com/office/drawing/2014/main" id="{70715F87-9A56-1A14-BC67-CA9939B52620}"/>
              </a:ext>
            </a:extLst>
          </p:cNvPr>
          <p:cNvGrpSpPr/>
          <p:nvPr/>
        </p:nvGrpSpPr>
        <p:grpSpPr>
          <a:xfrm>
            <a:off x="3976229" y="5884724"/>
            <a:ext cx="1608087" cy="635001"/>
            <a:chOff x="0" y="0"/>
            <a:chExt cx="2927014" cy="1270000"/>
          </a:xfrm>
        </p:grpSpPr>
        <p:sp>
          <p:nvSpPr>
            <p:cNvPr id="4" name="Triangle">
              <a:extLst>
                <a:ext uri="{FF2B5EF4-FFF2-40B4-BE49-F238E27FC236}">
                  <a16:creationId xmlns:a16="http://schemas.microsoft.com/office/drawing/2014/main" id="{790EA006-3204-C822-47C3-A073E3260481}"/>
                </a:ext>
              </a:extLst>
            </p:cNvPr>
            <p:cNvSpPr/>
            <p:nvPr/>
          </p:nvSpPr>
          <p:spPr>
            <a:xfrm rot="16200000">
              <a:off x="0" y="0"/>
              <a:ext cx="1270000" cy="1270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00CC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  <p:sp>
          <p:nvSpPr>
            <p:cNvPr id="5" name="Past">
              <a:extLst>
                <a:ext uri="{FF2B5EF4-FFF2-40B4-BE49-F238E27FC236}">
                  <a16:creationId xmlns:a16="http://schemas.microsoft.com/office/drawing/2014/main" id="{3B360269-B68D-D4FD-4818-DE6B1CDCB15B}"/>
                </a:ext>
              </a:extLst>
            </p:cNvPr>
            <p:cNvSpPr/>
            <p:nvPr/>
          </p:nvSpPr>
          <p:spPr>
            <a:xfrm>
              <a:off x="1273694" y="0"/>
              <a:ext cx="1653321" cy="1270000"/>
            </a:xfrm>
            <a:prstGeom prst="rect">
              <a:avLst/>
            </a:prstGeom>
            <a:solidFill>
              <a:srgbClr val="00CC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r>
                <a:rPr lang="nl-BE" sz="1600" dirty="0"/>
                <a:t>Verleden</a:t>
              </a:r>
              <a:endParaRPr sz="1600" dirty="0"/>
            </a:p>
          </p:txBody>
        </p:sp>
      </p:grpSp>
      <p:sp>
        <p:nvSpPr>
          <p:cNvPr id="6" name="Triangle">
            <a:extLst>
              <a:ext uri="{FF2B5EF4-FFF2-40B4-BE49-F238E27FC236}">
                <a16:creationId xmlns:a16="http://schemas.microsoft.com/office/drawing/2014/main" id="{2F688162-6AB5-4DE7-5320-9E1D3D4468BA}"/>
              </a:ext>
            </a:extLst>
          </p:cNvPr>
          <p:cNvSpPr/>
          <p:nvPr/>
        </p:nvSpPr>
        <p:spPr>
          <a:xfrm rot="5400000">
            <a:off x="7725350" y="5884723"/>
            <a:ext cx="635002" cy="63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B8E81A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7" name="Future">
            <a:extLst>
              <a:ext uri="{FF2B5EF4-FFF2-40B4-BE49-F238E27FC236}">
                <a16:creationId xmlns:a16="http://schemas.microsoft.com/office/drawing/2014/main" id="{B8CBE4D3-2C5E-C073-C6E9-05DDCD41F259}"/>
              </a:ext>
            </a:extLst>
          </p:cNvPr>
          <p:cNvSpPr/>
          <p:nvPr/>
        </p:nvSpPr>
        <p:spPr>
          <a:xfrm>
            <a:off x="6752264" y="5884722"/>
            <a:ext cx="977835" cy="635001"/>
          </a:xfrm>
          <a:prstGeom prst="rect">
            <a:avLst/>
          </a:prstGeom>
          <a:solidFill>
            <a:srgbClr val="B8E81A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numCol="1" anchor="ctr">
            <a:noAutofit/>
          </a:bodyPr>
          <a:lstStyle>
            <a:lvl1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 algn="ctr"/>
            <a:r>
              <a:rPr lang="nl-BE" sz="1600" dirty="0"/>
              <a:t>Toekomst</a:t>
            </a:r>
            <a:endParaRPr sz="1600" dirty="0"/>
          </a:p>
        </p:txBody>
      </p:sp>
      <p:sp>
        <p:nvSpPr>
          <p:cNvPr id="9" name="Customer information">
            <a:extLst>
              <a:ext uri="{FF2B5EF4-FFF2-40B4-BE49-F238E27FC236}">
                <a16:creationId xmlns:a16="http://schemas.microsoft.com/office/drawing/2014/main" id="{3E904F9A-5ED5-30EF-6D5C-5F9DE9277B6B}"/>
              </a:ext>
            </a:extLst>
          </p:cNvPr>
          <p:cNvSpPr txBox="1"/>
          <p:nvPr/>
        </p:nvSpPr>
        <p:spPr>
          <a:xfrm>
            <a:off x="6698576" y="2981747"/>
            <a:ext cx="2587230" cy="2975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defRPr sz="3200">
                <a:solidFill>
                  <a:srgbClr val="5E5E5E"/>
                </a:solidFill>
              </a:defRPr>
            </a:lvl1pPr>
          </a:lstStyle>
          <a:p>
            <a:r>
              <a:rPr lang="nl-BE" sz="1600" dirty="0">
                <a:solidFill>
                  <a:schemeClr val="tx2"/>
                </a:solidFill>
              </a:rPr>
              <a:t>POPULATIE</a:t>
            </a:r>
            <a:endParaRPr sz="1600" dirty="0"/>
          </a:p>
        </p:txBody>
      </p:sp>
      <p:sp>
        <p:nvSpPr>
          <p:cNvPr id="10" name="Event">
            <a:extLst>
              <a:ext uri="{FF2B5EF4-FFF2-40B4-BE49-F238E27FC236}">
                <a16:creationId xmlns:a16="http://schemas.microsoft.com/office/drawing/2014/main" id="{FD911251-C3E0-86B2-0DF4-335D4D102D61}"/>
              </a:ext>
            </a:extLst>
          </p:cNvPr>
          <p:cNvSpPr txBox="1"/>
          <p:nvPr/>
        </p:nvSpPr>
        <p:spPr>
          <a:xfrm>
            <a:off x="9514244" y="2981746"/>
            <a:ext cx="1262359" cy="2975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defRPr sz="3200">
                <a:solidFill>
                  <a:srgbClr val="5E5E5E"/>
                </a:solidFill>
              </a:defRPr>
            </a:lvl1pPr>
          </a:lstStyle>
          <a:p>
            <a:r>
              <a:rPr lang="nl-BE" sz="1600" dirty="0">
                <a:solidFill>
                  <a:schemeClr val="tx2"/>
                </a:solidFill>
              </a:rPr>
              <a:t>TARGET</a:t>
            </a:r>
            <a:endParaRPr sz="1600" dirty="0"/>
          </a:p>
        </p:txBody>
      </p:sp>
      <p:sp>
        <p:nvSpPr>
          <p:cNvPr id="13" name="Timeline">
            <a:extLst>
              <a:ext uri="{FF2B5EF4-FFF2-40B4-BE49-F238E27FC236}">
                <a16:creationId xmlns:a16="http://schemas.microsoft.com/office/drawing/2014/main" id="{5EEACB86-F086-35F9-89A8-81B28DBDA263}"/>
              </a:ext>
            </a:extLst>
          </p:cNvPr>
          <p:cNvSpPr txBox="1">
            <a:spLocks/>
          </p:cNvSpPr>
          <p:nvPr/>
        </p:nvSpPr>
        <p:spPr>
          <a:xfrm>
            <a:off x="418396" y="376286"/>
            <a:ext cx="11225885" cy="132556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400" b="1" kern="1200">
                <a:solidFill>
                  <a:srgbClr val="00CCF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nl-BE" sz="4000" dirty="0">
                <a:solidFill>
                  <a:schemeClr val="tx1"/>
                </a:solidFill>
              </a:rPr>
              <a:t>Tijdslijn</a:t>
            </a:r>
          </a:p>
        </p:txBody>
      </p:sp>
      <p:sp>
        <p:nvSpPr>
          <p:cNvPr id="11" name="Cercle">
            <a:extLst>
              <a:ext uri="{FF2B5EF4-FFF2-40B4-BE49-F238E27FC236}">
                <a16:creationId xmlns:a16="http://schemas.microsoft.com/office/drawing/2014/main" id="{17C3ACCD-125A-8CF7-7B50-35229D216C1F}"/>
              </a:ext>
            </a:extLst>
          </p:cNvPr>
          <p:cNvSpPr/>
          <p:nvPr/>
        </p:nvSpPr>
        <p:spPr>
          <a:xfrm>
            <a:off x="2572596" y="3550900"/>
            <a:ext cx="1373159" cy="1373159"/>
          </a:xfrm>
          <a:prstGeom prst="ellipse">
            <a:avLst/>
          </a:prstGeom>
          <a:solidFill>
            <a:srgbClr val="5E5E5E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12" name="Figure">
            <a:extLst>
              <a:ext uri="{FF2B5EF4-FFF2-40B4-BE49-F238E27FC236}">
                <a16:creationId xmlns:a16="http://schemas.microsoft.com/office/drawing/2014/main" id="{B94A83F8-DA2E-2105-6FAE-B23475CEFB65}"/>
              </a:ext>
            </a:extLst>
          </p:cNvPr>
          <p:cNvSpPr/>
          <p:nvPr/>
        </p:nvSpPr>
        <p:spPr>
          <a:xfrm rot="5398484" flipH="1">
            <a:off x="1566822" y="3721926"/>
            <a:ext cx="635001" cy="63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367" y="0"/>
                </a:moveTo>
                <a:lnTo>
                  <a:pt x="0" y="7818"/>
                </a:lnTo>
                <a:lnTo>
                  <a:pt x="4127" y="7818"/>
                </a:lnTo>
                <a:cubicBezTo>
                  <a:pt x="4127" y="7860"/>
                  <a:pt x="4125" y="7904"/>
                  <a:pt x="4125" y="7946"/>
                </a:cubicBezTo>
                <a:cubicBezTo>
                  <a:pt x="4125" y="15487"/>
                  <a:pt x="11948" y="21600"/>
                  <a:pt x="21598" y="21600"/>
                </a:cubicBezTo>
                <a:cubicBezTo>
                  <a:pt x="21598" y="21600"/>
                  <a:pt x="21600" y="21600"/>
                  <a:pt x="21600" y="21600"/>
                </a:cubicBezTo>
                <a:lnTo>
                  <a:pt x="21600" y="16556"/>
                </a:lnTo>
                <a:cubicBezTo>
                  <a:pt x="21600" y="16556"/>
                  <a:pt x="21598" y="16556"/>
                  <a:pt x="21598" y="16556"/>
                </a:cubicBezTo>
                <a:cubicBezTo>
                  <a:pt x="15512" y="16556"/>
                  <a:pt x="10578" y="12702"/>
                  <a:pt x="10578" y="7946"/>
                </a:cubicBezTo>
                <a:cubicBezTo>
                  <a:pt x="10578" y="7903"/>
                  <a:pt x="10582" y="7860"/>
                  <a:pt x="10582" y="7818"/>
                </a:cubicBezTo>
                <a:lnTo>
                  <a:pt x="14736" y="7818"/>
                </a:lnTo>
                <a:lnTo>
                  <a:pt x="7367" y="0"/>
                </a:lnTo>
                <a:close/>
              </a:path>
            </a:pathLst>
          </a:custGeom>
          <a:solidFill>
            <a:srgbClr val="5E5E5E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14" name="Figure">
            <a:extLst>
              <a:ext uri="{FF2B5EF4-FFF2-40B4-BE49-F238E27FC236}">
                <a16:creationId xmlns:a16="http://schemas.microsoft.com/office/drawing/2014/main" id="{BBBB0D0D-BCB0-A4CB-7ADB-85696598D4B4}"/>
              </a:ext>
            </a:extLst>
          </p:cNvPr>
          <p:cNvSpPr/>
          <p:nvPr/>
        </p:nvSpPr>
        <p:spPr>
          <a:xfrm flipH="1">
            <a:off x="4227918" y="3721944"/>
            <a:ext cx="635001" cy="63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367" y="0"/>
                </a:moveTo>
                <a:lnTo>
                  <a:pt x="0" y="7818"/>
                </a:lnTo>
                <a:lnTo>
                  <a:pt x="4127" y="7818"/>
                </a:lnTo>
                <a:cubicBezTo>
                  <a:pt x="4127" y="7860"/>
                  <a:pt x="4125" y="7904"/>
                  <a:pt x="4125" y="7946"/>
                </a:cubicBezTo>
                <a:cubicBezTo>
                  <a:pt x="4125" y="15487"/>
                  <a:pt x="11948" y="21600"/>
                  <a:pt x="21598" y="21600"/>
                </a:cubicBezTo>
                <a:cubicBezTo>
                  <a:pt x="21598" y="21600"/>
                  <a:pt x="21600" y="21600"/>
                  <a:pt x="21600" y="21600"/>
                </a:cubicBezTo>
                <a:lnTo>
                  <a:pt x="21600" y="16556"/>
                </a:lnTo>
                <a:cubicBezTo>
                  <a:pt x="21600" y="16556"/>
                  <a:pt x="21598" y="16556"/>
                  <a:pt x="21598" y="16556"/>
                </a:cubicBezTo>
                <a:cubicBezTo>
                  <a:pt x="15512" y="16556"/>
                  <a:pt x="10578" y="12702"/>
                  <a:pt x="10578" y="7946"/>
                </a:cubicBezTo>
                <a:cubicBezTo>
                  <a:pt x="10578" y="7903"/>
                  <a:pt x="10582" y="7860"/>
                  <a:pt x="10582" y="7818"/>
                </a:cubicBezTo>
                <a:lnTo>
                  <a:pt x="14736" y="7818"/>
                </a:lnTo>
                <a:lnTo>
                  <a:pt x="7367" y="0"/>
                </a:lnTo>
                <a:close/>
              </a:path>
            </a:pathLst>
          </a:custGeom>
          <a:solidFill>
            <a:srgbClr val="5E5E5E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15" name="Flèche 2">
            <a:extLst>
              <a:ext uri="{FF2B5EF4-FFF2-40B4-BE49-F238E27FC236}">
                <a16:creationId xmlns:a16="http://schemas.microsoft.com/office/drawing/2014/main" id="{CF84AF23-91AF-9548-2069-F29A916B114E}"/>
              </a:ext>
            </a:extLst>
          </p:cNvPr>
          <p:cNvSpPr/>
          <p:nvPr/>
        </p:nvSpPr>
        <p:spPr>
          <a:xfrm>
            <a:off x="2790641" y="3860213"/>
            <a:ext cx="937068" cy="7545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49" y="0"/>
                </a:moveTo>
                <a:cubicBezTo>
                  <a:pt x="8457" y="0"/>
                  <a:pt x="6373" y="1103"/>
                  <a:pt x="4819" y="2903"/>
                </a:cubicBezTo>
                <a:lnTo>
                  <a:pt x="6744" y="6147"/>
                </a:lnTo>
                <a:cubicBezTo>
                  <a:pt x="7744" y="4819"/>
                  <a:pt x="9169" y="3989"/>
                  <a:pt x="10749" y="3989"/>
                </a:cubicBezTo>
                <a:cubicBezTo>
                  <a:pt x="13751" y="3989"/>
                  <a:pt x="16189" y="6985"/>
                  <a:pt x="16232" y="10700"/>
                </a:cubicBezTo>
                <a:lnTo>
                  <a:pt x="14265" y="10700"/>
                </a:lnTo>
                <a:lnTo>
                  <a:pt x="17933" y="16883"/>
                </a:lnTo>
                <a:lnTo>
                  <a:pt x="21600" y="10700"/>
                </a:lnTo>
                <a:lnTo>
                  <a:pt x="19444" y="10700"/>
                </a:lnTo>
                <a:cubicBezTo>
                  <a:pt x="19401" y="4782"/>
                  <a:pt x="15525" y="0"/>
                  <a:pt x="10749" y="0"/>
                </a:cubicBezTo>
                <a:close/>
                <a:moveTo>
                  <a:pt x="3667" y="4515"/>
                </a:moveTo>
                <a:lnTo>
                  <a:pt x="0" y="10700"/>
                </a:lnTo>
                <a:lnTo>
                  <a:pt x="2054" y="10700"/>
                </a:lnTo>
                <a:cubicBezTo>
                  <a:pt x="2053" y="10733"/>
                  <a:pt x="2054" y="10767"/>
                  <a:pt x="2054" y="10801"/>
                </a:cubicBezTo>
                <a:cubicBezTo>
                  <a:pt x="2054" y="16766"/>
                  <a:pt x="5946" y="21600"/>
                  <a:pt x="10749" y="21600"/>
                </a:cubicBezTo>
                <a:cubicBezTo>
                  <a:pt x="13080" y="21600"/>
                  <a:pt x="15197" y="20461"/>
                  <a:pt x="16759" y="18607"/>
                </a:cubicBezTo>
                <a:lnTo>
                  <a:pt x="14814" y="15375"/>
                </a:lnTo>
                <a:cubicBezTo>
                  <a:pt x="13811" y="16749"/>
                  <a:pt x="12360" y="17611"/>
                  <a:pt x="10749" y="17611"/>
                </a:cubicBezTo>
                <a:cubicBezTo>
                  <a:pt x="7720" y="17611"/>
                  <a:pt x="5266" y="14563"/>
                  <a:pt x="5266" y="10801"/>
                </a:cubicBezTo>
                <a:cubicBezTo>
                  <a:pt x="5266" y="10767"/>
                  <a:pt x="5265" y="10733"/>
                  <a:pt x="5266" y="10700"/>
                </a:cubicBezTo>
                <a:lnTo>
                  <a:pt x="7335" y="10700"/>
                </a:lnTo>
                <a:lnTo>
                  <a:pt x="3667" y="4515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16" name="Find the relationship">
            <a:extLst>
              <a:ext uri="{FF2B5EF4-FFF2-40B4-BE49-F238E27FC236}">
                <a16:creationId xmlns:a16="http://schemas.microsoft.com/office/drawing/2014/main" id="{3DE12295-DF37-DF58-C230-99A5B5F13A1B}"/>
              </a:ext>
            </a:extLst>
          </p:cNvPr>
          <p:cNvSpPr txBox="1"/>
          <p:nvPr/>
        </p:nvSpPr>
        <p:spPr>
          <a:xfrm>
            <a:off x="2155853" y="5021189"/>
            <a:ext cx="2354812" cy="4206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4200" b="0">
                <a:solidFill>
                  <a:srgbClr val="5E5E5E"/>
                </a:solidFill>
              </a:defRPr>
            </a:lvl1pPr>
          </a:lstStyle>
          <a:p>
            <a:r>
              <a:rPr lang="nl-BE" sz="2400" dirty="0">
                <a:solidFill>
                  <a:schemeClr val="tx2"/>
                </a:solidFill>
              </a:rPr>
              <a:t>MODEL BUILDING</a:t>
            </a:r>
          </a:p>
        </p:txBody>
      </p:sp>
      <p:sp>
        <p:nvSpPr>
          <p:cNvPr id="17" name="Cercle">
            <a:extLst>
              <a:ext uri="{FF2B5EF4-FFF2-40B4-BE49-F238E27FC236}">
                <a16:creationId xmlns:a16="http://schemas.microsoft.com/office/drawing/2014/main" id="{37544976-45FD-DEA9-67D6-0C5B30E6DFA7}"/>
              </a:ext>
            </a:extLst>
          </p:cNvPr>
          <p:cNvSpPr/>
          <p:nvPr/>
        </p:nvSpPr>
        <p:spPr>
          <a:xfrm>
            <a:off x="8108847" y="3496356"/>
            <a:ext cx="1373159" cy="1373159"/>
          </a:xfrm>
          <a:prstGeom prst="ellipse">
            <a:avLst/>
          </a:prstGeom>
          <a:solidFill>
            <a:srgbClr val="5E5E5E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18" name="Figure">
            <a:extLst>
              <a:ext uri="{FF2B5EF4-FFF2-40B4-BE49-F238E27FC236}">
                <a16:creationId xmlns:a16="http://schemas.microsoft.com/office/drawing/2014/main" id="{7EDCCF04-4199-AE72-585A-72C852E518EC}"/>
              </a:ext>
            </a:extLst>
          </p:cNvPr>
          <p:cNvSpPr/>
          <p:nvPr/>
        </p:nvSpPr>
        <p:spPr>
          <a:xfrm rot="5398484" flipH="1">
            <a:off x="7103073" y="3667382"/>
            <a:ext cx="635001" cy="63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367" y="0"/>
                </a:moveTo>
                <a:lnTo>
                  <a:pt x="0" y="7818"/>
                </a:lnTo>
                <a:lnTo>
                  <a:pt x="4127" y="7818"/>
                </a:lnTo>
                <a:cubicBezTo>
                  <a:pt x="4127" y="7860"/>
                  <a:pt x="4125" y="7904"/>
                  <a:pt x="4125" y="7946"/>
                </a:cubicBezTo>
                <a:cubicBezTo>
                  <a:pt x="4125" y="15487"/>
                  <a:pt x="11948" y="21600"/>
                  <a:pt x="21598" y="21600"/>
                </a:cubicBezTo>
                <a:cubicBezTo>
                  <a:pt x="21598" y="21600"/>
                  <a:pt x="21600" y="21600"/>
                  <a:pt x="21600" y="21600"/>
                </a:cubicBezTo>
                <a:lnTo>
                  <a:pt x="21600" y="16556"/>
                </a:lnTo>
                <a:cubicBezTo>
                  <a:pt x="21600" y="16556"/>
                  <a:pt x="21598" y="16556"/>
                  <a:pt x="21598" y="16556"/>
                </a:cubicBezTo>
                <a:cubicBezTo>
                  <a:pt x="15512" y="16556"/>
                  <a:pt x="10578" y="12702"/>
                  <a:pt x="10578" y="7946"/>
                </a:cubicBezTo>
                <a:cubicBezTo>
                  <a:pt x="10578" y="7903"/>
                  <a:pt x="10582" y="7860"/>
                  <a:pt x="10582" y="7818"/>
                </a:cubicBezTo>
                <a:lnTo>
                  <a:pt x="14736" y="7818"/>
                </a:lnTo>
                <a:lnTo>
                  <a:pt x="7367" y="0"/>
                </a:lnTo>
                <a:close/>
              </a:path>
            </a:pathLst>
          </a:custGeom>
          <a:solidFill>
            <a:srgbClr val="5E5E5E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19" name="Figure">
            <a:extLst>
              <a:ext uri="{FF2B5EF4-FFF2-40B4-BE49-F238E27FC236}">
                <a16:creationId xmlns:a16="http://schemas.microsoft.com/office/drawing/2014/main" id="{04C1CE4D-8A58-2026-7A36-43FDB0900731}"/>
              </a:ext>
            </a:extLst>
          </p:cNvPr>
          <p:cNvSpPr/>
          <p:nvPr/>
        </p:nvSpPr>
        <p:spPr>
          <a:xfrm flipH="1">
            <a:off x="9764169" y="3667400"/>
            <a:ext cx="635001" cy="63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367" y="0"/>
                </a:moveTo>
                <a:lnTo>
                  <a:pt x="0" y="7818"/>
                </a:lnTo>
                <a:lnTo>
                  <a:pt x="4127" y="7818"/>
                </a:lnTo>
                <a:cubicBezTo>
                  <a:pt x="4127" y="7860"/>
                  <a:pt x="4125" y="7904"/>
                  <a:pt x="4125" y="7946"/>
                </a:cubicBezTo>
                <a:cubicBezTo>
                  <a:pt x="4125" y="15487"/>
                  <a:pt x="11948" y="21600"/>
                  <a:pt x="21598" y="21600"/>
                </a:cubicBezTo>
                <a:cubicBezTo>
                  <a:pt x="21598" y="21600"/>
                  <a:pt x="21600" y="21600"/>
                  <a:pt x="21600" y="21600"/>
                </a:cubicBezTo>
                <a:lnTo>
                  <a:pt x="21600" y="16556"/>
                </a:lnTo>
                <a:cubicBezTo>
                  <a:pt x="21600" y="16556"/>
                  <a:pt x="21598" y="16556"/>
                  <a:pt x="21598" y="16556"/>
                </a:cubicBezTo>
                <a:cubicBezTo>
                  <a:pt x="15512" y="16556"/>
                  <a:pt x="10578" y="12702"/>
                  <a:pt x="10578" y="7946"/>
                </a:cubicBezTo>
                <a:cubicBezTo>
                  <a:pt x="10578" y="7903"/>
                  <a:pt x="10582" y="7860"/>
                  <a:pt x="10582" y="7818"/>
                </a:cubicBezTo>
                <a:lnTo>
                  <a:pt x="14736" y="7818"/>
                </a:lnTo>
                <a:lnTo>
                  <a:pt x="7367" y="0"/>
                </a:lnTo>
                <a:close/>
              </a:path>
            </a:pathLst>
          </a:custGeom>
          <a:solidFill>
            <a:srgbClr val="5E5E5E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20" name="Flèche 2">
            <a:extLst>
              <a:ext uri="{FF2B5EF4-FFF2-40B4-BE49-F238E27FC236}">
                <a16:creationId xmlns:a16="http://schemas.microsoft.com/office/drawing/2014/main" id="{A766DAA6-754D-AA1D-A29B-67208BA67763}"/>
              </a:ext>
            </a:extLst>
          </p:cNvPr>
          <p:cNvSpPr/>
          <p:nvPr/>
        </p:nvSpPr>
        <p:spPr>
          <a:xfrm>
            <a:off x="8326892" y="3805669"/>
            <a:ext cx="937068" cy="7545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49" y="0"/>
                </a:moveTo>
                <a:cubicBezTo>
                  <a:pt x="8457" y="0"/>
                  <a:pt x="6373" y="1103"/>
                  <a:pt x="4819" y="2903"/>
                </a:cubicBezTo>
                <a:lnTo>
                  <a:pt x="6744" y="6147"/>
                </a:lnTo>
                <a:cubicBezTo>
                  <a:pt x="7744" y="4819"/>
                  <a:pt x="9169" y="3989"/>
                  <a:pt x="10749" y="3989"/>
                </a:cubicBezTo>
                <a:cubicBezTo>
                  <a:pt x="13751" y="3989"/>
                  <a:pt x="16189" y="6985"/>
                  <a:pt x="16232" y="10700"/>
                </a:cubicBezTo>
                <a:lnTo>
                  <a:pt x="14265" y="10700"/>
                </a:lnTo>
                <a:lnTo>
                  <a:pt x="17933" y="16883"/>
                </a:lnTo>
                <a:lnTo>
                  <a:pt x="21600" y="10700"/>
                </a:lnTo>
                <a:lnTo>
                  <a:pt x="19444" y="10700"/>
                </a:lnTo>
                <a:cubicBezTo>
                  <a:pt x="19401" y="4782"/>
                  <a:pt x="15525" y="0"/>
                  <a:pt x="10749" y="0"/>
                </a:cubicBezTo>
                <a:close/>
                <a:moveTo>
                  <a:pt x="3667" y="4515"/>
                </a:moveTo>
                <a:lnTo>
                  <a:pt x="0" y="10700"/>
                </a:lnTo>
                <a:lnTo>
                  <a:pt x="2054" y="10700"/>
                </a:lnTo>
                <a:cubicBezTo>
                  <a:pt x="2053" y="10733"/>
                  <a:pt x="2054" y="10767"/>
                  <a:pt x="2054" y="10801"/>
                </a:cubicBezTo>
                <a:cubicBezTo>
                  <a:pt x="2054" y="16766"/>
                  <a:pt x="5946" y="21600"/>
                  <a:pt x="10749" y="21600"/>
                </a:cubicBezTo>
                <a:cubicBezTo>
                  <a:pt x="13080" y="21600"/>
                  <a:pt x="15197" y="20461"/>
                  <a:pt x="16759" y="18607"/>
                </a:cubicBezTo>
                <a:lnTo>
                  <a:pt x="14814" y="15375"/>
                </a:lnTo>
                <a:cubicBezTo>
                  <a:pt x="13811" y="16749"/>
                  <a:pt x="12360" y="17611"/>
                  <a:pt x="10749" y="17611"/>
                </a:cubicBezTo>
                <a:cubicBezTo>
                  <a:pt x="7720" y="17611"/>
                  <a:pt x="5266" y="14563"/>
                  <a:pt x="5266" y="10801"/>
                </a:cubicBezTo>
                <a:cubicBezTo>
                  <a:pt x="5266" y="10767"/>
                  <a:pt x="5265" y="10733"/>
                  <a:pt x="5266" y="10700"/>
                </a:cubicBezTo>
                <a:lnTo>
                  <a:pt x="7335" y="10700"/>
                </a:lnTo>
                <a:lnTo>
                  <a:pt x="3667" y="4515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21" name="Find the relationship">
            <a:extLst>
              <a:ext uri="{FF2B5EF4-FFF2-40B4-BE49-F238E27FC236}">
                <a16:creationId xmlns:a16="http://schemas.microsoft.com/office/drawing/2014/main" id="{104F4408-F6D4-8AD4-6B98-6E4931AEB1F8}"/>
              </a:ext>
            </a:extLst>
          </p:cNvPr>
          <p:cNvSpPr txBox="1"/>
          <p:nvPr/>
        </p:nvSpPr>
        <p:spPr>
          <a:xfrm>
            <a:off x="7699988" y="5017451"/>
            <a:ext cx="2198230" cy="4206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defPPr>
              <a:defRPr lang="en-US"/>
            </a:defPPr>
            <a:lvl1pPr>
              <a:defRPr sz="2400" b="0">
                <a:solidFill>
                  <a:schemeClr val="tx2"/>
                </a:solidFill>
              </a:defRPr>
            </a:lvl1pPr>
          </a:lstStyle>
          <a:p>
            <a:r>
              <a:rPr lang="nl-BE" dirty="0"/>
              <a:t>MODEL SCORING</a:t>
            </a:r>
          </a:p>
        </p:txBody>
      </p:sp>
      <p:sp>
        <p:nvSpPr>
          <p:cNvPr id="22" name="Event">
            <a:extLst>
              <a:ext uri="{FF2B5EF4-FFF2-40B4-BE49-F238E27FC236}">
                <a16:creationId xmlns:a16="http://schemas.microsoft.com/office/drawing/2014/main" id="{13BBA436-2539-6F3D-909A-E9F598FE23EA}"/>
              </a:ext>
            </a:extLst>
          </p:cNvPr>
          <p:cNvSpPr txBox="1"/>
          <p:nvPr/>
        </p:nvSpPr>
        <p:spPr>
          <a:xfrm>
            <a:off x="3170091" y="2981441"/>
            <a:ext cx="1540648" cy="2975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5400" tIns="25400" rIns="25400" bIns="25400" anchor="ctr">
            <a:spAutoFit/>
          </a:bodyPr>
          <a:lstStyle>
            <a:lvl1pPr>
              <a:defRPr sz="3200">
                <a:solidFill>
                  <a:srgbClr val="5E5E5E"/>
                </a:solidFill>
              </a:defRPr>
            </a:lvl1pPr>
          </a:lstStyle>
          <a:p>
            <a:r>
              <a:rPr lang="nl-BE" sz="1600" dirty="0">
                <a:solidFill>
                  <a:schemeClr val="tx2"/>
                </a:solidFill>
              </a:rPr>
              <a:t>TIMEGAP</a:t>
            </a:r>
            <a:endParaRPr sz="1600" dirty="0">
              <a:solidFill>
                <a:schemeClr val="tx2"/>
              </a:solidFill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5B78F023-A234-88E8-4DF8-0FF1F62C9643}"/>
              </a:ext>
            </a:extLst>
          </p:cNvPr>
          <p:cNvCxnSpPr/>
          <p:nvPr/>
        </p:nvCxnSpPr>
        <p:spPr>
          <a:xfrm flipV="1">
            <a:off x="9303672" y="2244529"/>
            <a:ext cx="0" cy="63500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oday">
            <a:extLst>
              <a:ext uri="{FF2B5EF4-FFF2-40B4-BE49-F238E27FC236}">
                <a16:creationId xmlns:a16="http://schemas.microsoft.com/office/drawing/2014/main" id="{11E2465D-767F-271B-7A3A-544BE6A2E60A}"/>
              </a:ext>
            </a:extLst>
          </p:cNvPr>
          <p:cNvSpPr txBox="1"/>
          <p:nvPr/>
        </p:nvSpPr>
        <p:spPr>
          <a:xfrm>
            <a:off x="8448310" y="1612664"/>
            <a:ext cx="982064" cy="3744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4200">
                <a:solidFill>
                  <a:srgbClr val="5E5E5E"/>
                </a:solidFill>
              </a:defRPr>
            </a:lvl1pPr>
          </a:lstStyle>
          <a:p>
            <a:r>
              <a:rPr lang="nl-BE" sz="2100" dirty="0"/>
              <a:t>Vandaag</a:t>
            </a:r>
            <a:endParaRPr sz="2100" dirty="0"/>
          </a:p>
        </p:txBody>
      </p:sp>
    </p:spTree>
    <p:extLst>
      <p:ext uri="{BB962C8B-B14F-4D97-AF65-F5344CB8AC3E}">
        <p14:creationId xmlns:p14="http://schemas.microsoft.com/office/powerpoint/2010/main" val="1678083589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Flèche"/>
          <p:cNvSpPr/>
          <p:nvPr/>
        </p:nvSpPr>
        <p:spPr>
          <a:xfrm>
            <a:off x="895357" y="2038234"/>
            <a:ext cx="10502901" cy="1047592"/>
          </a:xfrm>
          <a:prstGeom prst="rightArrow">
            <a:avLst>
              <a:gd name="adj1" fmla="val 60966"/>
              <a:gd name="adj2" fmla="val 56929"/>
            </a:avLst>
          </a:prstGeom>
          <a:solidFill>
            <a:srgbClr val="D5D5D5"/>
          </a:solidFill>
          <a:ln w="12700">
            <a:miter lim="400000"/>
          </a:ln>
          <a:effectLst>
            <a:outerShdw blurRad="139700" dist="254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578" name="Rectangle"/>
          <p:cNvSpPr/>
          <p:nvPr/>
        </p:nvSpPr>
        <p:spPr>
          <a:xfrm>
            <a:off x="854551" y="2244529"/>
            <a:ext cx="2478708" cy="635001"/>
          </a:xfrm>
          <a:prstGeom prst="rect">
            <a:avLst/>
          </a:prstGeom>
          <a:solidFill>
            <a:srgbClr val="00CC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57C1FB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579" name="Rectangle"/>
          <p:cNvSpPr/>
          <p:nvPr/>
        </p:nvSpPr>
        <p:spPr>
          <a:xfrm>
            <a:off x="3670422" y="2244529"/>
            <a:ext cx="1540648" cy="635001"/>
          </a:xfrm>
          <a:prstGeom prst="rect">
            <a:avLst/>
          </a:prstGeom>
          <a:solidFill>
            <a:srgbClr val="B8E81A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580" name="Rectangle"/>
          <p:cNvSpPr/>
          <p:nvPr/>
        </p:nvSpPr>
        <p:spPr>
          <a:xfrm>
            <a:off x="3307226" y="2244529"/>
            <a:ext cx="390363" cy="635001"/>
          </a:xfrm>
          <a:prstGeom prst="rect">
            <a:avLst/>
          </a:prstGeom>
          <a:solidFill>
            <a:srgbClr val="F591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57C1FB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581" name="Rectangle"/>
          <p:cNvSpPr/>
          <p:nvPr/>
        </p:nvSpPr>
        <p:spPr>
          <a:xfrm>
            <a:off x="6460635" y="2244529"/>
            <a:ext cx="2478707" cy="635001"/>
          </a:xfrm>
          <a:prstGeom prst="rect">
            <a:avLst/>
          </a:prstGeom>
          <a:solidFill>
            <a:srgbClr val="00CC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57C1FB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582" name="Rectangle"/>
          <p:cNvSpPr/>
          <p:nvPr/>
        </p:nvSpPr>
        <p:spPr>
          <a:xfrm>
            <a:off x="9276507" y="2244529"/>
            <a:ext cx="1540648" cy="635001"/>
          </a:xfrm>
          <a:prstGeom prst="rect">
            <a:avLst/>
          </a:prstGeom>
          <a:solidFill>
            <a:srgbClr val="B8E81A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583" name="Rectangle"/>
          <p:cNvSpPr/>
          <p:nvPr/>
        </p:nvSpPr>
        <p:spPr>
          <a:xfrm>
            <a:off x="8913309" y="2244529"/>
            <a:ext cx="390363" cy="635001"/>
          </a:xfrm>
          <a:prstGeom prst="rect">
            <a:avLst/>
          </a:prstGeom>
          <a:solidFill>
            <a:srgbClr val="F591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57C1FB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589" name="Customer information"/>
          <p:cNvSpPr txBox="1"/>
          <p:nvPr/>
        </p:nvSpPr>
        <p:spPr>
          <a:xfrm>
            <a:off x="1510987" y="2992283"/>
            <a:ext cx="3220155" cy="2975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5400" tIns="25400" rIns="25400" bIns="25400" anchor="ctr">
            <a:spAutoFit/>
          </a:bodyPr>
          <a:lstStyle>
            <a:lvl1pPr>
              <a:defRPr sz="3200">
                <a:solidFill>
                  <a:srgbClr val="5E5E5E"/>
                </a:solidFill>
              </a:defRPr>
            </a:lvl1pPr>
          </a:lstStyle>
          <a:p>
            <a:r>
              <a:rPr lang="nl-BE" sz="1600" dirty="0">
                <a:solidFill>
                  <a:schemeClr val="tx2"/>
                </a:solidFill>
              </a:rPr>
              <a:t>POPULATIE</a:t>
            </a:r>
          </a:p>
        </p:txBody>
      </p:sp>
      <p:sp>
        <p:nvSpPr>
          <p:cNvPr id="590" name="Event"/>
          <p:cNvSpPr txBox="1"/>
          <p:nvPr/>
        </p:nvSpPr>
        <p:spPr>
          <a:xfrm>
            <a:off x="4132105" y="2981747"/>
            <a:ext cx="1540648" cy="2975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5400" tIns="25400" rIns="25400" bIns="25400" anchor="ctr">
            <a:spAutoFit/>
          </a:bodyPr>
          <a:lstStyle>
            <a:lvl1pPr>
              <a:defRPr sz="3200">
                <a:solidFill>
                  <a:srgbClr val="5E5E5E"/>
                </a:solidFill>
              </a:defRPr>
            </a:lvl1pPr>
          </a:lstStyle>
          <a:p>
            <a:r>
              <a:rPr lang="nl-BE" sz="1600" dirty="0">
                <a:solidFill>
                  <a:schemeClr val="tx2"/>
                </a:solidFill>
              </a:rPr>
              <a:t>TARGET</a:t>
            </a:r>
            <a:endParaRPr sz="1600" dirty="0">
              <a:solidFill>
                <a:schemeClr val="tx2"/>
              </a:solidFill>
            </a:endParaRPr>
          </a:p>
        </p:txBody>
      </p:sp>
      <p:sp>
        <p:nvSpPr>
          <p:cNvPr id="591" name="Ligne"/>
          <p:cNvSpPr/>
          <p:nvPr/>
        </p:nvSpPr>
        <p:spPr>
          <a:xfrm flipV="1">
            <a:off x="8920292" y="2113017"/>
            <a:ext cx="1" cy="898026"/>
          </a:xfrm>
          <a:prstGeom prst="line">
            <a:avLst/>
          </a:prstGeom>
          <a:ln w="508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592" name="Ligne"/>
          <p:cNvSpPr/>
          <p:nvPr/>
        </p:nvSpPr>
        <p:spPr>
          <a:xfrm flipV="1">
            <a:off x="3321691" y="2113017"/>
            <a:ext cx="1" cy="898026"/>
          </a:xfrm>
          <a:prstGeom prst="line">
            <a:avLst/>
          </a:prstGeom>
          <a:ln w="508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594" name="Past snapshot"/>
          <p:cNvSpPr txBox="1"/>
          <p:nvPr/>
        </p:nvSpPr>
        <p:spPr>
          <a:xfrm>
            <a:off x="2384202" y="1595434"/>
            <a:ext cx="1673728" cy="3744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4200">
                <a:solidFill>
                  <a:srgbClr val="5E5E5E"/>
                </a:solidFill>
              </a:defRPr>
            </a:lvl1pPr>
          </a:lstStyle>
          <a:p>
            <a:r>
              <a:rPr lang="nl-BE" sz="2100" dirty="0"/>
              <a:t>Vorig snapshot</a:t>
            </a:r>
            <a:endParaRPr sz="2100" dirty="0"/>
          </a:p>
        </p:txBody>
      </p:sp>
      <p:sp>
        <p:nvSpPr>
          <p:cNvPr id="2" name="Time gap">
            <a:extLst>
              <a:ext uri="{FF2B5EF4-FFF2-40B4-BE49-F238E27FC236}">
                <a16:creationId xmlns:a16="http://schemas.microsoft.com/office/drawing/2014/main" id="{2E5D2327-80AC-3099-3FE6-5F91A924F0B0}"/>
              </a:ext>
            </a:extLst>
          </p:cNvPr>
          <p:cNvSpPr/>
          <p:nvPr/>
        </p:nvSpPr>
        <p:spPr>
          <a:xfrm>
            <a:off x="5638005" y="5884724"/>
            <a:ext cx="1060571" cy="635001"/>
          </a:xfrm>
          <a:prstGeom prst="rect">
            <a:avLst/>
          </a:prstGeom>
          <a:solidFill>
            <a:srgbClr val="F59119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>
            <a:lvl1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 algn="ctr"/>
            <a:r>
              <a:rPr sz="1600" dirty="0"/>
              <a:t>Time gap</a:t>
            </a:r>
          </a:p>
        </p:txBody>
      </p:sp>
      <p:grpSp>
        <p:nvGrpSpPr>
          <p:cNvPr id="3" name="Groupe">
            <a:extLst>
              <a:ext uri="{FF2B5EF4-FFF2-40B4-BE49-F238E27FC236}">
                <a16:creationId xmlns:a16="http://schemas.microsoft.com/office/drawing/2014/main" id="{70715F87-9A56-1A14-BC67-CA9939B52620}"/>
              </a:ext>
            </a:extLst>
          </p:cNvPr>
          <p:cNvGrpSpPr/>
          <p:nvPr/>
        </p:nvGrpSpPr>
        <p:grpSpPr>
          <a:xfrm>
            <a:off x="3976229" y="5884724"/>
            <a:ext cx="1608087" cy="635001"/>
            <a:chOff x="0" y="0"/>
            <a:chExt cx="2927014" cy="1270000"/>
          </a:xfrm>
        </p:grpSpPr>
        <p:sp>
          <p:nvSpPr>
            <p:cNvPr id="4" name="Triangle">
              <a:extLst>
                <a:ext uri="{FF2B5EF4-FFF2-40B4-BE49-F238E27FC236}">
                  <a16:creationId xmlns:a16="http://schemas.microsoft.com/office/drawing/2014/main" id="{790EA006-3204-C822-47C3-A073E3260481}"/>
                </a:ext>
              </a:extLst>
            </p:cNvPr>
            <p:cNvSpPr/>
            <p:nvPr/>
          </p:nvSpPr>
          <p:spPr>
            <a:xfrm rot="16200000">
              <a:off x="0" y="0"/>
              <a:ext cx="1270000" cy="1270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00CC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  <p:sp>
          <p:nvSpPr>
            <p:cNvPr id="5" name="Past">
              <a:extLst>
                <a:ext uri="{FF2B5EF4-FFF2-40B4-BE49-F238E27FC236}">
                  <a16:creationId xmlns:a16="http://schemas.microsoft.com/office/drawing/2014/main" id="{3B360269-B68D-D4FD-4818-DE6B1CDCB15B}"/>
                </a:ext>
              </a:extLst>
            </p:cNvPr>
            <p:cNvSpPr/>
            <p:nvPr/>
          </p:nvSpPr>
          <p:spPr>
            <a:xfrm>
              <a:off x="1273694" y="0"/>
              <a:ext cx="1653321" cy="1270000"/>
            </a:xfrm>
            <a:prstGeom prst="rect">
              <a:avLst/>
            </a:prstGeom>
            <a:solidFill>
              <a:srgbClr val="00CC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r>
                <a:rPr lang="nl-BE" sz="1600" dirty="0"/>
                <a:t>Verleden</a:t>
              </a:r>
              <a:endParaRPr sz="1600" dirty="0"/>
            </a:p>
          </p:txBody>
        </p:sp>
      </p:grpSp>
      <p:sp>
        <p:nvSpPr>
          <p:cNvPr id="6" name="Triangle">
            <a:extLst>
              <a:ext uri="{FF2B5EF4-FFF2-40B4-BE49-F238E27FC236}">
                <a16:creationId xmlns:a16="http://schemas.microsoft.com/office/drawing/2014/main" id="{2F688162-6AB5-4DE7-5320-9E1D3D4468BA}"/>
              </a:ext>
            </a:extLst>
          </p:cNvPr>
          <p:cNvSpPr/>
          <p:nvPr/>
        </p:nvSpPr>
        <p:spPr>
          <a:xfrm rot="5400000">
            <a:off x="7725350" y="5884723"/>
            <a:ext cx="635002" cy="63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B8E81A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7" name="Future">
            <a:extLst>
              <a:ext uri="{FF2B5EF4-FFF2-40B4-BE49-F238E27FC236}">
                <a16:creationId xmlns:a16="http://schemas.microsoft.com/office/drawing/2014/main" id="{B8CBE4D3-2C5E-C073-C6E9-05DDCD41F259}"/>
              </a:ext>
            </a:extLst>
          </p:cNvPr>
          <p:cNvSpPr/>
          <p:nvPr/>
        </p:nvSpPr>
        <p:spPr>
          <a:xfrm>
            <a:off x="6752264" y="5884722"/>
            <a:ext cx="977835" cy="635001"/>
          </a:xfrm>
          <a:prstGeom prst="rect">
            <a:avLst/>
          </a:prstGeom>
          <a:solidFill>
            <a:srgbClr val="B8E81A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numCol="1" anchor="ctr">
            <a:noAutofit/>
          </a:bodyPr>
          <a:lstStyle>
            <a:lvl1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 algn="ctr"/>
            <a:r>
              <a:rPr lang="nl-BE" sz="1600" dirty="0"/>
              <a:t>Toekomst</a:t>
            </a:r>
            <a:endParaRPr sz="1600" dirty="0"/>
          </a:p>
        </p:txBody>
      </p:sp>
      <p:sp>
        <p:nvSpPr>
          <p:cNvPr id="9" name="Customer information">
            <a:extLst>
              <a:ext uri="{FF2B5EF4-FFF2-40B4-BE49-F238E27FC236}">
                <a16:creationId xmlns:a16="http://schemas.microsoft.com/office/drawing/2014/main" id="{3E904F9A-5ED5-30EF-6D5C-5F9DE9277B6B}"/>
              </a:ext>
            </a:extLst>
          </p:cNvPr>
          <p:cNvSpPr txBox="1"/>
          <p:nvPr/>
        </p:nvSpPr>
        <p:spPr>
          <a:xfrm>
            <a:off x="6698576" y="2981747"/>
            <a:ext cx="2587230" cy="2975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defRPr sz="3200">
                <a:solidFill>
                  <a:srgbClr val="5E5E5E"/>
                </a:solidFill>
              </a:defRPr>
            </a:lvl1pPr>
          </a:lstStyle>
          <a:p>
            <a:r>
              <a:rPr lang="nl-BE" sz="1600" dirty="0">
                <a:solidFill>
                  <a:schemeClr val="tx2"/>
                </a:solidFill>
              </a:rPr>
              <a:t>POPULATIE</a:t>
            </a:r>
            <a:endParaRPr sz="1600" dirty="0"/>
          </a:p>
        </p:txBody>
      </p:sp>
      <p:sp>
        <p:nvSpPr>
          <p:cNvPr id="10" name="Event">
            <a:extLst>
              <a:ext uri="{FF2B5EF4-FFF2-40B4-BE49-F238E27FC236}">
                <a16:creationId xmlns:a16="http://schemas.microsoft.com/office/drawing/2014/main" id="{FD911251-C3E0-86B2-0DF4-335D4D102D61}"/>
              </a:ext>
            </a:extLst>
          </p:cNvPr>
          <p:cNvSpPr txBox="1"/>
          <p:nvPr/>
        </p:nvSpPr>
        <p:spPr>
          <a:xfrm>
            <a:off x="9514244" y="2981746"/>
            <a:ext cx="1262359" cy="2975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defRPr sz="3200">
                <a:solidFill>
                  <a:srgbClr val="5E5E5E"/>
                </a:solidFill>
              </a:defRPr>
            </a:lvl1pPr>
          </a:lstStyle>
          <a:p>
            <a:r>
              <a:rPr lang="nl-BE" sz="1600" dirty="0">
                <a:solidFill>
                  <a:schemeClr val="tx2"/>
                </a:solidFill>
              </a:rPr>
              <a:t>TARGET</a:t>
            </a:r>
            <a:endParaRPr sz="1600" dirty="0"/>
          </a:p>
        </p:txBody>
      </p:sp>
      <p:sp>
        <p:nvSpPr>
          <p:cNvPr id="13" name="Timeline">
            <a:extLst>
              <a:ext uri="{FF2B5EF4-FFF2-40B4-BE49-F238E27FC236}">
                <a16:creationId xmlns:a16="http://schemas.microsoft.com/office/drawing/2014/main" id="{5EEACB86-F086-35F9-89A8-81B28DBDA263}"/>
              </a:ext>
            </a:extLst>
          </p:cNvPr>
          <p:cNvSpPr txBox="1">
            <a:spLocks/>
          </p:cNvSpPr>
          <p:nvPr/>
        </p:nvSpPr>
        <p:spPr>
          <a:xfrm>
            <a:off x="418396" y="376286"/>
            <a:ext cx="11225885" cy="132556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400" b="1" kern="1200">
                <a:solidFill>
                  <a:srgbClr val="00CCF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nl-BE" sz="4000" dirty="0">
                <a:solidFill>
                  <a:schemeClr val="tx1"/>
                </a:solidFill>
              </a:rPr>
              <a:t>Tijdslijn</a:t>
            </a:r>
          </a:p>
        </p:txBody>
      </p:sp>
      <p:sp>
        <p:nvSpPr>
          <p:cNvPr id="11" name="Cercle">
            <a:extLst>
              <a:ext uri="{FF2B5EF4-FFF2-40B4-BE49-F238E27FC236}">
                <a16:creationId xmlns:a16="http://schemas.microsoft.com/office/drawing/2014/main" id="{17C3ACCD-125A-8CF7-7B50-35229D216C1F}"/>
              </a:ext>
            </a:extLst>
          </p:cNvPr>
          <p:cNvSpPr/>
          <p:nvPr/>
        </p:nvSpPr>
        <p:spPr>
          <a:xfrm>
            <a:off x="2572596" y="3550900"/>
            <a:ext cx="1373159" cy="1373159"/>
          </a:xfrm>
          <a:prstGeom prst="ellipse">
            <a:avLst/>
          </a:prstGeom>
          <a:solidFill>
            <a:srgbClr val="5E5E5E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12" name="Figure">
            <a:extLst>
              <a:ext uri="{FF2B5EF4-FFF2-40B4-BE49-F238E27FC236}">
                <a16:creationId xmlns:a16="http://schemas.microsoft.com/office/drawing/2014/main" id="{B94A83F8-DA2E-2105-6FAE-B23475CEFB65}"/>
              </a:ext>
            </a:extLst>
          </p:cNvPr>
          <p:cNvSpPr/>
          <p:nvPr/>
        </p:nvSpPr>
        <p:spPr>
          <a:xfrm rot="5398484" flipH="1">
            <a:off x="1566822" y="3721926"/>
            <a:ext cx="635001" cy="63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367" y="0"/>
                </a:moveTo>
                <a:lnTo>
                  <a:pt x="0" y="7818"/>
                </a:lnTo>
                <a:lnTo>
                  <a:pt x="4127" y="7818"/>
                </a:lnTo>
                <a:cubicBezTo>
                  <a:pt x="4127" y="7860"/>
                  <a:pt x="4125" y="7904"/>
                  <a:pt x="4125" y="7946"/>
                </a:cubicBezTo>
                <a:cubicBezTo>
                  <a:pt x="4125" y="15487"/>
                  <a:pt x="11948" y="21600"/>
                  <a:pt x="21598" y="21600"/>
                </a:cubicBezTo>
                <a:cubicBezTo>
                  <a:pt x="21598" y="21600"/>
                  <a:pt x="21600" y="21600"/>
                  <a:pt x="21600" y="21600"/>
                </a:cubicBezTo>
                <a:lnTo>
                  <a:pt x="21600" y="16556"/>
                </a:lnTo>
                <a:cubicBezTo>
                  <a:pt x="21600" y="16556"/>
                  <a:pt x="21598" y="16556"/>
                  <a:pt x="21598" y="16556"/>
                </a:cubicBezTo>
                <a:cubicBezTo>
                  <a:pt x="15512" y="16556"/>
                  <a:pt x="10578" y="12702"/>
                  <a:pt x="10578" y="7946"/>
                </a:cubicBezTo>
                <a:cubicBezTo>
                  <a:pt x="10578" y="7903"/>
                  <a:pt x="10582" y="7860"/>
                  <a:pt x="10582" y="7818"/>
                </a:cubicBezTo>
                <a:lnTo>
                  <a:pt x="14736" y="7818"/>
                </a:lnTo>
                <a:lnTo>
                  <a:pt x="7367" y="0"/>
                </a:lnTo>
                <a:close/>
              </a:path>
            </a:pathLst>
          </a:custGeom>
          <a:solidFill>
            <a:srgbClr val="5E5E5E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14" name="Figure">
            <a:extLst>
              <a:ext uri="{FF2B5EF4-FFF2-40B4-BE49-F238E27FC236}">
                <a16:creationId xmlns:a16="http://schemas.microsoft.com/office/drawing/2014/main" id="{BBBB0D0D-BCB0-A4CB-7ADB-85696598D4B4}"/>
              </a:ext>
            </a:extLst>
          </p:cNvPr>
          <p:cNvSpPr/>
          <p:nvPr/>
        </p:nvSpPr>
        <p:spPr>
          <a:xfrm flipH="1">
            <a:off x="4227918" y="3721944"/>
            <a:ext cx="635001" cy="63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367" y="0"/>
                </a:moveTo>
                <a:lnTo>
                  <a:pt x="0" y="7818"/>
                </a:lnTo>
                <a:lnTo>
                  <a:pt x="4127" y="7818"/>
                </a:lnTo>
                <a:cubicBezTo>
                  <a:pt x="4127" y="7860"/>
                  <a:pt x="4125" y="7904"/>
                  <a:pt x="4125" y="7946"/>
                </a:cubicBezTo>
                <a:cubicBezTo>
                  <a:pt x="4125" y="15487"/>
                  <a:pt x="11948" y="21600"/>
                  <a:pt x="21598" y="21600"/>
                </a:cubicBezTo>
                <a:cubicBezTo>
                  <a:pt x="21598" y="21600"/>
                  <a:pt x="21600" y="21600"/>
                  <a:pt x="21600" y="21600"/>
                </a:cubicBezTo>
                <a:lnTo>
                  <a:pt x="21600" y="16556"/>
                </a:lnTo>
                <a:cubicBezTo>
                  <a:pt x="21600" y="16556"/>
                  <a:pt x="21598" y="16556"/>
                  <a:pt x="21598" y="16556"/>
                </a:cubicBezTo>
                <a:cubicBezTo>
                  <a:pt x="15512" y="16556"/>
                  <a:pt x="10578" y="12702"/>
                  <a:pt x="10578" y="7946"/>
                </a:cubicBezTo>
                <a:cubicBezTo>
                  <a:pt x="10578" y="7903"/>
                  <a:pt x="10582" y="7860"/>
                  <a:pt x="10582" y="7818"/>
                </a:cubicBezTo>
                <a:lnTo>
                  <a:pt x="14736" y="7818"/>
                </a:lnTo>
                <a:lnTo>
                  <a:pt x="7367" y="0"/>
                </a:lnTo>
                <a:close/>
              </a:path>
            </a:pathLst>
          </a:custGeom>
          <a:solidFill>
            <a:srgbClr val="5E5E5E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15" name="Flèche 2">
            <a:extLst>
              <a:ext uri="{FF2B5EF4-FFF2-40B4-BE49-F238E27FC236}">
                <a16:creationId xmlns:a16="http://schemas.microsoft.com/office/drawing/2014/main" id="{CF84AF23-91AF-9548-2069-F29A916B114E}"/>
              </a:ext>
            </a:extLst>
          </p:cNvPr>
          <p:cNvSpPr/>
          <p:nvPr/>
        </p:nvSpPr>
        <p:spPr>
          <a:xfrm>
            <a:off x="2790641" y="3860213"/>
            <a:ext cx="937068" cy="7545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49" y="0"/>
                </a:moveTo>
                <a:cubicBezTo>
                  <a:pt x="8457" y="0"/>
                  <a:pt x="6373" y="1103"/>
                  <a:pt x="4819" y="2903"/>
                </a:cubicBezTo>
                <a:lnTo>
                  <a:pt x="6744" y="6147"/>
                </a:lnTo>
                <a:cubicBezTo>
                  <a:pt x="7744" y="4819"/>
                  <a:pt x="9169" y="3989"/>
                  <a:pt x="10749" y="3989"/>
                </a:cubicBezTo>
                <a:cubicBezTo>
                  <a:pt x="13751" y="3989"/>
                  <a:pt x="16189" y="6985"/>
                  <a:pt x="16232" y="10700"/>
                </a:cubicBezTo>
                <a:lnTo>
                  <a:pt x="14265" y="10700"/>
                </a:lnTo>
                <a:lnTo>
                  <a:pt x="17933" y="16883"/>
                </a:lnTo>
                <a:lnTo>
                  <a:pt x="21600" y="10700"/>
                </a:lnTo>
                <a:lnTo>
                  <a:pt x="19444" y="10700"/>
                </a:lnTo>
                <a:cubicBezTo>
                  <a:pt x="19401" y="4782"/>
                  <a:pt x="15525" y="0"/>
                  <a:pt x="10749" y="0"/>
                </a:cubicBezTo>
                <a:close/>
                <a:moveTo>
                  <a:pt x="3667" y="4515"/>
                </a:moveTo>
                <a:lnTo>
                  <a:pt x="0" y="10700"/>
                </a:lnTo>
                <a:lnTo>
                  <a:pt x="2054" y="10700"/>
                </a:lnTo>
                <a:cubicBezTo>
                  <a:pt x="2053" y="10733"/>
                  <a:pt x="2054" y="10767"/>
                  <a:pt x="2054" y="10801"/>
                </a:cubicBezTo>
                <a:cubicBezTo>
                  <a:pt x="2054" y="16766"/>
                  <a:pt x="5946" y="21600"/>
                  <a:pt x="10749" y="21600"/>
                </a:cubicBezTo>
                <a:cubicBezTo>
                  <a:pt x="13080" y="21600"/>
                  <a:pt x="15197" y="20461"/>
                  <a:pt x="16759" y="18607"/>
                </a:cubicBezTo>
                <a:lnTo>
                  <a:pt x="14814" y="15375"/>
                </a:lnTo>
                <a:cubicBezTo>
                  <a:pt x="13811" y="16749"/>
                  <a:pt x="12360" y="17611"/>
                  <a:pt x="10749" y="17611"/>
                </a:cubicBezTo>
                <a:cubicBezTo>
                  <a:pt x="7720" y="17611"/>
                  <a:pt x="5266" y="14563"/>
                  <a:pt x="5266" y="10801"/>
                </a:cubicBezTo>
                <a:cubicBezTo>
                  <a:pt x="5266" y="10767"/>
                  <a:pt x="5265" y="10733"/>
                  <a:pt x="5266" y="10700"/>
                </a:cubicBezTo>
                <a:lnTo>
                  <a:pt x="7335" y="10700"/>
                </a:lnTo>
                <a:lnTo>
                  <a:pt x="3667" y="4515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16" name="Find the relationship">
            <a:extLst>
              <a:ext uri="{FF2B5EF4-FFF2-40B4-BE49-F238E27FC236}">
                <a16:creationId xmlns:a16="http://schemas.microsoft.com/office/drawing/2014/main" id="{3DE12295-DF37-DF58-C230-99A5B5F13A1B}"/>
              </a:ext>
            </a:extLst>
          </p:cNvPr>
          <p:cNvSpPr txBox="1"/>
          <p:nvPr/>
        </p:nvSpPr>
        <p:spPr>
          <a:xfrm>
            <a:off x="2155853" y="5021189"/>
            <a:ext cx="2354812" cy="4206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4200" b="0">
                <a:solidFill>
                  <a:srgbClr val="5E5E5E"/>
                </a:solidFill>
              </a:defRPr>
            </a:lvl1pPr>
          </a:lstStyle>
          <a:p>
            <a:r>
              <a:rPr lang="nl-BE" sz="2400" dirty="0">
                <a:solidFill>
                  <a:schemeClr val="tx2"/>
                </a:solidFill>
              </a:rPr>
              <a:t>MODEL BUILDING</a:t>
            </a:r>
          </a:p>
        </p:txBody>
      </p:sp>
      <p:sp>
        <p:nvSpPr>
          <p:cNvPr id="17" name="Cercle">
            <a:extLst>
              <a:ext uri="{FF2B5EF4-FFF2-40B4-BE49-F238E27FC236}">
                <a16:creationId xmlns:a16="http://schemas.microsoft.com/office/drawing/2014/main" id="{37544976-45FD-DEA9-67D6-0C5B30E6DFA7}"/>
              </a:ext>
            </a:extLst>
          </p:cNvPr>
          <p:cNvSpPr/>
          <p:nvPr/>
        </p:nvSpPr>
        <p:spPr>
          <a:xfrm>
            <a:off x="8108847" y="3496356"/>
            <a:ext cx="1373159" cy="1373159"/>
          </a:xfrm>
          <a:prstGeom prst="ellipse">
            <a:avLst/>
          </a:prstGeom>
          <a:solidFill>
            <a:srgbClr val="5E5E5E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18" name="Figure">
            <a:extLst>
              <a:ext uri="{FF2B5EF4-FFF2-40B4-BE49-F238E27FC236}">
                <a16:creationId xmlns:a16="http://schemas.microsoft.com/office/drawing/2014/main" id="{7EDCCF04-4199-AE72-585A-72C852E518EC}"/>
              </a:ext>
            </a:extLst>
          </p:cNvPr>
          <p:cNvSpPr/>
          <p:nvPr/>
        </p:nvSpPr>
        <p:spPr>
          <a:xfrm rot="5398484" flipH="1">
            <a:off x="7103073" y="3667382"/>
            <a:ext cx="635001" cy="63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367" y="0"/>
                </a:moveTo>
                <a:lnTo>
                  <a:pt x="0" y="7818"/>
                </a:lnTo>
                <a:lnTo>
                  <a:pt x="4127" y="7818"/>
                </a:lnTo>
                <a:cubicBezTo>
                  <a:pt x="4127" y="7860"/>
                  <a:pt x="4125" y="7904"/>
                  <a:pt x="4125" y="7946"/>
                </a:cubicBezTo>
                <a:cubicBezTo>
                  <a:pt x="4125" y="15487"/>
                  <a:pt x="11948" y="21600"/>
                  <a:pt x="21598" y="21600"/>
                </a:cubicBezTo>
                <a:cubicBezTo>
                  <a:pt x="21598" y="21600"/>
                  <a:pt x="21600" y="21600"/>
                  <a:pt x="21600" y="21600"/>
                </a:cubicBezTo>
                <a:lnTo>
                  <a:pt x="21600" y="16556"/>
                </a:lnTo>
                <a:cubicBezTo>
                  <a:pt x="21600" y="16556"/>
                  <a:pt x="21598" y="16556"/>
                  <a:pt x="21598" y="16556"/>
                </a:cubicBezTo>
                <a:cubicBezTo>
                  <a:pt x="15512" y="16556"/>
                  <a:pt x="10578" y="12702"/>
                  <a:pt x="10578" y="7946"/>
                </a:cubicBezTo>
                <a:cubicBezTo>
                  <a:pt x="10578" y="7903"/>
                  <a:pt x="10582" y="7860"/>
                  <a:pt x="10582" y="7818"/>
                </a:cubicBezTo>
                <a:lnTo>
                  <a:pt x="14736" y="7818"/>
                </a:lnTo>
                <a:lnTo>
                  <a:pt x="7367" y="0"/>
                </a:lnTo>
                <a:close/>
              </a:path>
            </a:pathLst>
          </a:custGeom>
          <a:solidFill>
            <a:srgbClr val="5E5E5E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19" name="Figure">
            <a:extLst>
              <a:ext uri="{FF2B5EF4-FFF2-40B4-BE49-F238E27FC236}">
                <a16:creationId xmlns:a16="http://schemas.microsoft.com/office/drawing/2014/main" id="{04C1CE4D-8A58-2026-7A36-43FDB0900731}"/>
              </a:ext>
            </a:extLst>
          </p:cNvPr>
          <p:cNvSpPr/>
          <p:nvPr/>
        </p:nvSpPr>
        <p:spPr>
          <a:xfrm flipH="1">
            <a:off x="9764169" y="3667400"/>
            <a:ext cx="635001" cy="63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367" y="0"/>
                </a:moveTo>
                <a:lnTo>
                  <a:pt x="0" y="7818"/>
                </a:lnTo>
                <a:lnTo>
                  <a:pt x="4127" y="7818"/>
                </a:lnTo>
                <a:cubicBezTo>
                  <a:pt x="4127" y="7860"/>
                  <a:pt x="4125" y="7904"/>
                  <a:pt x="4125" y="7946"/>
                </a:cubicBezTo>
                <a:cubicBezTo>
                  <a:pt x="4125" y="15487"/>
                  <a:pt x="11948" y="21600"/>
                  <a:pt x="21598" y="21600"/>
                </a:cubicBezTo>
                <a:cubicBezTo>
                  <a:pt x="21598" y="21600"/>
                  <a:pt x="21600" y="21600"/>
                  <a:pt x="21600" y="21600"/>
                </a:cubicBezTo>
                <a:lnTo>
                  <a:pt x="21600" y="16556"/>
                </a:lnTo>
                <a:cubicBezTo>
                  <a:pt x="21600" y="16556"/>
                  <a:pt x="21598" y="16556"/>
                  <a:pt x="21598" y="16556"/>
                </a:cubicBezTo>
                <a:cubicBezTo>
                  <a:pt x="15512" y="16556"/>
                  <a:pt x="10578" y="12702"/>
                  <a:pt x="10578" y="7946"/>
                </a:cubicBezTo>
                <a:cubicBezTo>
                  <a:pt x="10578" y="7903"/>
                  <a:pt x="10582" y="7860"/>
                  <a:pt x="10582" y="7818"/>
                </a:cubicBezTo>
                <a:lnTo>
                  <a:pt x="14736" y="7818"/>
                </a:lnTo>
                <a:lnTo>
                  <a:pt x="7367" y="0"/>
                </a:lnTo>
                <a:close/>
              </a:path>
            </a:pathLst>
          </a:custGeom>
          <a:solidFill>
            <a:srgbClr val="5E5E5E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20" name="Flèche 2">
            <a:extLst>
              <a:ext uri="{FF2B5EF4-FFF2-40B4-BE49-F238E27FC236}">
                <a16:creationId xmlns:a16="http://schemas.microsoft.com/office/drawing/2014/main" id="{A766DAA6-754D-AA1D-A29B-67208BA67763}"/>
              </a:ext>
            </a:extLst>
          </p:cNvPr>
          <p:cNvSpPr/>
          <p:nvPr/>
        </p:nvSpPr>
        <p:spPr>
          <a:xfrm>
            <a:off x="8326892" y="3805669"/>
            <a:ext cx="937068" cy="7545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49" y="0"/>
                </a:moveTo>
                <a:cubicBezTo>
                  <a:pt x="8457" y="0"/>
                  <a:pt x="6373" y="1103"/>
                  <a:pt x="4819" y="2903"/>
                </a:cubicBezTo>
                <a:lnTo>
                  <a:pt x="6744" y="6147"/>
                </a:lnTo>
                <a:cubicBezTo>
                  <a:pt x="7744" y="4819"/>
                  <a:pt x="9169" y="3989"/>
                  <a:pt x="10749" y="3989"/>
                </a:cubicBezTo>
                <a:cubicBezTo>
                  <a:pt x="13751" y="3989"/>
                  <a:pt x="16189" y="6985"/>
                  <a:pt x="16232" y="10700"/>
                </a:cubicBezTo>
                <a:lnTo>
                  <a:pt x="14265" y="10700"/>
                </a:lnTo>
                <a:lnTo>
                  <a:pt x="17933" y="16883"/>
                </a:lnTo>
                <a:lnTo>
                  <a:pt x="21600" y="10700"/>
                </a:lnTo>
                <a:lnTo>
                  <a:pt x="19444" y="10700"/>
                </a:lnTo>
                <a:cubicBezTo>
                  <a:pt x="19401" y="4782"/>
                  <a:pt x="15525" y="0"/>
                  <a:pt x="10749" y="0"/>
                </a:cubicBezTo>
                <a:close/>
                <a:moveTo>
                  <a:pt x="3667" y="4515"/>
                </a:moveTo>
                <a:lnTo>
                  <a:pt x="0" y="10700"/>
                </a:lnTo>
                <a:lnTo>
                  <a:pt x="2054" y="10700"/>
                </a:lnTo>
                <a:cubicBezTo>
                  <a:pt x="2053" y="10733"/>
                  <a:pt x="2054" y="10767"/>
                  <a:pt x="2054" y="10801"/>
                </a:cubicBezTo>
                <a:cubicBezTo>
                  <a:pt x="2054" y="16766"/>
                  <a:pt x="5946" y="21600"/>
                  <a:pt x="10749" y="21600"/>
                </a:cubicBezTo>
                <a:cubicBezTo>
                  <a:pt x="13080" y="21600"/>
                  <a:pt x="15197" y="20461"/>
                  <a:pt x="16759" y="18607"/>
                </a:cubicBezTo>
                <a:lnTo>
                  <a:pt x="14814" y="15375"/>
                </a:lnTo>
                <a:cubicBezTo>
                  <a:pt x="13811" y="16749"/>
                  <a:pt x="12360" y="17611"/>
                  <a:pt x="10749" y="17611"/>
                </a:cubicBezTo>
                <a:cubicBezTo>
                  <a:pt x="7720" y="17611"/>
                  <a:pt x="5266" y="14563"/>
                  <a:pt x="5266" y="10801"/>
                </a:cubicBezTo>
                <a:cubicBezTo>
                  <a:pt x="5266" y="10767"/>
                  <a:pt x="5265" y="10733"/>
                  <a:pt x="5266" y="10700"/>
                </a:cubicBezTo>
                <a:lnTo>
                  <a:pt x="7335" y="10700"/>
                </a:lnTo>
                <a:lnTo>
                  <a:pt x="3667" y="4515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21" name="Find the relationship">
            <a:extLst>
              <a:ext uri="{FF2B5EF4-FFF2-40B4-BE49-F238E27FC236}">
                <a16:creationId xmlns:a16="http://schemas.microsoft.com/office/drawing/2014/main" id="{104F4408-F6D4-8AD4-6B98-6E4931AEB1F8}"/>
              </a:ext>
            </a:extLst>
          </p:cNvPr>
          <p:cNvSpPr txBox="1"/>
          <p:nvPr/>
        </p:nvSpPr>
        <p:spPr>
          <a:xfrm>
            <a:off x="7699988" y="5017451"/>
            <a:ext cx="2198230" cy="4206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defPPr>
              <a:defRPr lang="en-US"/>
            </a:defPPr>
            <a:lvl1pPr>
              <a:defRPr sz="2400" b="0">
                <a:solidFill>
                  <a:schemeClr val="tx2"/>
                </a:solidFill>
              </a:defRPr>
            </a:lvl1pPr>
          </a:lstStyle>
          <a:p>
            <a:r>
              <a:rPr lang="nl-BE" dirty="0"/>
              <a:t>MODEL SCORING</a:t>
            </a:r>
          </a:p>
        </p:txBody>
      </p:sp>
      <p:sp>
        <p:nvSpPr>
          <p:cNvPr id="22" name="Event">
            <a:extLst>
              <a:ext uri="{FF2B5EF4-FFF2-40B4-BE49-F238E27FC236}">
                <a16:creationId xmlns:a16="http://schemas.microsoft.com/office/drawing/2014/main" id="{13BBA436-2539-6F3D-909A-E9F598FE23EA}"/>
              </a:ext>
            </a:extLst>
          </p:cNvPr>
          <p:cNvSpPr txBox="1"/>
          <p:nvPr/>
        </p:nvSpPr>
        <p:spPr>
          <a:xfrm>
            <a:off x="3170091" y="2981441"/>
            <a:ext cx="1540648" cy="2975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5400" tIns="25400" rIns="25400" bIns="25400" anchor="ctr">
            <a:spAutoFit/>
          </a:bodyPr>
          <a:lstStyle>
            <a:lvl1pPr>
              <a:defRPr sz="3200">
                <a:solidFill>
                  <a:srgbClr val="5E5E5E"/>
                </a:solidFill>
              </a:defRPr>
            </a:lvl1pPr>
          </a:lstStyle>
          <a:p>
            <a:r>
              <a:rPr lang="nl-BE" sz="1600" dirty="0">
                <a:solidFill>
                  <a:schemeClr val="tx2"/>
                </a:solidFill>
              </a:rPr>
              <a:t>TIMEGAP</a:t>
            </a:r>
            <a:endParaRPr sz="1600" dirty="0">
              <a:solidFill>
                <a:schemeClr val="tx2"/>
              </a:solidFill>
            </a:endParaRPr>
          </a:p>
        </p:txBody>
      </p:sp>
      <p:graphicFrame>
        <p:nvGraphicFramePr>
          <p:cNvPr id="23" name="Table 23">
            <a:extLst>
              <a:ext uri="{FF2B5EF4-FFF2-40B4-BE49-F238E27FC236}">
                <a16:creationId xmlns:a16="http://schemas.microsoft.com/office/drawing/2014/main" id="{AE60BDC2-E4B4-2FA6-0052-84538E62A7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1244825"/>
              </p:ext>
            </p:extLst>
          </p:nvPr>
        </p:nvGraphicFramePr>
        <p:xfrm>
          <a:off x="10116263" y="4486085"/>
          <a:ext cx="1624342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171">
                  <a:extLst>
                    <a:ext uri="{9D8B030D-6E8A-4147-A177-3AD203B41FA5}">
                      <a16:colId xmlns:a16="http://schemas.microsoft.com/office/drawing/2014/main" val="272736719"/>
                    </a:ext>
                  </a:extLst>
                </a:gridCol>
                <a:gridCol w="812171">
                  <a:extLst>
                    <a:ext uri="{9D8B030D-6E8A-4147-A177-3AD203B41FA5}">
                      <a16:colId xmlns:a16="http://schemas.microsoft.com/office/drawing/2014/main" val="30472983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nl-BE" dirty="0"/>
                        <a:t>Klant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Score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4018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0.95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20558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0.6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62028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0.3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008743"/>
                  </a:ext>
                </a:extLst>
              </a:tr>
            </a:tbl>
          </a:graphicData>
        </a:graphic>
      </p:graphicFrame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0FDC5D5-78D1-9665-C297-1728A47F1430}"/>
              </a:ext>
            </a:extLst>
          </p:cNvPr>
          <p:cNvCxnSpPr/>
          <p:nvPr/>
        </p:nvCxnSpPr>
        <p:spPr>
          <a:xfrm flipV="1">
            <a:off x="9303672" y="2244529"/>
            <a:ext cx="0" cy="63500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oday">
            <a:extLst>
              <a:ext uri="{FF2B5EF4-FFF2-40B4-BE49-F238E27FC236}">
                <a16:creationId xmlns:a16="http://schemas.microsoft.com/office/drawing/2014/main" id="{0F41EB30-F281-4AEA-288E-EED6FD28E38B}"/>
              </a:ext>
            </a:extLst>
          </p:cNvPr>
          <p:cNvSpPr txBox="1"/>
          <p:nvPr/>
        </p:nvSpPr>
        <p:spPr>
          <a:xfrm>
            <a:off x="8448310" y="1612664"/>
            <a:ext cx="982064" cy="3744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4200">
                <a:solidFill>
                  <a:srgbClr val="5E5E5E"/>
                </a:solidFill>
              </a:defRPr>
            </a:lvl1pPr>
          </a:lstStyle>
          <a:p>
            <a:r>
              <a:rPr lang="nl-BE" sz="2100" dirty="0"/>
              <a:t>Vandaag</a:t>
            </a:r>
            <a:endParaRPr sz="2100" dirty="0"/>
          </a:p>
        </p:txBody>
      </p:sp>
    </p:spTree>
    <p:extLst>
      <p:ext uri="{BB962C8B-B14F-4D97-AF65-F5344CB8AC3E}">
        <p14:creationId xmlns:p14="http://schemas.microsoft.com/office/powerpoint/2010/main" val="299957756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>
            <a:extLst>
              <a:ext uri="{FF2B5EF4-FFF2-40B4-BE49-F238E27FC236}">
                <a16:creationId xmlns:a16="http://schemas.microsoft.com/office/drawing/2014/main" id="{02384FDC-AB0F-316A-C221-DDBB6D735B8D}"/>
              </a:ext>
            </a:extLst>
          </p:cNvPr>
          <p:cNvSpPr txBox="1"/>
          <p:nvPr/>
        </p:nvSpPr>
        <p:spPr>
          <a:xfrm>
            <a:off x="3784759" y="3467785"/>
            <a:ext cx="22078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l-BE" dirty="0"/>
              <a:t>Op 20 jan zijn scores beschikbaar na QC</a:t>
            </a:r>
          </a:p>
          <a:p>
            <a:pPr algn="r"/>
            <a:endParaRPr lang="nl-BE" b="1" dirty="0"/>
          </a:p>
          <a:p>
            <a:pPr algn="r"/>
            <a:endParaRPr lang="nl-BE" dirty="0"/>
          </a:p>
        </p:txBody>
      </p:sp>
      <p:sp>
        <p:nvSpPr>
          <p:cNvPr id="588" name="TextBox 587">
            <a:extLst>
              <a:ext uri="{FF2B5EF4-FFF2-40B4-BE49-F238E27FC236}">
                <a16:creationId xmlns:a16="http://schemas.microsoft.com/office/drawing/2014/main" id="{1A0599EE-62AF-9FF5-2013-53C7C36BB813}"/>
              </a:ext>
            </a:extLst>
          </p:cNvPr>
          <p:cNvSpPr txBox="1"/>
          <p:nvPr/>
        </p:nvSpPr>
        <p:spPr>
          <a:xfrm>
            <a:off x="4097952" y="4251399"/>
            <a:ext cx="22878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l-BE" dirty="0"/>
              <a:t> 25 jan CRM Doet countings</a:t>
            </a:r>
          </a:p>
          <a:p>
            <a:pPr algn="r"/>
            <a:r>
              <a:rPr lang="nl-BE" dirty="0"/>
              <a:t>profiling</a:t>
            </a:r>
          </a:p>
          <a:p>
            <a:pPr algn="r"/>
            <a:endParaRPr lang="nl-BE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5A295C3E-D730-B721-8496-A0EE1E4892D4}"/>
              </a:ext>
            </a:extLst>
          </p:cNvPr>
          <p:cNvSpPr/>
          <p:nvPr/>
        </p:nvSpPr>
        <p:spPr>
          <a:xfrm>
            <a:off x="6685549" y="3302793"/>
            <a:ext cx="5495918" cy="25054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3" name="Timeline">
            <a:extLst>
              <a:ext uri="{FF2B5EF4-FFF2-40B4-BE49-F238E27FC236}">
                <a16:creationId xmlns:a16="http://schemas.microsoft.com/office/drawing/2014/main" id="{5EEACB86-F086-35F9-89A8-81B28DBDA263}"/>
              </a:ext>
            </a:extLst>
          </p:cNvPr>
          <p:cNvSpPr txBox="1">
            <a:spLocks/>
          </p:cNvSpPr>
          <p:nvPr/>
        </p:nvSpPr>
        <p:spPr>
          <a:xfrm>
            <a:off x="418396" y="376286"/>
            <a:ext cx="11225885" cy="132556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400" b="1" kern="1200">
                <a:solidFill>
                  <a:srgbClr val="00CCF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nl-BE" sz="4000" dirty="0">
                <a:solidFill>
                  <a:schemeClr val="tx1"/>
                </a:solidFill>
              </a:rPr>
              <a:t>Tijdslijn: </a:t>
            </a:r>
            <a:r>
              <a:rPr lang="nl-BE" sz="4000" dirty="0">
                <a:solidFill>
                  <a:schemeClr val="accent6"/>
                </a:solidFill>
              </a:rPr>
              <a:t>timegap </a:t>
            </a:r>
            <a:r>
              <a:rPr lang="nl-BE" sz="4000" dirty="0">
                <a:solidFill>
                  <a:schemeClr val="tx1"/>
                </a:solidFill>
              </a:rPr>
              <a:t>hangt af van technische en operationele vertraging</a:t>
            </a:r>
          </a:p>
          <a:p>
            <a:endParaRPr lang="nl-BE" sz="4000" dirty="0">
              <a:solidFill>
                <a:schemeClr val="tx1"/>
              </a:solidFill>
            </a:endParaRPr>
          </a:p>
        </p:txBody>
      </p:sp>
      <p:sp>
        <p:nvSpPr>
          <p:cNvPr id="25" name="Calendrier">
            <a:extLst>
              <a:ext uri="{FF2B5EF4-FFF2-40B4-BE49-F238E27FC236}">
                <a16:creationId xmlns:a16="http://schemas.microsoft.com/office/drawing/2014/main" id="{2BD11D64-D6B9-0056-E48F-289F85AD8427}"/>
              </a:ext>
            </a:extLst>
          </p:cNvPr>
          <p:cNvSpPr/>
          <p:nvPr/>
        </p:nvSpPr>
        <p:spPr>
          <a:xfrm>
            <a:off x="11268011" y="407669"/>
            <a:ext cx="505593" cy="6393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289" y="0"/>
                </a:moveTo>
                <a:cubicBezTo>
                  <a:pt x="4152" y="0"/>
                  <a:pt x="4034" y="103"/>
                  <a:pt x="4034" y="233"/>
                </a:cubicBezTo>
                <a:lnTo>
                  <a:pt x="4034" y="1151"/>
                </a:lnTo>
                <a:lnTo>
                  <a:pt x="4034" y="2953"/>
                </a:lnTo>
                <a:lnTo>
                  <a:pt x="6428" y="2953"/>
                </a:lnTo>
                <a:lnTo>
                  <a:pt x="6433" y="1151"/>
                </a:lnTo>
                <a:lnTo>
                  <a:pt x="6433" y="233"/>
                </a:lnTo>
                <a:cubicBezTo>
                  <a:pt x="6433" y="109"/>
                  <a:pt x="6321" y="0"/>
                  <a:pt x="6178" y="0"/>
                </a:cubicBezTo>
                <a:lnTo>
                  <a:pt x="4289" y="0"/>
                </a:lnTo>
                <a:close/>
                <a:moveTo>
                  <a:pt x="15422" y="0"/>
                </a:moveTo>
                <a:cubicBezTo>
                  <a:pt x="15279" y="0"/>
                  <a:pt x="15167" y="109"/>
                  <a:pt x="15167" y="233"/>
                </a:cubicBezTo>
                <a:lnTo>
                  <a:pt x="15167" y="1151"/>
                </a:lnTo>
                <a:lnTo>
                  <a:pt x="15172" y="2953"/>
                </a:lnTo>
                <a:lnTo>
                  <a:pt x="17566" y="2953"/>
                </a:lnTo>
                <a:lnTo>
                  <a:pt x="17566" y="1151"/>
                </a:lnTo>
                <a:lnTo>
                  <a:pt x="17566" y="233"/>
                </a:lnTo>
                <a:cubicBezTo>
                  <a:pt x="17566" y="103"/>
                  <a:pt x="17448" y="0"/>
                  <a:pt x="17311" y="0"/>
                </a:cubicBezTo>
                <a:lnTo>
                  <a:pt x="15422" y="0"/>
                </a:lnTo>
                <a:close/>
                <a:moveTo>
                  <a:pt x="1031" y="2150"/>
                </a:moveTo>
                <a:cubicBezTo>
                  <a:pt x="465" y="2150"/>
                  <a:pt x="0" y="2565"/>
                  <a:pt x="0" y="3083"/>
                </a:cubicBezTo>
                <a:lnTo>
                  <a:pt x="0" y="20665"/>
                </a:lnTo>
                <a:cubicBezTo>
                  <a:pt x="0" y="21178"/>
                  <a:pt x="459" y="21600"/>
                  <a:pt x="1031" y="21600"/>
                </a:cubicBezTo>
                <a:lnTo>
                  <a:pt x="20569" y="21600"/>
                </a:lnTo>
                <a:cubicBezTo>
                  <a:pt x="21135" y="21600"/>
                  <a:pt x="21600" y="21184"/>
                  <a:pt x="21600" y="20665"/>
                </a:cubicBezTo>
                <a:lnTo>
                  <a:pt x="21600" y="3083"/>
                </a:lnTo>
                <a:cubicBezTo>
                  <a:pt x="21600" y="2570"/>
                  <a:pt x="21135" y="2150"/>
                  <a:pt x="20569" y="2150"/>
                </a:cubicBezTo>
                <a:lnTo>
                  <a:pt x="18329" y="2150"/>
                </a:lnTo>
                <a:lnTo>
                  <a:pt x="18329" y="3088"/>
                </a:lnTo>
                <a:cubicBezTo>
                  <a:pt x="18329" y="3396"/>
                  <a:pt x="18049" y="3650"/>
                  <a:pt x="17710" y="3650"/>
                </a:cubicBezTo>
                <a:lnTo>
                  <a:pt x="15018" y="3650"/>
                </a:lnTo>
                <a:cubicBezTo>
                  <a:pt x="14678" y="3650"/>
                  <a:pt x="14398" y="3396"/>
                  <a:pt x="14398" y="3088"/>
                </a:cubicBezTo>
                <a:lnTo>
                  <a:pt x="14398" y="2150"/>
                </a:lnTo>
                <a:lnTo>
                  <a:pt x="7202" y="2150"/>
                </a:lnTo>
                <a:lnTo>
                  <a:pt x="7202" y="3088"/>
                </a:lnTo>
                <a:cubicBezTo>
                  <a:pt x="7202" y="3396"/>
                  <a:pt x="6922" y="3650"/>
                  <a:pt x="6582" y="3650"/>
                </a:cubicBezTo>
                <a:lnTo>
                  <a:pt x="3890" y="3650"/>
                </a:lnTo>
                <a:cubicBezTo>
                  <a:pt x="3551" y="3650"/>
                  <a:pt x="3271" y="3396"/>
                  <a:pt x="3271" y="3088"/>
                </a:cubicBezTo>
                <a:lnTo>
                  <a:pt x="3271" y="2150"/>
                </a:lnTo>
                <a:lnTo>
                  <a:pt x="1031" y="2150"/>
                </a:lnTo>
                <a:close/>
                <a:moveTo>
                  <a:pt x="1508" y="6389"/>
                </a:moveTo>
                <a:lnTo>
                  <a:pt x="20092" y="6389"/>
                </a:lnTo>
                <a:lnTo>
                  <a:pt x="20092" y="19565"/>
                </a:lnTo>
                <a:lnTo>
                  <a:pt x="1508" y="19565"/>
                </a:lnTo>
                <a:lnTo>
                  <a:pt x="1508" y="6389"/>
                </a:lnTo>
                <a:close/>
                <a:moveTo>
                  <a:pt x="3807" y="8451"/>
                </a:moveTo>
                <a:cubicBezTo>
                  <a:pt x="3777" y="8451"/>
                  <a:pt x="3747" y="8478"/>
                  <a:pt x="3747" y="8505"/>
                </a:cubicBezTo>
                <a:lnTo>
                  <a:pt x="3747" y="10493"/>
                </a:lnTo>
                <a:cubicBezTo>
                  <a:pt x="3747" y="10525"/>
                  <a:pt x="3777" y="10547"/>
                  <a:pt x="3807" y="10547"/>
                </a:cubicBezTo>
                <a:lnTo>
                  <a:pt x="5999" y="10547"/>
                </a:lnTo>
                <a:cubicBezTo>
                  <a:pt x="6029" y="10547"/>
                  <a:pt x="6059" y="10525"/>
                  <a:pt x="6059" y="10493"/>
                </a:cubicBezTo>
                <a:lnTo>
                  <a:pt x="6059" y="8505"/>
                </a:lnTo>
                <a:cubicBezTo>
                  <a:pt x="6059" y="8478"/>
                  <a:pt x="6029" y="8451"/>
                  <a:pt x="5999" y="8451"/>
                </a:cubicBezTo>
                <a:lnTo>
                  <a:pt x="3807" y="8451"/>
                </a:lnTo>
                <a:close/>
                <a:moveTo>
                  <a:pt x="7654" y="8451"/>
                </a:moveTo>
                <a:cubicBezTo>
                  <a:pt x="7618" y="8451"/>
                  <a:pt x="7595" y="8478"/>
                  <a:pt x="7595" y="8505"/>
                </a:cubicBezTo>
                <a:lnTo>
                  <a:pt x="7595" y="10493"/>
                </a:lnTo>
                <a:cubicBezTo>
                  <a:pt x="7595" y="10525"/>
                  <a:pt x="7618" y="10547"/>
                  <a:pt x="7654" y="10547"/>
                </a:cubicBezTo>
                <a:lnTo>
                  <a:pt x="9847" y="10547"/>
                </a:lnTo>
                <a:cubicBezTo>
                  <a:pt x="9877" y="10547"/>
                  <a:pt x="9907" y="10525"/>
                  <a:pt x="9907" y="10493"/>
                </a:cubicBezTo>
                <a:lnTo>
                  <a:pt x="9907" y="8505"/>
                </a:lnTo>
                <a:cubicBezTo>
                  <a:pt x="9907" y="8478"/>
                  <a:pt x="9877" y="8451"/>
                  <a:pt x="9847" y="8451"/>
                </a:cubicBezTo>
                <a:lnTo>
                  <a:pt x="7654" y="8451"/>
                </a:lnTo>
                <a:close/>
                <a:moveTo>
                  <a:pt x="11753" y="8451"/>
                </a:moveTo>
                <a:cubicBezTo>
                  <a:pt x="11723" y="8451"/>
                  <a:pt x="11693" y="8478"/>
                  <a:pt x="11693" y="8505"/>
                </a:cubicBezTo>
                <a:lnTo>
                  <a:pt x="11693" y="10493"/>
                </a:lnTo>
                <a:cubicBezTo>
                  <a:pt x="11693" y="10525"/>
                  <a:pt x="11723" y="10547"/>
                  <a:pt x="11753" y="10547"/>
                </a:cubicBezTo>
                <a:lnTo>
                  <a:pt x="13946" y="10547"/>
                </a:lnTo>
                <a:cubicBezTo>
                  <a:pt x="13976" y="10547"/>
                  <a:pt x="14005" y="10525"/>
                  <a:pt x="14005" y="10493"/>
                </a:cubicBezTo>
                <a:lnTo>
                  <a:pt x="14005" y="8505"/>
                </a:lnTo>
                <a:cubicBezTo>
                  <a:pt x="14005" y="8478"/>
                  <a:pt x="13976" y="8451"/>
                  <a:pt x="13946" y="8451"/>
                </a:cubicBezTo>
                <a:lnTo>
                  <a:pt x="11753" y="8451"/>
                </a:lnTo>
                <a:close/>
                <a:moveTo>
                  <a:pt x="15601" y="8451"/>
                </a:moveTo>
                <a:cubicBezTo>
                  <a:pt x="15565" y="8451"/>
                  <a:pt x="15541" y="8478"/>
                  <a:pt x="15541" y="8505"/>
                </a:cubicBezTo>
                <a:lnTo>
                  <a:pt x="15541" y="10493"/>
                </a:lnTo>
                <a:cubicBezTo>
                  <a:pt x="15541" y="10525"/>
                  <a:pt x="15565" y="10547"/>
                  <a:pt x="15601" y="10547"/>
                </a:cubicBezTo>
                <a:lnTo>
                  <a:pt x="17793" y="10547"/>
                </a:lnTo>
                <a:cubicBezTo>
                  <a:pt x="17829" y="10547"/>
                  <a:pt x="17853" y="10525"/>
                  <a:pt x="17853" y="10493"/>
                </a:cubicBezTo>
                <a:lnTo>
                  <a:pt x="17853" y="8505"/>
                </a:lnTo>
                <a:cubicBezTo>
                  <a:pt x="17853" y="8478"/>
                  <a:pt x="17829" y="8451"/>
                  <a:pt x="17793" y="8451"/>
                </a:cubicBezTo>
                <a:lnTo>
                  <a:pt x="15601" y="8451"/>
                </a:lnTo>
                <a:close/>
                <a:moveTo>
                  <a:pt x="3771" y="12086"/>
                </a:moveTo>
                <a:cubicBezTo>
                  <a:pt x="3736" y="12086"/>
                  <a:pt x="3712" y="12107"/>
                  <a:pt x="3712" y="12140"/>
                </a:cubicBezTo>
                <a:lnTo>
                  <a:pt x="3712" y="14126"/>
                </a:lnTo>
                <a:cubicBezTo>
                  <a:pt x="3712" y="14153"/>
                  <a:pt x="3736" y="14180"/>
                  <a:pt x="3771" y="14180"/>
                </a:cubicBezTo>
                <a:lnTo>
                  <a:pt x="5964" y="14180"/>
                </a:lnTo>
                <a:cubicBezTo>
                  <a:pt x="5994" y="14180"/>
                  <a:pt x="6024" y="14153"/>
                  <a:pt x="6024" y="14126"/>
                </a:cubicBezTo>
                <a:lnTo>
                  <a:pt x="6024" y="12140"/>
                </a:lnTo>
                <a:cubicBezTo>
                  <a:pt x="6024" y="12107"/>
                  <a:pt x="5994" y="12086"/>
                  <a:pt x="5964" y="12086"/>
                </a:cubicBezTo>
                <a:lnTo>
                  <a:pt x="3771" y="12086"/>
                </a:lnTo>
                <a:close/>
                <a:moveTo>
                  <a:pt x="7619" y="12086"/>
                </a:moveTo>
                <a:cubicBezTo>
                  <a:pt x="7583" y="12086"/>
                  <a:pt x="7559" y="12107"/>
                  <a:pt x="7559" y="12140"/>
                </a:cubicBezTo>
                <a:lnTo>
                  <a:pt x="7559" y="14126"/>
                </a:lnTo>
                <a:cubicBezTo>
                  <a:pt x="7559" y="14153"/>
                  <a:pt x="7583" y="14180"/>
                  <a:pt x="7619" y="14180"/>
                </a:cubicBezTo>
                <a:lnTo>
                  <a:pt x="9812" y="14180"/>
                </a:lnTo>
                <a:cubicBezTo>
                  <a:pt x="9841" y="14180"/>
                  <a:pt x="9871" y="14153"/>
                  <a:pt x="9871" y="14126"/>
                </a:cubicBezTo>
                <a:lnTo>
                  <a:pt x="9871" y="12140"/>
                </a:lnTo>
                <a:cubicBezTo>
                  <a:pt x="9871" y="12107"/>
                  <a:pt x="9841" y="12086"/>
                  <a:pt x="9812" y="12086"/>
                </a:cubicBezTo>
                <a:lnTo>
                  <a:pt x="7619" y="12086"/>
                </a:lnTo>
                <a:close/>
                <a:moveTo>
                  <a:pt x="11788" y="12086"/>
                </a:moveTo>
                <a:cubicBezTo>
                  <a:pt x="11759" y="12086"/>
                  <a:pt x="11729" y="12107"/>
                  <a:pt x="11729" y="12140"/>
                </a:cubicBezTo>
                <a:lnTo>
                  <a:pt x="11729" y="14126"/>
                </a:lnTo>
                <a:cubicBezTo>
                  <a:pt x="11729" y="14153"/>
                  <a:pt x="11759" y="14180"/>
                  <a:pt x="11788" y="14180"/>
                </a:cubicBezTo>
                <a:lnTo>
                  <a:pt x="13981" y="14180"/>
                </a:lnTo>
                <a:cubicBezTo>
                  <a:pt x="14011" y="14180"/>
                  <a:pt x="14041" y="14153"/>
                  <a:pt x="14041" y="14126"/>
                </a:cubicBezTo>
                <a:lnTo>
                  <a:pt x="14041" y="12140"/>
                </a:lnTo>
                <a:cubicBezTo>
                  <a:pt x="14041" y="12107"/>
                  <a:pt x="14011" y="12086"/>
                  <a:pt x="13981" y="12086"/>
                </a:cubicBezTo>
                <a:lnTo>
                  <a:pt x="11788" y="12086"/>
                </a:lnTo>
                <a:close/>
                <a:moveTo>
                  <a:pt x="15636" y="12086"/>
                </a:moveTo>
                <a:cubicBezTo>
                  <a:pt x="15600" y="12086"/>
                  <a:pt x="15576" y="12107"/>
                  <a:pt x="15576" y="12140"/>
                </a:cubicBezTo>
                <a:lnTo>
                  <a:pt x="15576" y="14126"/>
                </a:lnTo>
                <a:cubicBezTo>
                  <a:pt x="15576" y="14153"/>
                  <a:pt x="15600" y="14180"/>
                  <a:pt x="15636" y="14180"/>
                </a:cubicBezTo>
                <a:lnTo>
                  <a:pt x="17829" y="14180"/>
                </a:lnTo>
                <a:cubicBezTo>
                  <a:pt x="17864" y="14180"/>
                  <a:pt x="17888" y="14153"/>
                  <a:pt x="17888" y="14126"/>
                </a:cubicBezTo>
                <a:lnTo>
                  <a:pt x="17888" y="12140"/>
                </a:lnTo>
                <a:cubicBezTo>
                  <a:pt x="17888" y="12107"/>
                  <a:pt x="17864" y="12086"/>
                  <a:pt x="17829" y="12086"/>
                </a:cubicBezTo>
                <a:lnTo>
                  <a:pt x="15636" y="12086"/>
                </a:lnTo>
                <a:close/>
                <a:moveTo>
                  <a:pt x="3771" y="15866"/>
                </a:moveTo>
                <a:cubicBezTo>
                  <a:pt x="3736" y="15866"/>
                  <a:pt x="3712" y="15893"/>
                  <a:pt x="3712" y="15920"/>
                </a:cubicBezTo>
                <a:lnTo>
                  <a:pt x="3712" y="17906"/>
                </a:lnTo>
                <a:cubicBezTo>
                  <a:pt x="3712" y="17933"/>
                  <a:pt x="3736" y="17960"/>
                  <a:pt x="3771" y="17960"/>
                </a:cubicBezTo>
                <a:lnTo>
                  <a:pt x="5964" y="17960"/>
                </a:lnTo>
                <a:cubicBezTo>
                  <a:pt x="5994" y="17960"/>
                  <a:pt x="6024" y="17933"/>
                  <a:pt x="6024" y="17906"/>
                </a:cubicBezTo>
                <a:lnTo>
                  <a:pt x="6024" y="15920"/>
                </a:lnTo>
                <a:cubicBezTo>
                  <a:pt x="6024" y="15893"/>
                  <a:pt x="5994" y="15866"/>
                  <a:pt x="5964" y="15866"/>
                </a:cubicBezTo>
                <a:lnTo>
                  <a:pt x="3771" y="15866"/>
                </a:lnTo>
                <a:close/>
                <a:moveTo>
                  <a:pt x="7619" y="15866"/>
                </a:moveTo>
                <a:cubicBezTo>
                  <a:pt x="7583" y="15866"/>
                  <a:pt x="7559" y="15893"/>
                  <a:pt x="7559" y="15920"/>
                </a:cubicBezTo>
                <a:lnTo>
                  <a:pt x="7559" y="17906"/>
                </a:lnTo>
                <a:cubicBezTo>
                  <a:pt x="7559" y="17933"/>
                  <a:pt x="7583" y="17960"/>
                  <a:pt x="7619" y="17960"/>
                </a:cubicBezTo>
                <a:lnTo>
                  <a:pt x="9812" y="17960"/>
                </a:lnTo>
                <a:cubicBezTo>
                  <a:pt x="9841" y="17960"/>
                  <a:pt x="9871" y="17933"/>
                  <a:pt x="9871" y="17906"/>
                </a:cubicBezTo>
                <a:lnTo>
                  <a:pt x="9871" y="15920"/>
                </a:lnTo>
                <a:cubicBezTo>
                  <a:pt x="9871" y="15893"/>
                  <a:pt x="9841" y="15866"/>
                  <a:pt x="9812" y="15866"/>
                </a:cubicBezTo>
                <a:lnTo>
                  <a:pt x="7619" y="15866"/>
                </a:lnTo>
                <a:close/>
                <a:moveTo>
                  <a:pt x="11788" y="15866"/>
                </a:moveTo>
                <a:cubicBezTo>
                  <a:pt x="11759" y="15866"/>
                  <a:pt x="11729" y="15893"/>
                  <a:pt x="11729" y="15920"/>
                </a:cubicBezTo>
                <a:lnTo>
                  <a:pt x="11729" y="17906"/>
                </a:lnTo>
                <a:cubicBezTo>
                  <a:pt x="11729" y="17933"/>
                  <a:pt x="11759" y="17960"/>
                  <a:pt x="11788" y="17960"/>
                </a:cubicBezTo>
                <a:lnTo>
                  <a:pt x="13981" y="17960"/>
                </a:lnTo>
                <a:cubicBezTo>
                  <a:pt x="14011" y="17960"/>
                  <a:pt x="14041" y="17933"/>
                  <a:pt x="14041" y="17906"/>
                </a:cubicBezTo>
                <a:lnTo>
                  <a:pt x="14041" y="15920"/>
                </a:lnTo>
                <a:cubicBezTo>
                  <a:pt x="14041" y="15893"/>
                  <a:pt x="14011" y="15866"/>
                  <a:pt x="13981" y="15866"/>
                </a:cubicBezTo>
                <a:lnTo>
                  <a:pt x="11788" y="15866"/>
                </a:lnTo>
                <a:close/>
                <a:moveTo>
                  <a:pt x="15636" y="15866"/>
                </a:moveTo>
                <a:cubicBezTo>
                  <a:pt x="15600" y="15866"/>
                  <a:pt x="15576" y="15893"/>
                  <a:pt x="15576" y="15920"/>
                </a:cubicBezTo>
                <a:lnTo>
                  <a:pt x="15576" y="17906"/>
                </a:lnTo>
                <a:cubicBezTo>
                  <a:pt x="15576" y="17933"/>
                  <a:pt x="15600" y="17960"/>
                  <a:pt x="15636" y="17960"/>
                </a:cubicBezTo>
                <a:lnTo>
                  <a:pt x="17829" y="17960"/>
                </a:lnTo>
                <a:cubicBezTo>
                  <a:pt x="17864" y="17960"/>
                  <a:pt x="17888" y="17933"/>
                  <a:pt x="17888" y="17906"/>
                </a:cubicBezTo>
                <a:lnTo>
                  <a:pt x="17888" y="15920"/>
                </a:lnTo>
                <a:cubicBezTo>
                  <a:pt x="17888" y="15893"/>
                  <a:pt x="17864" y="15866"/>
                  <a:pt x="17829" y="15866"/>
                </a:cubicBezTo>
                <a:lnTo>
                  <a:pt x="15636" y="15866"/>
                </a:lnTo>
                <a:close/>
              </a:path>
            </a:pathLst>
          </a:custGeom>
          <a:solidFill>
            <a:srgbClr val="5E5E5E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9B1421D-D739-587D-78A1-AD95E702EDF3}"/>
              </a:ext>
            </a:extLst>
          </p:cNvPr>
          <p:cNvSpPr txBox="1"/>
          <p:nvPr/>
        </p:nvSpPr>
        <p:spPr>
          <a:xfrm>
            <a:off x="1140192" y="3513933"/>
            <a:ext cx="220783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l-BE" dirty="0"/>
              <a:t>31 december klanteninfo</a:t>
            </a:r>
          </a:p>
          <a:p>
            <a:pPr algn="r"/>
            <a:r>
              <a:rPr lang="nl-BE" dirty="0"/>
              <a:t>1 jan IT start draaien van klanten profiel </a:t>
            </a:r>
          </a:p>
          <a:p>
            <a:pPr algn="r"/>
            <a:endParaRPr lang="nl-BE" b="1" dirty="0"/>
          </a:p>
          <a:p>
            <a:pPr algn="r"/>
            <a:endParaRPr lang="nl-BE" dirty="0"/>
          </a:p>
        </p:txBody>
      </p:sp>
      <p:sp>
        <p:nvSpPr>
          <p:cNvPr id="9" name="Flèche">
            <a:extLst>
              <a:ext uri="{FF2B5EF4-FFF2-40B4-BE49-F238E27FC236}">
                <a16:creationId xmlns:a16="http://schemas.microsoft.com/office/drawing/2014/main" id="{A3CBD6BD-4B5B-0E6A-7797-DC1BDD449025}"/>
              </a:ext>
            </a:extLst>
          </p:cNvPr>
          <p:cNvSpPr/>
          <p:nvPr/>
        </p:nvSpPr>
        <p:spPr>
          <a:xfrm>
            <a:off x="895357" y="2169250"/>
            <a:ext cx="10502901" cy="1047592"/>
          </a:xfrm>
          <a:prstGeom prst="rightArrow">
            <a:avLst>
              <a:gd name="adj1" fmla="val 60966"/>
              <a:gd name="adj2" fmla="val 56929"/>
            </a:avLst>
          </a:prstGeom>
          <a:solidFill>
            <a:srgbClr val="D5D5D5"/>
          </a:solidFill>
          <a:ln w="12700">
            <a:miter lim="400000"/>
          </a:ln>
          <a:effectLst>
            <a:outerShdw blurRad="139700" dist="254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10" name="Rectangle">
            <a:extLst>
              <a:ext uri="{FF2B5EF4-FFF2-40B4-BE49-F238E27FC236}">
                <a16:creationId xmlns:a16="http://schemas.microsoft.com/office/drawing/2014/main" id="{B21D7658-2439-D89E-3B68-C637FAE0E337}"/>
              </a:ext>
            </a:extLst>
          </p:cNvPr>
          <p:cNvSpPr/>
          <p:nvPr/>
        </p:nvSpPr>
        <p:spPr>
          <a:xfrm>
            <a:off x="854551" y="2375545"/>
            <a:ext cx="2478708" cy="635001"/>
          </a:xfrm>
          <a:prstGeom prst="rect">
            <a:avLst/>
          </a:prstGeom>
          <a:solidFill>
            <a:srgbClr val="00CC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57C1FB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26" name="Rectangle">
            <a:extLst>
              <a:ext uri="{FF2B5EF4-FFF2-40B4-BE49-F238E27FC236}">
                <a16:creationId xmlns:a16="http://schemas.microsoft.com/office/drawing/2014/main" id="{070B3C83-74A3-42F6-330F-88C45B202C96}"/>
              </a:ext>
            </a:extLst>
          </p:cNvPr>
          <p:cNvSpPr/>
          <p:nvPr/>
        </p:nvSpPr>
        <p:spPr>
          <a:xfrm>
            <a:off x="4355326" y="2375545"/>
            <a:ext cx="2141238" cy="635001"/>
          </a:xfrm>
          <a:prstGeom prst="rect">
            <a:avLst/>
          </a:prstGeom>
          <a:solidFill>
            <a:srgbClr val="B8E81A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27" name="Rectangle">
            <a:extLst>
              <a:ext uri="{FF2B5EF4-FFF2-40B4-BE49-F238E27FC236}">
                <a16:creationId xmlns:a16="http://schemas.microsoft.com/office/drawing/2014/main" id="{2F677DBE-F7C6-03FD-66D2-9626F24F21FE}"/>
              </a:ext>
            </a:extLst>
          </p:cNvPr>
          <p:cNvSpPr/>
          <p:nvPr/>
        </p:nvSpPr>
        <p:spPr>
          <a:xfrm>
            <a:off x="3307226" y="2375545"/>
            <a:ext cx="1581452" cy="635001"/>
          </a:xfrm>
          <a:prstGeom prst="rect">
            <a:avLst/>
          </a:prstGeom>
          <a:solidFill>
            <a:srgbClr val="F591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57C1FB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28" name="Customer information">
            <a:extLst>
              <a:ext uri="{FF2B5EF4-FFF2-40B4-BE49-F238E27FC236}">
                <a16:creationId xmlns:a16="http://schemas.microsoft.com/office/drawing/2014/main" id="{172A7D77-C419-96EB-DD92-F6CF27CD5349}"/>
              </a:ext>
            </a:extLst>
          </p:cNvPr>
          <p:cNvSpPr txBox="1"/>
          <p:nvPr/>
        </p:nvSpPr>
        <p:spPr>
          <a:xfrm>
            <a:off x="1510988" y="3123299"/>
            <a:ext cx="1310374" cy="2975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defRPr sz="3200">
                <a:solidFill>
                  <a:srgbClr val="5E5E5E"/>
                </a:solidFill>
              </a:defRPr>
            </a:lvl1pPr>
          </a:lstStyle>
          <a:p>
            <a:r>
              <a:rPr lang="nl-BE" sz="1600" dirty="0">
                <a:solidFill>
                  <a:srgbClr val="00B0F0"/>
                </a:solidFill>
              </a:rPr>
              <a:t>POPULATIE</a:t>
            </a:r>
          </a:p>
        </p:txBody>
      </p:sp>
      <p:sp>
        <p:nvSpPr>
          <p:cNvPr id="29" name="Event">
            <a:extLst>
              <a:ext uri="{FF2B5EF4-FFF2-40B4-BE49-F238E27FC236}">
                <a16:creationId xmlns:a16="http://schemas.microsoft.com/office/drawing/2014/main" id="{583F0DB9-27E7-56A2-5CFF-D02CC63407F4}"/>
              </a:ext>
            </a:extLst>
          </p:cNvPr>
          <p:cNvSpPr txBox="1"/>
          <p:nvPr/>
        </p:nvSpPr>
        <p:spPr>
          <a:xfrm>
            <a:off x="5488226" y="3087564"/>
            <a:ext cx="1540648" cy="2975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5400" tIns="25400" rIns="25400" bIns="25400" anchor="ctr">
            <a:spAutoFit/>
          </a:bodyPr>
          <a:lstStyle>
            <a:lvl1pPr>
              <a:defRPr sz="3200">
                <a:solidFill>
                  <a:srgbClr val="5E5E5E"/>
                </a:solidFill>
              </a:defRPr>
            </a:lvl1pPr>
          </a:lstStyle>
          <a:p>
            <a:r>
              <a:rPr lang="nl-BE" sz="1600" dirty="0">
                <a:solidFill>
                  <a:schemeClr val="tx2"/>
                </a:solidFill>
              </a:rPr>
              <a:t>TARGET</a:t>
            </a:r>
            <a:endParaRPr sz="1600" dirty="0">
              <a:solidFill>
                <a:schemeClr val="tx2"/>
              </a:solidFill>
            </a:endParaRPr>
          </a:p>
        </p:txBody>
      </p:sp>
      <p:sp>
        <p:nvSpPr>
          <p:cNvPr id="30" name="Ligne">
            <a:extLst>
              <a:ext uri="{FF2B5EF4-FFF2-40B4-BE49-F238E27FC236}">
                <a16:creationId xmlns:a16="http://schemas.microsoft.com/office/drawing/2014/main" id="{2EA13C9B-8FE9-0C80-50FE-34D5B63CACFF}"/>
              </a:ext>
            </a:extLst>
          </p:cNvPr>
          <p:cNvSpPr/>
          <p:nvPr/>
        </p:nvSpPr>
        <p:spPr>
          <a:xfrm flipV="1">
            <a:off x="3307223" y="2244032"/>
            <a:ext cx="1" cy="972809"/>
          </a:xfrm>
          <a:prstGeom prst="line">
            <a:avLst/>
          </a:prstGeom>
          <a:ln w="508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31" name="Past snapshot">
            <a:extLst>
              <a:ext uri="{FF2B5EF4-FFF2-40B4-BE49-F238E27FC236}">
                <a16:creationId xmlns:a16="http://schemas.microsoft.com/office/drawing/2014/main" id="{9713CF12-C52A-DA5F-8385-D4CDC4571DF4}"/>
              </a:ext>
            </a:extLst>
          </p:cNvPr>
          <p:cNvSpPr txBox="1"/>
          <p:nvPr/>
        </p:nvSpPr>
        <p:spPr>
          <a:xfrm>
            <a:off x="2954221" y="1509014"/>
            <a:ext cx="1177884" cy="6976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defRPr sz="4200">
                <a:solidFill>
                  <a:srgbClr val="5E5E5E"/>
                </a:solidFill>
              </a:defRPr>
            </a:lvl1pPr>
          </a:lstStyle>
          <a:p>
            <a:r>
              <a:rPr lang="nl-BE" sz="2100" dirty="0"/>
              <a:t>Vandaag 31 dec</a:t>
            </a:r>
            <a:endParaRPr sz="2100" dirty="0"/>
          </a:p>
        </p:txBody>
      </p:sp>
      <p:sp>
        <p:nvSpPr>
          <p:cNvPr id="33" name="Event">
            <a:extLst>
              <a:ext uri="{FF2B5EF4-FFF2-40B4-BE49-F238E27FC236}">
                <a16:creationId xmlns:a16="http://schemas.microsoft.com/office/drawing/2014/main" id="{DA045DB3-8340-7C15-DE4B-8226A27AE90E}"/>
              </a:ext>
            </a:extLst>
          </p:cNvPr>
          <p:cNvSpPr txBox="1"/>
          <p:nvPr/>
        </p:nvSpPr>
        <p:spPr>
          <a:xfrm>
            <a:off x="3497995" y="3103663"/>
            <a:ext cx="1540648" cy="2975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5400" tIns="25400" rIns="25400" bIns="25400" anchor="ctr">
            <a:spAutoFit/>
          </a:bodyPr>
          <a:lstStyle>
            <a:lvl1pPr>
              <a:defRPr sz="3200">
                <a:solidFill>
                  <a:srgbClr val="5E5E5E"/>
                </a:solidFill>
              </a:defRPr>
            </a:lvl1pPr>
          </a:lstStyle>
          <a:p>
            <a:r>
              <a:rPr lang="nl-BE" sz="1600" dirty="0">
                <a:solidFill>
                  <a:schemeClr val="tx2"/>
                </a:solidFill>
              </a:rPr>
              <a:t>TIMEGAP</a:t>
            </a:r>
            <a:endParaRPr sz="1600" dirty="0">
              <a:solidFill>
                <a:schemeClr val="tx2"/>
              </a:solidFill>
            </a:endParaRP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7CBAD03C-B29E-C99A-9902-5E1AE05563AD}"/>
              </a:ext>
            </a:extLst>
          </p:cNvPr>
          <p:cNvCxnSpPr/>
          <p:nvPr/>
        </p:nvCxnSpPr>
        <p:spPr>
          <a:xfrm>
            <a:off x="3333259" y="2393412"/>
            <a:ext cx="0" cy="17036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519C4378-25A0-01E1-AF3B-387419604598}"/>
              </a:ext>
            </a:extLst>
          </p:cNvPr>
          <p:cNvCxnSpPr/>
          <p:nvPr/>
        </p:nvCxnSpPr>
        <p:spPr>
          <a:xfrm>
            <a:off x="3704734" y="2954595"/>
            <a:ext cx="0" cy="17036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B97CFF1C-EA67-7BB4-F2E0-FEB4D1BED15C}"/>
              </a:ext>
            </a:extLst>
          </p:cNvPr>
          <p:cNvSpPr txBox="1"/>
          <p:nvPr/>
        </p:nvSpPr>
        <p:spPr>
          <a:xfrm>
            <a:off x="1510988" y="4771034"/>
            <a:ext cx="241021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l-BE" dirty="0"/>
              <a:t>Op 15 jan is database beschikbaar na QC</a:t>
            </a:r>
          </a:p>
          <a:p>
            <a:pPr algn="r"/>
            <a:r>
              <a:rPr lang="nl-BE" dirty="0"/>
              <a:t>Model kan gescoord worden</a:t>
            </a:r>
          </a:p>
          <a:p>
            <a:pPr algn="r"/>
            <a:endParaRPr lang="nl-BE" b="1" dirty="0"/>
          </a:p>
          <a:p>
            <a:pPr algn="r"/>
            <a:endParaRPr lang="nl-BE" dirty="0"/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E3D8C672-A621-ED07-E150-A870ECF7BAE5}"/>
              </a:ext>
            </a:extLst>
          </p:cNvPr>
          <p:cNvCxnSpPr>
            <a:cxnSpLocks/>
          </p:cNvCxnSpPr>
          <p:nvPr/>
        </p:nvCxnSpPr>
        <p:spPr>
          <a:xfrm>
            <a:off x="3939764" y="2843480"/>
            <a:ext cx="158188" cy="6704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2F721016-CEF1-728E-112D-04199F4F8409}"/>
              </a:ext>
            </a:extLst>
          </p:cNvPr>
          <p:cNvCxnSpPr>
            <a:cxnSpLocks/>
          </p:cNvCxnSpPr>
          <p:nvPr/>
        </p:nvCxnSpPr>
        <p:spPr>
          <a:xfrm>
            <a:off x="4273139" y="2970875"/>
            <a:ext cx="363171" cy="14814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9" name="Straight Arrow Connector 588">
            <a:extLst>
              <a:ext uri="{FF2B5EF4-FFF2-40B4-BE49-F238E27FC236}">
                <a16:creationId xmlns:a16="http://schemas.microsoft.com/office/drawing/2014/main" id="{DADA1CA7-3BBA-A4E0-568E-E68431A33E6E}"/>
              </a:ext>
            </a:extLst>
          </p:cNvPr>
          <p:cNvCxnSpPr>
            <a:cxnSpLocks/>
          </p:cNvCxnSpPr>
          <p:nvPr/>
        </p:nvCxnSpPr>
        <p:spPr>
          <a:xfrm>
            <a:off x="4572873" y="3010546"/>
            <a:ext cx="727038" cy="23546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2" name="TextBox 591">
            <a:extLst>
              <a:ext uri="{FF2B5EF4-FFF2-40B4-BE49-F238E27FC236}">
                <a16:creationId xmlns:a16="http://schemas.microsoft.com/office/drawing/2014/main" id="{E367C902-CAD0-B813-F8B2-F355AAE7FCEF}"/>
              </a:ext>
            </a:extLst>
          </p:cNvPr>
          <p:cNvSpPr txBox="1"/>
          <p:nvPr/>
        </p:nvSpPr>
        <p:spPr>
          <a:xfrm>
            <a:off x="5171770" y="5365164"/>
            <a:ext cx="44577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/>
              <a:t>Teksten goedgekeurd, campagne kan op 30jan uitgestuurd worden per post</a:t>
            </a:r>
          </a:p>
          <a:p>
            <a:endParaRPr lang="nl-BE" dirty="0"/>
          </a:p>
        </p:txBody>
      </p:sp>
      <p:cxnSp>
        <p:nvCxnSpPr>
          <p:cNvPr id="596" name="Straight Arrow Connector 595">
            <a:extLst>
              <a:ext uri="{FF2B5EF4-FFF2-40B4-BE49-F238E27FC236}">
                <a16:creationId xmlns:a16="http://schemas.microsoft.com/office/drawing/2014/main" id="{3133B971-ECA6-C016-8E37-80ABA9BD96EB}"/>
              </a:ext>
            </a:extLst>
          </p:cNvPr>
          <p:cNvCxnSpPr>
            <a:cxnSpLocks/>
          </p:cNvCxnSpPr>
          <p:nvPr/>
        </p:nvCxnSpPr>
        <p:spPr>
          <a:xfrm>
            <a:off x="4822459" y="2990910"/>
            <a:ext cx="2141237" cy="14614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9" name="TextBox 598">
            <a:extLst>
              <a:ext uri="{FF2B5EF4-FFF2-40B4-BE49-F238E27FC236}">
                <a16:creationId xmlns:a16="http://schemas.microsoft.com/office/drawing/2014/main" id="{A3D4F17C-BFFF-FECB-D0C6-2C8D8E4A6A27}"/>
              </a:ext>
            </a:extLst>
          </p:cNvPr>
          <p:cNvSpPr txBox="1"/>
          <p:nvPr/>
        </p:nvSpPr>
        <p:spPr>
          <a:xfrm>
            <a:off x="6952093" y="4278094"/>
            <a:ext cx="44577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/>
              <a:t>Komt aan bij klanten tussen 2feb en 8feb</a:t>
            </a:r>
          </a:p>
          <a:p>
            <a:r>
              <a:rPr lang="nl-BE" dirty="0"/>
              <a:t>Klant doet aankoop promotiecode op 3 maart </a:t>
            </a:r>
          </a:p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611421575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meline">
            <a:extLst>
              <a:ext uri="{FF2B5EF4-FFF2-40B4-BE49-F238E27FC236}">
                <a16:creationId xmlns:a16="http://schemas.microsoft.com/office/drawing/2014/main" id="{5EEACB86-F086-35F9-89A8-81B28DBDA263}"/>
              </a:ext>
            </a:extLst>
          </p:cNvPr>
          <p:cNvSpPr txBox="1">
            <a:spLocks/>
          </p:cNvSpPr>
          <p:nvPr/>
        </p:nvSpPr>
        <p:spPr>
          <a:xfrm>
            <a:off x="418396" y="376286"/>
            <a:ext cx="11225885" cy="132556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400" b="1" kern="1200">
                <a:solidFill>
                  <a:srgbClr val="00CCF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nl-BE" sz="4000" dirty="0">
                <a:solidFill>
                  <a:schemeClr val="tx1"/>
                </a:solidFill>
              </a:rPr>
              <a:t>Segmentatie: op huidige situatie want geen target, </a:t>
            </a:r>
            <a:r>
              <a:rPr lang="nl-BE" sz="4000" i="1" dirty="0">
                <a:solidFill>
                  <a:schemeClr val="tx1"/>
                </a:solidFill>
              </a:rPr>
              <a:t>kan</a:t>
            </a:r>
            <a:r>
              <a:rPr lang="nl-BE" sz="4000" dirty="0">
                <a:solidFill>
                  <a:schemeClr val="tx1"/>
                </a:solidFill>
              </a:rPr>
              <a:t> wel uitgescoord worden in toekomst</a:t>
            </a:r>
          </a:p>
        </p:txBody>
      </p:sp>
      <p:pic>
        <p:nvPicPr>
          <p:cNvPr id="25" name="Capture d’écran 2019-10-28 à 15.44.41.png" descr="Capture d’écran 2019-10-28 à 15.44.41.png">
            <a:extLst>
              <a:ext uri="{FF2B5EF4-FFF2-40B4-BE49-F238E27FC236}">
                <a16:creationId xmlns:a16="http://schemas.microsoft.com/office/drawing/2014/main" id="{A5192EC2-DC3A-1B0C-CC1E-C20D9D5EA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1613" y="2218272"/>
            <a:ext cx="3027046" cy="2548084"/>
          </a:xfrm>
          <a:prstGeom prst="rect">
            <a:avLst/>
          </a:prstGeom>
          <a:ln w="12700">
            <a:miter lim="400000"/>
          </a:ln>
        </p:spPr>
      </p:pic>
      <p:sp>
        <p:nvSpPr>
          <p:cNvPr id="27" name="Cercle">
            <a:extLst>
              <a:ext uri="{FF2B5EF4-FFF2-40B4-BE49-F238E27FC236}">
                <a16:creationId xmlns:a16="http://schemas.microsoft.com/office/drawing/2014/main" id="{197EB405-0B3C-EB8B-32C9-45C43B310A98}"/>
              </a:ext>
            </a:extLst>
          </p:cNvPr>
          <p:cNvSpPr/>
          <p:nvPr/>
        </p:nvSpPr>
        <p:spPr>
          <a:xfrm rot="16200000">
            <a:off x="3843665" y="3382360"/>
            <a:ext cx="527220" cy="536468"/>
          </a:xfrm>
          <a:prstGeom prst="ellipse">
            <a:avLst/>
          </a:prstGeom>
          <a:solidFill>
            <a:srgbClr val="5E5E5E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28" name="Figure">
            <a:extLst>
              <a:ext uri="{FF2B5EF4-FFF2-40B4-BE49-F238E27FC236}">
                <a16:creationId xmlns:a16="http://schemas.microsoft.com/office/drawing/2014/main" id="{FDFDAE2A-D854-82EE-94D5-92FC7798F2EC}"/>
              </a:ext>
            </a:extLst>
          </p:cNvPr>
          <p:cNvSpPr/>
          <p:nvPr/>
        </p:nvSpPr>
        <p:spPr>
          <a:xfrm rot="4990825" flipH="1" flipV="1">
            <a:off x="3919015" y="3995983"/>
            <a:ext cx="248083" cy="2839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367" y="0"/>
                </a:moveTo>
                <a:lnTo>
                  <a:pt x="0" y="7818"/>
                </a:lnTo>
                <a:lnTo>
                  <a:pt x="4127" y="7818"/>
                </a:lnTo>
                <a:cubicBezTo>
                  <a:pt x="4127" y="7860"/>
                  <a:pt x="4125" y="7904"/>
                  <a:pt x="4125" y="7946"/>
                </a:cubicBezTo>
                <a:cubicBezTo>
                  <a:pt x="4125" y="15487"/>
                  <a:pt x="11948" y="21600"/>
                  <a:pt x="21598" y="21600"/>
                </a:cubicBezTo>
                <a:cubicBezTo>
                  <a:pt x="21598" y="21600"/>
                  <a:pt x="21600" y="21600"/>
                  <a:pt x="21600" y="21600"/>
                </a:cubicBezTo>
                <a:lnTo>
                  <a:pt x="21600" y="16556"/>
                </a:lnTo>
                <a:cubicBezTo>
                  <a:pt x="21600" y="16556"/>
                  <a:pt x="21598" y="16556"/>
                  <a:pt x="21598" y="16556"/>
                </a:cubicBezTo>
                <a:cubicBezTo>
                  <a:pt x="15512" y="16556"/>
                  <a:pt x="10578" y="12702"/>
                  <a:pt x="10578" y="7946"/>
                </a:cubicBezTo>
                <a:cubicBezTo>
                  <a:pt x="10578" y="7903"/>
                  <a:pt x="10582" y="7860"/>
                  <a:pt x="10582" y="7818"/>
                </a:cubicBezTo>
                <a:lnTo>
                  <a:pt x="14736" y="7818"/>
                </a:lnTo>
                <a:lnTo>
                  <a:pt x="7367" y="0"/>
                </a:lnTo>
                <a:close/>
              </a:path>
            </a:pathLst>
          </a:custGeom>
          <a:solidFill>
            <a:srgbClr val="5E5E5E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29" name="Figure">
            <a:extLst>
              <a:ext uri="{FF2B5EF4-FFF2-40B4-BE49-F238E27FC236}">
                <a16:creationId xmlns:a16="http://schemas.microsoft.com/office/drawing/2014/main" id="{D269AA7C-38BF-5420-EC74-518BD5E26527}"/>
              </a:ext>
            </a:extLst>
          </p:cNvPr>
          <p:cNvSpPr/>
          <p:nvPr/>
        </p:nvSpPr>
        <p:spPr>
          <a:xfrm rot="16200000" flipH="1">
            <a:off x="3889510" y="3006224"/>
            <a:ext cx="243807" cy="2480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367" y="0"/>
                </a:moveTo>
                <a:lnTo>
                  <a:pt x="0" y="7818"/>
                </a:lnTo>
                <a:lnTo>
                  <a:pt x="4127" y="7818"/>
                </a:lnTo>
                <a:cubicBezTo>
                  <a:pt x="4127" y="7860"/>
                  <a:pt x="4125" y="7904"/>
                  <a:pt x="4125" y="7946"/>
                </a:cubicBezTo>
                <a:cubicBezTo>
                  <a:pt x="4125" y="15487"/>
                  <a:pt x="11948" y="21600"/>
                  <a:pt x="21598" y="21600"/>
                </a:cubicBezTo>
                <a:cubicBezTo>
                  <a:pt x="21598" y="21600"/>
                  <a:pt x="21600" y="21600"/>
                  <a:pt x="21600" y="21600"/>
                </a:cubicBezTo>
                <a:lnTo>
                  <a:pt x="21600" y="16556"/>
                </a:lnTo>
                <a:cubicBezTo>
                  <a:pt x="21600" y="16556"/>
                  <a:pt x="21598" y="16556"/>
                  <a:pt x="21598" y="16556"/>
                </a:cubicBezTo>
                <a:cubicBezTo>
                  <a:pt x="15512" y="16556"/>
                  <a:pt x="10578" y="12702"/>
                  <a:pt x="10578" y="7946"/>
                </a:cubicBezTo>
                <a:cubicBezTo>
                  <a:pt x="10578" y="7903"/>
                  <a:pt x="10582" y="7860"/>
                  <a:pt x="10582" y="7818"/>
                </a:cubicBezTo>
                <a:lnTo>
                  <a:pt x="14736" y="7818"/>
                </a:lnTo>
                <a:lnTo>
                  <a:pt x="7367" y="0"/>
                </a:lnTo>
                <a:close/>
              </a:path>
            </a:pathLst>
          </a:custGeom>
          <a:solidFill>
            <a:srgbClr val="5E5E5E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30" name="Flèche 2">
            <a:extLst>
              <a:ext uri="{FF2B5EF4-FFF2-40B4-BE49-F238E27FC236}">
                <a16:creationId xmlns:a16="http://schemas.microsoft.com/office/drawing/2014/main" id="{5AC33835-49A5-52A7-B87F-4B823D76F8BE}"/>
              </a:ext>
            </a:extLst>
          </p:cNvPr>
          <p:cNvSpPr/>
          <p:nvPr/>
        </p:nvSpPr>
        <p:spPr>
          <a:xfrm rot="16200000">
            <a:off x="3931376" y="3503203"/>
            <a:ext cx="359784" cy="2947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49" y="0"/>
                </a:moveTo>
                <a:cubicBezTo>
                  <a:pt x="8457" y="0"/>
                  <a:pt x="6373" y="1103"/>
                  <a:pt x="4819" y="2903"/>
                </a:cubicBezTo>
                <a:lnTo>
                  <a:pt x="6744" y="6147"/>
                </a:lnTo>
                <a:cubicBezTo>
                  <a:pt x="7744" y="4819"/>
                  <a:pt x="9169" y="3989"/>
                  <a:pt x="10749" y="3989"/>
                </a:cubicBezTo>
                <a:cubicBezTo>
                  <a:pt x="13751" y="3989"/>
                  <a:pt x="16189" y="6985"/>
                  <a:pt x="16232" y="10700"/>
                </a:cubicBezTo>
                <a:lnTo>
                  <a:pt x="14265" y="10700"/>
                </a:lnTo>
                <a:lnTo>
                  <a:pt x="17933" y="16883"/>
                </a:lnTo>
                <a:lnTo>
                  <a:pt x="21600" y="10700"/>
                </a:lnTo>
                <a:lnTo>
                  <a:pt x="19444" y="10700"/>
                </a:lnTo>
                <a:cubicBezTo>
                  <a:pt x="19401" y="4782"/>
                  <a:pt x="15525" y="0"/>
                  <a:pt x="10749" y="0"/>
                </a:cubicBezTo>
                <a:close/>
                <a:moveTo>
                  <a:pt x="3667" y="4515"/>
                </a:moveTo>
                <a:lnTo>
                  <a:pt x="0" y="10700"/>
                </a:lnTo>
                <a:lnTo>
                  <a:pt x="2054" y="10700"/>
                </a:lnTo>
                <a:cubicBezTo>
                  <a:pt x="2053" y="10733"/>
                  <a:pt x="2054" y="10767"/>
                  <a:pt x="2054" y="10801"/>
                </a:cubicBezTo>
                <a:cubicBezTo>
                  <a:pt x="2054" y="16766"/>
                  <a:pt x="5946" y="21600"/>
                  <a:pt x="10749" y="21600"/>
                </a:cubicBezTo>
                <a:cubicBezTo>
                  <a:pt x="13080" y="21600"/>
                  <a:pt x="15197" y="20461"/>
                  <a:pt x="16759" y="18607"/>
                </a:cubicBezTo>
                <a:lnTo>
                  <a:pt x="14814" y="15375"/>
                </a:lnTo>
                <a:cubicBezTo>
                  <a:pt x="13811" y="16749"/>
                  <a:pt x="12360" y="17611"/>
                  <a:pt x="10749" y="17611"/>
                </a:cubicBezTo>
                <a:cubicBezTo>
                  <a:pt x="7720" y="17611"/>
                  <a:pt x="5266" y="14563"/>
                  <a:pt x="5266" y="10801"/>
                </a:cubicBezTo>
                <a:cubicBezTo>
                  <a:pt x="5266" y="10767"/>
                  <a:pt x="5265" y="10733"/>
                  <a:pt x="5266" y="10700"/>
                </a:cubicBezTo>
                <a:lnTo>
                  <a:pt x="7335" y="10700"/>
                </a:lnTo>
                <a:lnTo>
                  <a:pt x="3667" y="4515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31" name="Find the relationship">
            <a:extLst>
              <a:ext uri="{FF2B5EF4-FFF2-40B4-BE49-F238E27FC236}">
                <a16:creationId xmlns:a16="http://schemas.microsoft.com/office/drawing/2014/main" id="{00539AFF-62BA-5140-4323-9D30992EA1DD}"/>
              </a:ext>
            </a:extLst>
          </p:cNvPr>
          <p:cNvSpPr txBox="1"/>
          <p:nvPr/>
        </p:nvSpPr>
        <p:spPr>
          <a:xfrm>
            <a:off x="3715010" y="2545875"/>
            <a:ext cx="1949803" cy="4206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defRPr sz="4200" b="0">
                <a:solidFill>
                  <a:srgbClr val="5E5E5E"/>
                </a:solidFill>
              </a:defRPr>
            </a:lvl1pPr>
          </a:lstStyle>
          <a:p>
            <a:r>
              <a:rPr lang="nl-BE" sz="2400" dirty="0">
                <a:solidFill>
                  <a:schemeClr val="tx2"/>
                </a:solidFill>
              </a:rPr>
              <a:t>BUILDING</a:t>
            </a:r>
          </a:p>
        </p:txBody>
      </p:sp>
      <p:pic>
        <p:nvPicPr>
          <p:cNvPr id="39" name="Capture d’écran 2019-10-28 à 15.44.41.png" descr="Capture d’écran 2019-10-28 à 15.44.41.png">
            <a:extLst>
              <a:ext uri="{FF2B5EF4-FFF2-40B4-BE49-F238E27FC236}">
                <a16:creationId xmlns:a16="http://schemas.microsoft.com/office/drawing/2014/main" id="{FDBDFE38-9DCA-2838-4D6A-2A095C67FF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3835" y="2260130"/>
            <a:ext cx="3027046" cy="2548084"/>
          </a:xfrm>
          <a:prstGeom prst="rect">
            <a:avLst/>
          </a:prstGeom>
          <a:ln w="12700">
            <a:miter lim="400000"/>
          </a:ln>
        </p:spPr>
      </p:pic>
      <p:sp>
        <p:nvSpPr>
          <p:cNvPr id="41" name="Cercle">
            <a:extLst>
              <a:ext uri="{FF2B5EF4-FFF2-40B4-BE49-F238E27FC236}">
                <a16:creationId xmlns:a16="http://schemas.microsoft.com/office/drawing/2014/main" id="{665E2E1F-5BC9-8F69-E272-61A7B9DEEB2C}"/>
              </a:ext>
            </a:extLst>
          </p:cNvPr>
          <p:cNvSpPr/>
          <p:nvPr/>
        </p:nvSpPr>
        <p:spPr>
          <a:xfrm rot="16200000">
            <a:off x="9823133" y="3424218"/>
            <a:ext cx="527220" cy="536468"/>
          </a:xfrm>
          <a:prstGeom prst="ellipse">
            <a:avLst/>
          </a:prstGeom>
          <a:solidFill>
            <a:srgbClr val="5E5E5E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42" name="Figure">
            <a:extLst>
              <a:ext uri="{FF2B5EF4-FFF2-40B4-BE49-F238E27FC236}">
                <a16:creationId xmlns:a16="http://schemas.microsoft.com/office/drawing/2014/main" id="{BDD2D280-64C1-150E-D8AD-0D91CA53453C}"/>
              </a:ext>
            </a:extLst>
          </p:cNvPr>
          <p:cNvSpPr/>
          <p:nvPr/>
        </p:nvSpPr>
        <p:spPr>
          <a:xfrm rot="4990825" flipH="1" flipV="1">
            <a:off x="9898483" y="4037841"/>
            <a:ext cx="248083" cy="2839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367" y="0"/>
                </a:moveTo>
                <a:lnTo>
                  <a:pt x="0" y="7818"/>
                </a:lnTo>
                <a:lnTo>
                  <a:pt x="4127" y="7818"/>
                </a:lnTo>
                <a:cubicBezTo>
                  <a:pt x="4127" y="7860"/>
                  <a:pt x="4125" y="7904"/>
                  <a:pt x="4125" y="7946"/>
                </a:cubicBezTo>
                <a:cubicBezTo>
                  <a:pt x="4125" y="15487"/>
                  <a:pt x="11948" y="21600"/>
                  <a:pt x="21598" y="21600"/>
                </a:cubicBezTo>
                <a:cubicBezTo>
                  <a:pt x="21598" y="21600"/>
                  <a:pt x="21600" y="21600"/>
                  <a:pt x="21600" y="21600"/>
                </a:cubicBezTo>
                <a:lnTo>
                  <a:pt x="21600" y="16556"/>
                </a:lnTo>
                <a:cubicBezTo>
                  <a:pt x="21600" y="16556"/>
                  <a:pt x="21598" y="16556"/>
                  <a:pt x="21598" y="16556"/>
                </a:cubicBezTo>
                <a:cubicBezTo>
                  <a:pt x="15512" y="16556"/>
                  <a:pt x="10578" y="12702"/>
                  <a:pt x="10578" y="7946"/>
                </a:cubicBezTo>
                <a:cubicBezTo>
                  <a:pt x="10578" y="7903"/>
                  <a:pt x="10582" y="7860"/>
                  <a:pt x="10582" y="7818"/>
                </a:cubicBezTo>
                <a:lnTo>
                  <a:pt x="14736" y="7818"/>
                </a:lnTo>
                <a:lnTo>
                  <a:pt x="7367" y="0"/>
                </a:lnTo>
                <a:close/>
              </a:path>
            </a:pathLst>
          </a:custGeom>
          <a:solidFill>
            <a:srgbClr val="5E5E5E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43" name="Figure">
            <a:extLst>
              <a:ext uri="{FF2B5EF4-FFF2-40B4-BE49-F238E27FC236}">
                <a16:creationId xmlns:a16="http://schemas.microsoft.com/office/drawing/2014/main" id="{4A195209-144B-9672-8CA1-5F9AEDD2588C}"/>
              </a:ext>
            </a:extLst>
          </p:cNvPr>
          <p:cNvSpPr/>
          <p:nvPr/>
        </p:nvSpPr>
        <p:spPr>
          <a:xfrm rot="16200000" flipH="1">
            <a:off x="9868978" y="3048082"/>
            <a:ext cx="243807" cy="2480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367" y="0"/>
                </a:moveTo>
                <a:lnTo>
                  <a:pt x="0" y="7818"/>
                </a:lnTo>
                <a:lnTo>
                  <a:pt x="4127" y="7818"/>
                </a:lnTo>
                <a:cubicBezTo>
                  <a:pt x="4127" y="7860"/>
                  <a:pt x="4125" y="7904"/>
                  <a:pt x="4125" y="7946"/>
                </a:cubicBezTo>
                <a:cubicBezTo>
                  <a:pt x="4125" y="15487"/>
                  <a:pt x="11948" y="21600"/>
                  <a:pt x="21598" y="21600"/>
                </a:cubicBezTo>
                <a:cubicBezTo>
                  <a:pt x="21598" y="21600"/>
                  <a:pt x="21600" y="21600"/>
                  <a:pt x="21600" y="21600"/>
                </a:cubicBezTo>
                <a:lnTo>
                  <a:pt x="21600" y="16556"/>
                </a:lnTo>
                <a:cubicBezTo>
                  <a:pt x="21600" y="16556"/>
                  <a:pt x="21598" y="16556"/>
                  <a:pt x="21598" y="16556"/>
                </a:cubicBezTo>
                <a:cubicBezTo>
                  <a:pt x="15512" y="16556"/>
                  <a:pt x="10578" y="12702"/>
                  <a:pt x="10578" y="7946"/>
                </a:cubicBezTo>
                <a:cubicBezTo>
                  <a:pt x="10578" y="7903"/>
                  <a:pt x="10582" y="7860"/>
                  <a:pt x="10582" y="7818"/>
                </a:cubicBezTo>
                <a:lnTo>
                  <a:pt x="14736" y="7818"/>
                </a:lnTo>
                <a:lnTo>
                  <a:pt x="7367" y="0"/>
                </a:lnTo>
                <a:close/>
              </a:path>
            </a:pathLst>
          </a:custGeom>
          <a:solidFill>
            <a:srgbClr val="5E5E5E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44" name="Flèche 2">
            <a:extLst>
              <a:ext uri="{FF2B5EF4-FFF2-40B4-BE49-F238E27FC236}">
                <a16:creationId xmlns:a16="http://schemas.microsoft.com/office/drawing/2014/main" id="{FCE32972-2CF7-2BDD-9077-4FAFBD5987FF}"/>
              </a:ext>
            </a:extLst>
          </p:cNvPr>
          <p:cNvSpPr/>
          <p:nvPr/>
        </p:nvSpPr>
        <p:spPr>
          <a:xfrm rot="16200000">
            <a:off x="9910844" y="3545061"/>
            <a:ext cx="359784" cy="2947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49" y="0"/>
                </a:moveTo>
                <a:cubicBezTo>
                  <a:pt x="8457" y="0"/>
                  <a:pt x="6373" y="1103"/>
                  <a:pt x="4819" y="2903"/>
                </a:cubicBezTo>
                <a:lnTo>
                  <a:pt x="6744" y="6147"/>
                </a:lnTo>
                <a:cubicBezTo>
                  <a:pt x="7744" y="4819"/>
                  <a:pt x="9169" y="3989"/>
                  <a:pt x="10749" y="3989"/>
                </a:cubicBezTo>
                <a:cubicBezTo>
                  <a:pt x="13751" y="3989"/>
                  <a:pt x="16189" y="6985"/>
                  <a:pt x="16232" y="10700"/>
                </a:cubicBezTo>
                <a:lnTo>
                  <a:pt x="14265" y="10700"/>
                </a:lnTo>
                <a:lnTo>
                  <a:pt x="17933" y="16883"/>
                </a:lnTo>
                <a:lnTo>
                  <a:pt x="21600" y="10700"/>
                </a:lnTo>
                <a:lnTo>
                  <a:pt x="19444" y="10700"/>
                </a:lnTo>
                <a:cubicBezTo>
                  <a:pt x="19401" y="4782"/>
                  <a:pt x="15525" y="0"/>
                  <a:pt x="10749" y="0"/>
                </a:cubicBezTo>
                <a:close/>
                <a:moveTo>
                  <a:pt x="3667" y="4515"/>
                </a:moveTo>
                <a:lnTo>
                  <a:pt x="0" y="10700"/>
                </a:lnTo>
                <a:lnTo>
                  <a:pt x="2054" y="10700"/>
                </a:lnTo>
                <a:cubicBezTo>
                  <a:pt x="2053" y="10733"/>
                  <a:pt x="2054" y="10767"/>
                  <a:pt x="2054" y="10801"/>
                </a:cubicBezTo>
                <a:cubicBezTo>
                  <a:pt x="2054" y="16766"/>
                  <a:pt x="5946" y="21600"/>
                  <a:pt x="10749" y="21600"/>
                </a:cubicBezTo>
                <a:cubicBezTo>
                  <a:pt x="13080" y="21600"/>
                  <a:pt x="15197" y="20461"/>
                  <a:pt x="16759" y="18607"/>
                </a:cubicBezTo>
                <a:lnTo>
                  <a:pt x="14814" y="15375"/>
                </a:lnTo>
                <a:cubicBezTo>
                  <a:pt x="13811" y="16749"/>
                  <a:pt x="12360" y="17611"/>
                  <a:pt x="10749" y="17611"/>
                </a:cubicBezTo>
                <a:cubicBezTo>
                  <a:pt x="7720" y="17611"/>
                  <a:pt x="5266" y="14563"/>
                  <a:pt x="5266" y="10801"/>
                </a:cubicBezTo>
                <a:cubicBezTo>
                  <a:pt x="5266" y="10767"/>
                  <a:pt x="5265" y="10733"/>
                  <a:pt x="5266" y="10700"/>
                </a:cubicBezTo>
                <a:lnTo>
                  <a:pt x="7335" y="10700"/>
                </a:lnTo>
                <a:lnTo>
                  <a:pt x="3667" y="4515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45" name="Find the relationship">
            <a:extLst>
              <a:ext uri="{FF2B5EF4-FFF2-40B4-BE49-F238E27FC236}">
                <a16:creationId xmlns:a16="http://schemas.microsoft.com/office/drawing/2014/main" id="{2E62CCDB-B12C-FF7C-9325-6A33B6DD4AA7}"/>
              </a:ext>
            </a:extLst>
          </p:cNvPr>
          <p:cNvSpPr txBox="1"/>
          <p:nvPr/>
        </p:nvSpPr>
        <p:spPr>
          <a:xfrm>
            <a:off x="9694478" y="2587733"/>
            <a:ext cx="1949803" cy="4206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defRPr sz="4200" b="0">
                <a:solidFill>
                  <a:srgbClr val="5E5E5E"/>
                </a:solidFill>
              </a:defRPr>
            </a:lvl1pPr>
          </a:lstStyle>
          <a:p>
            <a:r>
              <a:rPr lang="nl-BE" sz="2400" dirty="0">
                <a:solidFill>
                  <a:schemeClr val="tx2"/>
                </a:solidFill>
              </a:rPr>
              <a:t>SCORING</a:t>
            </a:r>
          </a:p>
        </p:txBody>
      </p:sp>
      <p:sp>
        <p:nvSpPr>
          <p:cNvPr id="46" name="Customer information">
            <a:extLst>
              <a:ext uri="{FF2B5EF4-FFF2-40B4-BE49-F238E27FC236}">
                <a16:creationId xmlns:a16="http://schemas.microsoft.com/office/drawing/2014/main" id="{72149A74-8AFB-620C-13A3-9EBBE5731423}"/>
              </a:ext>
            </a:extLst>
          </p:cNvPr>
          <p:cNvSpPr txBox="1"/>
          <p:nvPr/>
        </p:nvSpPr>
        <p:spPr>
          <a:xfrm>
            <a:off x="1291531" y="2006657"/>
            <a:ext cx="3220155" cy="2975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5400" tIns="25400" rIns="25400" bIns="25400" anchor="ctr">
            <a:spAutoFit/>
          </a:bodyPr>
          <a:lstStyle>
            <a:lvl1pPr>
              <a:defRPr sz="3200">
                <a:solidFill>
                  <a:srgbClr val="5E5E5E"/>
                </a:solidFill>
              </a:defRPr>
            </a:lvl1pPr>
          </a:lstStyle>
          <a:p>
            <a:r>
              <a:rPr lang="nl-BE" sz="1600" dirty="0">
                <a:solidFill>
                  <a:schemeClr val="tx2"/>
                </a:solidFill>
              </a:rPr>
              <a:t>POPULATIE</a:t>
            </a:r>
          </a:p>
        </p:txBody>
      </p:sp>
      <p:sp>
        <p:nvSpPr>
          <p:cNvPr id="47" name="Event">
            <a:extLst>
              <a:ext uri="{FF2B5EF4-FFF2-40B4-BE49-F238E27FC236}">
                <a16:creationId xmlns:a16="http://schemas.microsoft.com/office/drawing/2014/main" id="{A1C43A6E-5501-E121-EF3B-A4B868F20286}"/>
              </a:ext>
            </a:extLst>
          </p:cNvPr>
          <p:cNvSpPr txBox="1"/>
          <p:nvPr/>
        </p:nvSpPr>
        <p:spPr>
          <a:xfrm>
            <a:off x="2235893" y="4852206"/>
            <a:ext cx="1262359" cy="2975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defRPr sz="3200">
                <a:solidFill>
                  <a:srgbClr val="5E5E5E"/>
                </a:solidFill>
              </a:defRPr>
            </a:lvl1pPr>
          </a:lstStyle>
          <a:p>
            <a:r>
              <a:rPr lang="nl-BE" sz="1600" dirty="0">
                <a:solidFill>
                  <a:schemeClr val="tx2"/>
                </a:solidFill>
              </a:rPr>
              <a:t>TARGET</a:t>
            </a:r>
            <a:endParaRPr sz="1600" dirty="0"/>
          </a:p>
        </p:txBody>
      </p:sp>
      <p:sp>
        <p:nvSpPr>
          <p:cNvPr id="48" name="Event">
            <a:extLst>
              <a:ext uri="{FF2B5EF4-FFF2-40B4-BE49-F238E27FC236}">
                <a16:creationId xmlns:a16="http://schemas.microsoft.com/office/drawing/2014/main" id="{C9C62BDD-B5FD-A64E-FDB5-5EAF26159135}"/>
              </a:ext>
            </a:extLst>
          </p:cNvPr>
          <p:cNvSpPr txBox="1"/>
          <p:nvPr/>
        </p:nvSpPr>
        <p:spPr>
          <a:xfrm>
            <a:off x="2235893" y="5174678"/>
            <a:ext cx="1262359" cy="2975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defRPr sz="3200">
                <a:solidFill>
                  <a:srgbClr val="5E5E5E"/>
                </a:solidFill>
              </a:defRPr>
            </a:lvl1pPr>
          </a:lstStyle>
          <a:p>
            <a:r>
              <a:rPr lang="nl-BE" sz="1600" dirty="0">
                <a:solidFill>
                  <a:schemeClr val="tx2"/>
                </a:solidFill>
              </a:rPr>
              <a:t>TIMEGAP</a:t>
            </a:r>
            <a:endParaRPr sz="1600" dirty="0"/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89F7463E-9E1C-A464-967C-16B42EE4369E}"/>
              </a:ext>
            </a:extLst>
          </p:cNvPr>
          <p:cNvCxnSpPr/>
          <p:nvPr/>
        </p:nvCxnSpPr>
        <p:spPr>
          <a:xfrm>
            <a:off x="2201119" y="4729243"/>
            <a:ext cx="813402" cy="85732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6A337564-1E82-B7D5-4B4C-C085CA1CFB66}"/>
              </a:ext>
            </a:extLst>
          </p:cNvPr>
          <p:cNvCxnSpPr>
            <a:cxnSpLocks/>
          </p:cNvCxnSpPr>
          <p:nvPr/>
        </p:nvCxnSpPr>
        <p:spPr>
          <a:xfrm flipV="1">
            <a:off x="2218506" y="4763384"/>
            <a:ext cx="778628" cy="77267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54" name="Table 23">
            <a:extLst>
              <a:ext uri="{FF2B5EF4-FFF2-40B4-BE49-F238E27FC236}">
                <a16:creationId xmlns:a16="http://schemas.microsoft.com/office/drawing/2014/main" id="{CDC500F9-597E-2B30-1F1C-28A87B24CC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4108264"/>
              </p:ext>
            </p:extLst>
          </p:nvPr>
        </p:nvGraphicFramePr>
        <p:xfrm>
          <a:off x="9443103" y="4486085"/>
          <a:ext cx="2297502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8751">
                  <a:extLst>
                    <a:ext uri="{9D8B030D-6E8A-4147-A177-3AD203B41FA5}">
                      <a16:colId xmlns:a16="http://schemas.microsoft.com/office/drawing/2014/main" val="272736719"/>
                    </a:ext>
                  </a:extLst>
                </a:gridCol>
                <a:gridCol w="1148751">
                  <a:extLst>
                    <a:ext uri="{9D8B030D-6E8A-4147-A177-3AD203B41FA5}">
                      <a16:colId xmlns:a16="http://schemas.microsoft.com/office/drawing/2014/main" val="30472983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nl-BE" dirty="0"/>
                        <a:t>Klant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Segment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4018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20558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62028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0087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04904219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04A5D59-543B-4457-A488-E5E781773CCA}"/>
              </a:ext>
            </a:extLst>
          </p:cNvPr>
          <p:cNvSpPr/>
          <p:nvPr/>
        </p:nvSpPr>
        <p:spPr>
          <a:xfrm>
            <a:off x="0" y="2547743"/>
            <a:ext cx="12192000" cy="5446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6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9C7412-D6BF-7440-9E2F-383BEB4C1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9F0F3C-254D-4736-80E9-2651EEE7E4ED}"/>
              </a:ext>
            </a:extLst>
          </p:cNvPr>
          <p:cNvSpPr txBox="1"/>
          <p:nvPr/>
        </p:nvSpPr>
        <p:spPr>
          <a:xfrm>
            <a:off x="234165" y="1070761"/>
            <a:ext cx="9930457" cy="36625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indent="-285750" algn="l">
              <a:buFontTx/>
              <a:buChar char="-"/>
            </a:pPr>
            <a:r>
              <a:rPr lang="nl-BE" sz="3200" b="1" i="0" dirty="0">
                <a:effectLst/>
                <a:latin typeface="Calibri" panose="020F0502020204030204" pitchFamily="34" charset="0"/>
              </a:rPr>
              <a:t>Recap</a:t>
            </a:r>
            <a:r>
              <a:rPr lang="nl-BE" sz="3200" b="1" i="0" dirty="0">
                <a:solidFill>
                  <a:schemeClr val="bg1">
                    <a:lumMod val="95000"/>
                  </a:schemeClr>
                </a:solidFill>
                <a:effectLst/>
                <a:latin typeface="Calibri" panose="020F0502020204030204" pitchFamily="34" charset="0"/>
              </a:rPr>
              <a:t> </a:t>
            </a:r>
          </a:p>
          <a:p>
            <a:pPr marL="742950" indent="-285750" algn="l">
              <a:buFontTx/>
              <a:buChar char="-"/>
            </a:pPr>
            <a:r>
              <a:rPr lang="nl-BE" sz="3200" b="1" dirty="0">
                <a:latin typeface="Calibri" panose="020F0502020204030204" pitchFamily="34" charset="0"/>
              </a:rPr>
              <a:t>O</a:t>
            </a:r>
            <a:r>
              <a:rPr lang="nl-BE" sz="3200" b="1" i="0" dirty="0">
                <a:effectLst/>
                <a:latin typeface="Calibri" panose="020F0502020204030204" pitchFamily="34" charset="0"/>
              </a:rPr>
              <a:t>pdracht</a:t>
            </a:r>
            <a:endParaRPr lang="nl-BE" sz="800" b="1" i="0" dirty="0">
              <a:effectLst/>
              <a:latin typeface="Calibri" panose="020F0502020204030204" pitchFamily="34" charset="0"/>
            </a:endParaRPr>
          </a:p>
          <a:p>
            <a:pPr marL="742950" indent="-285750" algn="l">
              <a:buFontTx/>
              <a:buChar char="-"/>
            </a:pPr>
            <a:r>
              <a:rPr lang="nl-BE" sz="3200" b="1" dirty="0">
                <a:latin typeface="Calibri" panose="020F0502020204030204" pitchFamily="34" charset="0"/>
              </a:rPr>
              <a:t>Predictief model / Segmentatie: in diepte</a:t>
            </a:r>
          </a:p>
          <a:p>
            <a:pPr marL="742950" indent="-285750" algn="l">
              <a:buFontTx/>
              <a:buChar char="-"/>
            </a:pPr>
            <a:r>
              <a:rPr lang="nl-BE" sz="3200" b="1" dirty="0">
                <a:solidFill>
                  <a:schemeClr val="bg1"/>
                </a:solidFill>
                <a:latin typeface="Calibri" panose="020F0502020204030204" pitchFamily="34" charset="0"/>
              </a:rPr>
              <a:t>Lifecycle deel 1</a:t>
            </a:r>
          </a:p>
          <a:p>
            <a:pPr marL="457200" algn="l"/>
            <a:r>
              <a:rPr lang="nl-BE" sz="3200" b="1" dirty="0">
                <a:latin typeface="Calibri" panose="020F0502020204030204" pitchFamily="34" charset="0"/>
              </a:rPr>
              <a:t>Pauze</a:t>
            </a:r>
          </a:p>
          <a:p>
            <a:pPr marL="742950" indent="-285750" algn="l">
              <a:buFontTx/>
              <a:buChar char="-"/>
            </a:pPr>
            <a:r>
              <a:rPr lang="nl-BE" sz="3200" b="1" dirty="0">
                <a:latin typeface="Calibri" panose="020F0502020204030204" pitchFamily="34" charset="0"/>
              </a:rPr>
              <a:t>Lifecycle deel 2</a:t>
            </a:r>
            <a:endParaRPr lang="nl-BE" sz="800" b="1" dirty="0">
              <a:solidFill>
                <a:srgbClr val="222222"/>
              </a:solidFill>
              <a:latin typeface="Calibri" panose="020F0502020204030204" pitchFamily="34" charset="0"/>
            </a:endParaRPr>
          </a:p>
          <a:p>
            <a:pPr marL="742950" indent="-285750">
              <a:buFontTx/>
              <a:buChar char="-"/>
            </a:pPr>
            <a:r>
              <a:rPr lang="nl-BE" sz="3200" b="1" dirty="0">
                <a:solidFill>
                  <a:srgbClr val="222222"/>
                </a:solidFill>
                <a:latin typeface="Calibri" panose="020F0502020204030204" pitchFamily="34" charset="0"/>
              </a:rPr>
              <a:t>Oefening</a:t>
            </a:r>
          </a:p>
        </p:txBody>
      </p:sp>
    </p:spTree>
    <p:extLst>
      <p:ext uri="{BB962C8B-B14F-4D97-AF65-F5344CB8AC3E}">
        <p14:creationId xmlns:p14="http://schemas.microsoft.com/office/powerpoint/2010/main" val="3577762665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lowchart: Alternate Process 42">
            <a:extLst>
              <a:ext uri="{FF2B5EF4-FFF2-40B4-BE49-F238E27FC236}">
                <a16:creationId xmlns:a16="http://schemas.microsoft.com/office/drawing/2014/main" id="{E15990AC-FA46-3CD8-E4EE-6DD426DED366}"/>
              </a:ext>
            </a:extLst>
          </p:cNvPr>
          <p:cNvSpPr/>
          <p:nvPr/>
        </p:nvSpPr>
        <p:spPr bwMode="auto">
          <a:xfrm>
            <a:off x="274101" y="2134288"/>
            <a:ext cx="2177069" cy="3519479"/>
          </a:xfrm>
          <a:prstGeom prst="flowChartAlternateProcess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BE" sz="32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rial" pitchFamily="-110" charset="0"/>
              <a:ea typeface="ヒラギノ角ゴ ProN W3" pitchFamily="-110" charset="-128"/>
              <a:cs typeface="ヒラギノ角ゴ ProN W3" pitchFamily="-110" charset="-128"/>
              <a:sym typeface="Arial" pitchFamily="-110" charset="0"/>
            </a:endParaRPr>
          </a:p>
        </p:txBody>
      </p:sp>
      <p:sp>
        <p:nvSpPr>
          <p:cNvPr id="44" name="Flowchart: Alternate Process 43">
            <a:extLst>
              <a:ext uri="{FF2B5EF4-FFF2-40B4-BE49-F238E27FC236}">
                <a16:creationId xmlns:a16="http://schemas.microsoft.com/office/drawing/2014/main" id="{41B9D898-FF8C-0028-B639-9D3857FEE11B}"/>
              </a:ext>
            </a:extLst>
          </p:cNvPr>
          <p:cNvSpPr/>
          <p:nvPr/>
        </p:nvSpPr>
        <p:spPr bwMode="auto">
          <a:xfrm>
            <a:off x="2638205" y="2162144"/>
            <a:ext cx="2177069" cy="3519479"/>
          </a:xfrm>
          <a:prstGeom prst="flowChartAlternateProcess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BE" sz="32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rial" pitchFamily="-110" charset="0"/>
              <a:ea typeface="ヒラギノ角ゴ ProN W3" pitchFamily="-110" charset="-128"/>
              <a:cs typeface="ヒラギノ角ゴ ProN W3" pitchFamily="-110" charset="-128"/>
              <a:sym typeface="Arial" pitchFamily="-110" charset="0"/>
            </a:endParaRPr>
          </a:p>
        </p:txBody>
      </p:sp>
      <p:sp>
        <p:nvSpPr>
          <p:cNvPr id="47" name="Flowchart: Alternate Process 46">
            <a:extLst>
              <a:ext uri="{FF2B5EF4-FFF2-40B4-BE49-F238E27FC236}">
                <a16:creationId xmlns:a16="http://schemas.microsoft.com/office/drawing/2014/main" id="{3F48FBC7-2F5B-5C8A-4B37-5A10C7061207}"/>
              </a:ext>
            </a:extLst>
          </p:cNvPr>
          <p:cNvSpPr/>
          <p:nvPr/>
        </p:nvSpPr>
        <p:spPr bwMode="auto">
          <a:xfrm>
            <a:off x="5002309" y="2150053"/>
            <a:ext cx="2177069" cy="3519479"/>
          </a:xfrm>
          <a:prstGeom prst="flowChartAlternateProcess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BE" sz="32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rial" pitchFamily="-110" charset="0"/>
              <a:ea typeface="ヒラギノ角ゴ ProN W3" pitchFamily="-110" charset="-128"/>
              <a:cs typeface="ヒラギノ角ゴ ProN W3" pitchFamily="-110" charset="-128"/>
              <a:sym typeface="Arial" pitchFamily="-110" charset="0"/>
            </a:endParaRPr>
          </a:p>
        </p:txBody>
      </p:sp>
      <p:sp>
        <p:nvSpPr>
          <p:cNvPr id="51" name="Flowchart: Alternate Process 50">
            <a:extLst>
              <a:ext uri="{FF2B5EF4-FFF2-40B4-BE49-F238E27FC236}">
                <a16:creationId xmlns:a16="http://schemas.microsoft.com/office/drawing/2014/main" id="{133B7B8D-892A-B29A-736B-EEF747A66D61}"/>
              </a:ext>
            </a:extLst>
          </p:cNvPr>
          <p:cNvSpPr/>
          <p:nvPr/>
        </p:nvSpPr>
        <p:spPr bwMode="auto">
          <a:xfrm>
            <a:off x="7366413" y="2162144"/>
            <a:ext cx="2177069" cy="3519479"/>
          </a:xfrm>
          <a:prstGeom prst="flowChartAlternateProcess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BE" sz="32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rial" pitchFamily="-110" charset="0"/>
              <a:ea typeface="ヒラギノ角ゴ ProN W3" pitchFamily="-110" charset="-128"/>
              <a:cs typeface="ヒラギノ角ゴ ProN W3" pitchFamily="-110" charset="-128"/>
              <a:sym typeface="Arial" pitchFamily="-110" charset="0"/>
            </a:endParaRPr>
          </a:p>
        </p:txBody>
      </p:sp>
      <p:sp>
        <p:nvSpPr>
          <p:cNvPr id="52" name="Flowchart: Alternate Process 51">
            <a:extLst>
              <a:ext uri="{FF2B5EF4-FFF2-40B4-BE49-F238E27FC236}">
                <a16:creationId xmlns:a16="http://schemas.microsoft.com/office/drawing/2014/main" id="{8258B38F-7C16-D855-B89C-26E65A486E64}"/>
              </a:ext>
            </a:extLst>
          </p:cNvPr>
          <p:cNvSpPr/>
          <p:nvPr/>
        </p:nvSpPr>
        <p:spPr bwMode="auto">
          <a:xfrm>
            <a:off x="9730516" y="2162143"/>
            <a:ext cx="2177069" cy="3519479"/>
          </a:xfrm>
          <a:prstGeom prst="flowChartAlternateProcess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BE" sz="32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rial" pitchFamily="-110" charset="0"/>
              <a:ea typeface="ヒラギノ角ゴ ProN W3" pitchFamily="-110" charset="-128"/>
              <a:cs typeface="ヒラギノ角ゴ ProN W3" pitchFamily="-110" charset="-128"/>
              <a:sym typeface="Arial" pitchFamily="-110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F900614-A9B2-4478-939A-AEC884A5AFEB}"/>
              </a:ext>
            </a:extLst>
          </p:cNvPr>
          <p:cNvCxnSpPr/>
          <p:nvPr/>
        </p:nvCxnSpPr>
        <p:spPr bwMode="auto">
          <a:xfrm>
            <a:off x="687735" y="1995959"/>
            <a:ext cx="10898899" cy="0"/>
          </a:xfrm>
          <a:prstGeom prst="line">
            <a:avLst/>
          </a:prstGeom>
          <a:solidFill>
            <a:srgbClr val="C0C0C0"/>
          </a:solidFill>
          <a:ln w="12700" cap="flat" cmpd="sng" algn="ctr">
            <a:solidFill>
              <a:srgbClr val="777777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05366" y="378458"/>
            <a:ext cx="11256128" cy="1154163"/>
          </a:xfrm>
        </p:spPr>
        <p:txBody>
          <a:bodyPr>
            <a:normAutofit/>
          </a:bodyPr>
          <a:lstStyle/>
          <a:p>
            <a:r>
              <a:rPr lang="nl-BE" sz="4000" dirty="0">
                <a:solidFill>
                  <a:schemeClr val="tx1"/>
                </a:solidFill>
              </a:rPr>
              <a:t>Proces voor predictieve modellen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2DA1BF2-461B-AFA8-11CA-0205F9565054}"/>
              </a:ext>
            </a:extLst>
          </p:cNvPr>
          <p:cNvGrpSpPr/>
          <p:nvPr/>
        </p:nvGrpSpPr>
        <p:grpSpPr>
          <a:xfrm>
            <a:off x="3247677" y="1532621"/>
            <a:ext cx="860861" cy="877175"/>
            <a:chOff x="2999566" y="1829389"/>
            <a:chExt cx="860861" cy="877175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4D3895C4-9AE2-4655-A106-597DCD429DED}"/>
                </a:ext>
              </a:extLst>
            </p:cNvPr>
            <p:cNvSpPr/>
            <p:nvPr/>
          </p:nvSpPr>
          <p:spPr bwMode="auto">
            <a:xfrm>
              <a:off x="2999566" y="1829389"/>
              <a:ext cx="860861" cy="877175"/>
            </a:xfrm>
            <a:prstGeom prst="ellipse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6200" tIns="38100" rIns="76200" bIns="3810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761970" fontAlgn="base">
                <a:spcBef>
                  <a:spcPct val="0"/>
                </a:spcBef>
                <a:spcAft>
                  <a:spcPct val="0"/>
                </a:spcAft>
              </a:pPr>
              <a:endParaRPr lang="nl-BE" sz="2667" dirty="0" err="1">
                <a:solidFill>
                  <a:schemeClr val="bg1"/>
                </a:solidFill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endParaRP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A561B5F-32C2-464E-B8A0-78BDBCDA5E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32629" y="2019716"/>
              <a:ext cx="594734" cy="503237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839C28AB-3C29-300F-F8E2-53D0F30AE63D}"/>
              </a:ext>
            </a:extLst>
          </p:cNvPr>
          <p:cNvGrpSpPr/>
          <p:nvPr/>
        </p:nvGrpSpPr>
        <p:grpSpPr>
          <a:xfrm>
            <a:off x="5684562" y="1537516"/>
            <a:ext cx="860861" cy="877175"/>
            <a:chOff x="4999271" y="1809897"/>
            <a:chExt cx="860861" cy="877175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029E73FF-3E43-47F1-898D-7A045C6720BF}"/>
                </a:ext>
              </a:extLst>
            </p:cNvPr>
            <p:cNvSpPr/>
            <p:nvPr/>
          </p:nvSpPr>
          <p:spPr bwMode="auto">
            <a:xfrm>
              <a:off x="4999271" y="1809897"/>
              <a:ext cx="860861" cy="877175"/>
            </a:xfrm>
            <a:prstGeom prst="ellipse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6200" tIns="38100" rIns="76200" bIns="3810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761970" fontAlgn="base">
                <a:spcBef>
                  <a:spcPct val="0"/>
                </a:spcBef>
                <a:spcAft>
                  <a:spcPct val="0"/>
                </a:spcAft>
              </a:pPr>
              <a:endParaRPr lang="nl-BE" sz="2667" dirty="0" err="1">
                <a:solidFill>
                  <a:schemeClr val="bg1"/>
                </a:solidFill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endParaRP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8609C0B8-6CAE-4D87-939B-812E671835D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37999" y="1982651"/>
              <a:ext cx="583403" cy="534201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CE6E103-0288-9E0C-92F1-7675427E1DAF}"/>
              </a:ext>
            </a:extLst>
          </p:cNvPr>
          <p:cNvGrpSpPr/>
          <p:nvPr/>
        </p:nvGrpSpPr>
        <p:grpSpPr>
          <a:xfrm>
            <a:off x="10425520" y="1532621"/>
            <a:ext cx="860861" cy="877175"/>
            <a:chOff x="8093723" y="1822662"/>
            <a:chExt cx="860861" cy="877175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1544E6E4-FB2C-44F3-998A-24A5DBA45DF7}"/>
                </a:ext>
              </a:extLst>
            </p:cNvPr>
            <p:cNvSpPr/>
            <p:nvPr/>
          </p:nvSpPr>
          <p:spPr bwMode="auto">
            <a:xfrm>
              <a:off x="8093723" y="1822662"/>
              <a:ext cx="860861" cy="877175"/>
            </a:xfrm>
            <a:prstGeom prst="ellipse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6200" tIns="38100" rIns="76200" bIns="3810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761970" fontAlgn="base">
                <a:spcBef>
                  <a:spcPct val="0"/>
                </a:spcBef>
                <a:spcAft>
                  <a:spcPct val="0"/>
                </a:spcAft>
              </a:pPr>
              <a:endParaRPr lang="nl-BE" sz="2667" dirty="0" err="1">
                <a:solidFill>
                  <a:schemeClr val="bg1"/>
                </a:solidFill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endParaRP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725D8F6-993C-4575-93BD-5AB0919E408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251912" y="1962545"/>
              <a:ext cx="544480" cy="584078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3476F369-0661-9C58-5285-80F3AC971D22}"/>
              </a:ext>
            </a:extLst>
          </p:cNvPr>
          <p:cNvGrpSpPr/>
          <p:nvPr/>
        </p:nvGrpSpPr>
        <p:grpSpPr>
          <a:xfrm>
            <a:off x="928589" y="1537516"/>
            <a:ext cx="860861" cy="877175"/>
            <a:chOff x="1071509" y="1827557"/>
            <a:chExt cx="860861" cy="877175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B0D3F545-50C3-4CC5-AD91-9BE2624323CD}"/>
                </a:ext>
              </a:extLst>
            </p:cNvPr>
            <p:cNvSpPr/>
            <p:nvPr/>
          </p:nvSpPr>
          <p:spPr bwMode="auto">
            <a:xfrm>
              <a:off x="1071509" y="1827557"/>
              <a:ext cx="860861" cy="877175"/>
            </a:xfrm>
            <a:prstGeom prst="ellipse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6200" tIns="38100" rIns="76200" bIns="3810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761970" fontAlgn="base">
                <a:spcBef>
                  <a:spcPct val="0"/>
                </a:spcBef>
                <a:spcAft>
                  <a:spcPct val="0"/>
                </a:spcAft>
              </a:pPr>
              <a:endParaRPr lang="nl-BE" sz="2667" dirty="0" err="1">
                <a:solidFill>
                  <a:schemeClr val="bg1"/>
                </a:solidFill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endParaRPr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5AEFD022-7D3A-4F18-A4EB-F167D3D8EEE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322921" y="1948396"/>
              <a:ext cx="572725" cy="572725"/>
            </a:xfrm>
            <a:prstGeom prst="rect">
              <a:avLst/>
            </a:prstGeom>
          </p:spPr>
        </p:pic>
      </p:grpSp>
      <p:sp>
        <p:nvSpPr>
          <p:cNvPr id="75" name="Oval 74">
            <a:extLst>
              <a:ext uri="{FF2B5EF4-FFF2-40B4-BE49-F238E27FC236}">
                <a16:creationId xmlns:a16="http://schemas.microsoft.com/office/drawing/2014/main" id="{C7BA13FE-5EE9-F212-E5DC-0922E346195B}"/>
              </a:ext>
            </a:extLst>
          </p:cNvPr>
          <p:cNvSpPr/>
          <p:nvPr/>
        </p:nvSpPr>
        <p:spPr bwMode="auto">
          <a:xfrm>
            <a:off x="8024516" y="1532621"/>
            <a:ext cx="860861" cy="877175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6200" tIns="38100" rIns="76200" bIns="38100" numCol="1" rtlCol="0" anchor="ctr" anchorCtr="0" compatLnSpc="1">
            <a:prstTxWarp prst="textNoShape">
              <a:avLst/>
            </a:prstTxWarp>
          </a:bodyPr>
          <a:lstStyle/>
          <a:p>
            <a:pPr algn="ctr" defTabSz="761970" fontAlgn="base">
              <a:spcBef>
                <a:spcPct val="0"/>
              </a:spcBef>
              <a:spcAft>
                <a:spcPct val="0"/>
              </a:spcAft>
            </a:pPr>
            <a:endParaRPr lang="nl-BE" sz="2667" dirty="0" err="1">
              <a:solidFill>
                <a:schemeClr val="bg1"/>
              </a:solidFill>
              <a:latin typeface="Arial" pitchFamily="-110" charset="0"/>
              <a:ea typeface="ヒラギノ角ゴ ProN W3" pitchFamily="-110" charset="-128"/>
              <a:cs typeface="ヒラギノ角ゴ ProN W3" pitchFamily="-110" charset="-128"/>
              <a:sym typeface="Arial" pitchFamily="-110" charset="0"/>
            </a:endParaRPr>
          </a:p>
        </p:txBody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DCC5CF98-C3FD-4095-F8E2-1675A98EBE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96459" y="1717686"/>
            <a:ext cx="556321" cy="519109"/>
          </a:xfrm>
          <a:prstGeom prst="rect">
            <a:avLst/>
          </a:prstGeom>
        </p:spPr>
      </p:pic>
      <p:sp>
        <p:nvSpPr>
          <p:cNvPr id="77" name="Title 1">
            <a:extLst>
              <a:ext uri="{FF2B5EF4-FFF2-40B4-BE49-F238E27FC236}">
                <a16:creationId xmlns:a16="http://schemas.microsoft.com/office/drawing/2014/main" id="{161F10DF-5AFA-202E-E33C-D400EE55D34F}"/>
              </a:ext>
            </a:extLst>
          </p:cNvPr>
          <p:cNvSpPr txBox="1">
            <a:spLocks/>
          </p:cNvSpPr>
          <p:nvPr/>
        </p:nvSpPr>
        <p:spPr>
          <a:xfrm>
            <a:off x="115519" y="2322898"/>
            <a:ext cx="2487000" cy="8037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Project </a:t>
            </a:r>
            <a:r>
              <a:rPr lang="en-US" sz="18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definitie</a:t>
            </a:r>
            <a:endParaRPr lang="en-US" sz="1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8" name="Title 1">
            <a:extLst>
              <a:ext uri="{FF2B5EF4-FFF2-40B4-BE49-F238E27FC236}">
                <a16:creationId xmlns:a16="http://schemas.microsoft.com/office/drawing/2014/main" id="{46C3FF7E-63DF-2EC6-7C0E-72F7227F937D}"/>
              </a:ext>
            </a:extLst>
          </p:cNvPr>
          <p:cNvSpPr txBox="1">
            <a:spLocks/>
          </p:cNvSpPr>
          <p:nvPr/>
        </p:nvSpPr>
        <p:spPr>
          <a:xfrm>
            <a:off x="2532098" y="2322898"/>
            <a:ext cx="2487000" cy="8037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prep</a:t>
            </a:r>
          </a:p>
        </p:txBody>
      </p:sp>
      <p:sp>
        <p:nvSpPr>
          <p:cNvPr id="79" name="Title 1">
            <a:extLst>
              <a:ext uri="{FF2B5EF4-FFF2-40B4-BE49-F238E27FC236}">
                <a16:creationId xmlns:a16="http://schemas.microsoft.com/office/drawing/2014/main" id="{FD0E2603-0F04-745A-6E2D-16769580A355}"/>
              </a:ext>
            </a:extLst>
          </p:cNvPr>
          <p:cNvSpPr txBox="1">
            <a:spLocks/>
          </p:cNvSpPr>
          <p:nvPr/>
        </p:nvSpPr>
        <p:spPr>
          <a:xfrm>
            <a:off x="4815274" y="2322898"/>
            <a:ext cx="2487000" cy="8037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 </a:t>
            </a:r>
            <a:r>
              <a:rPr lang="en-US" sz="18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bouwen</a:t>
            </a:r>
            <a:endParaRPr lang="en-US" sz="1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0" name="Title 1">
            <a:extLst>
              <a:ext uri="{FF2B5EF4-FFF2-40B4-BE49-F238E27FC236}">
                <a16:creationId xmlns:a16="http://schemas.microsoft.com/office/drawing/2014/main" id="{50D43DB3-8E32-30FD-2D91-AC893488283E}"/>
              </a:ext>
            </a:extLst>
          </p:cNvPr>
          <p:cNvSpPr txBox="1">
            <a:spLocks/>
          </p:cNvSpPr>
          <p:nvPr/>
        </p:nvSpPr>
        <p:spPr>
          <a:xfrm>
            <a:off x="7210887" y="2322898"/>
            <a:ext cx="2487000" cy="8037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 </a:t>
            </a:r>
            <a:r>
              <a:rPr lang="en-US" sz="18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valideren</a:t>
            </a:r>
            <a:endParaRPr lang="en-US" sz="1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1" name="Title 1">
            <a:extLst>
              <a:ext uri="{FF2B5EF4-FFF2-40B4-BE49-F238E27FC236}">
                <a16:creationId xmlns:a16="http://schemas.microsoft.com/office/drawing/2014/main" id="{1AE164C1-36F7-AB3B-FE9F-D73B3AE965E1}"/>
              </a:ext>
            </a:extLst>
          </p:cNvPr>
          <p:cNvSpPr txBox="1">
            <a:spLocks/>
          </p:cNvSpPr>
          <p:nvPr/>
        </p:nvSpPr>
        <p:spPr>
          <a:xfrm>
            <a:off x="9607621" y="2322898"/>
            <a:ext cx="2487000" cy="8037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 </a:t>
            </a:r>
            <a:r>
              <a:rPr lang="en-US" sz="18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gebruiken</a:t>
            </a:r>
            <a:endParaRPr lang="en-US" sz="1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694660D6-5853-8B95-39C2-A2972FEBB32E}"/>
              </a:ext>
            </a:extLst>
          </p:cNvPr>
          <p:cNvCxnSpPr>
            <a:cxnSpLocks/>
          </p:cNvCxnSpPr>
          <p:nvPr/>
        </p:nvCxnSpPr>
        <p:spPr>
          <a:xfrm>
            <a:off x="274101" y="2924175"/>
            <a:ext cx="1163348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5244528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Alternative methodologi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 sz="8400">
                <a:solidFill>
                  <a:srgbClr val="00CCFF"/>
                </a:solidFill>
              </a:defRPr>
            </a:lvl1pPr>
          </a:lstStyle>
          <a:p>
            <a:r>
              <a:rPr lang="nl-BE" sz="4800" dirty="0">
                <a:solidFill>
                  <a:schemeClr val="tx1"/>
                </a:solidFill>
              </a:rPr>
              <a:t>Alternatieven</a:t>
            </a:r>
            <a:endParaRPr sz="4800" dirty="0">
              <a:solidFill>
                <a:schemeClr val="tx1"/>
              </a:solidFill>
            </a:endParaRPr>
          </a:p>
        </p:txBody>
      </p:sp>
      <p:pic>
        <p:nvPicPr>
          <p:cNvPr id="513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203" y="2448156"/>
            <a:ext cx="3031224" cy="3155239"/>
          </a:xfrm>
          <a:prstGeom prst="rect">
            <a:avLst/>
          </a:prstGeom>
          <a:ln w="12700">
            <a:miter lim="400000"/>
          </a:ln>
        </p:spPr>
      </p:pic>
      <p:pic>
        <p:nvPicPr>
          <p:cNvPr id="514" name="Picture 4" descr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2216" y="2580167"/>
            <a:ext cx="5884616" cy="3376000"/>
          </a:xfrm>
          <a:prstGeom prst="rect">
            <a:avLst/>
          </a:prstGeom>
          <a:ln w="12700">
            <a:miter lim="400000"/>
          </a:ln>
        </p:spPr>
      </p:pic>
      <p:sp>
        <p:nvSpPr>
          <p:cNvPr id="515" name="CRISP-DM"/>
          <p:cNvSpPr txBox="1"/>
          <p:nvPr/>
        </p:nvSpPr>
        <p:spPr>
          <a:xfrm>
            <a:off x="1051246" y="1254605"/>
            <a:ext cx="3611131" cy="10669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5400" tIns="25400" rIns="25400" bIns="25400" anchor="ctr">
            <a:spAutoFit/>
          </a:bodyPr>
          <a:lstStyle>
            <a:lvl1pPr>
              <a:defRPr sz="4800">
                <a:solidFill>
                  <a:srgbClr val="5E5E5E"/>
                </a:solidFill>
              </a:defRPr>
            </a:lvl1pPr>
          </a:lstStyle>
          <a:p>
            <a:r>
              <a:rPr sz="2200" dirty="0"/>
              <a:t>CRISP-DM</a:t>
            </a:r>
            <a:endParaRPr lang="nl-BE" sz="2200" dirty="0"/>
          </a:p>
          <a:p>
            <a:r>
              <a:rPr lang="nl-BE" sz="2200" dirty="0"/>
              <a:t>(Cross </a:t>
            </a:r>
            <a:r>
              <a:rPr lang="nl-BE" sz="2200" dirty="0" err="1"/>
              <a:t>Industry</a:t>
            </a:r>
            <a:r>
              <a:rPr lang="nl-BE" sz="2200" dirty="0"/>
              <a:t> Standard </a:t>
            </a:r>
            <a:r>
              <a:rPr lang="nl-BE" sz="2200" dirty="0" err="1"/>
              <a:t>Process</a:t>
            </a:r>
            <a:r>
              <a:rPr lang="nl-BE" sz="2200" dirty="0"/>
              <a:t> </a:t>
            </a:r>
            <a:r>
              <a:rPr lang="nl-BE" sz="2200" dirty="0" err="1"/>
              <a:t>for</a:t>
            </a:r>
            <a:r>
              <a:rPr lang="nl-BE" sz="2200" dirty="0"/>
              <a:t> Data </a:t>
            </a:r>
            <a:r>
              <a:rPr lang="nl-BE" sz="2200" dirty="0" err="1"/>
              <a:t>Mining</a:t>
            </a:r>
            <a:r>
              <a:rPr lang="nl-BE" sz="2200" dirty="0"/>
              <a:t>)</a:t>
            </a:r>
            <a:endParaRPr sz="2200" dirty="0"/>
          </a:p>
        </p:txBody>
      </p:sp>
      <p:sp>
        <p:nvSpPr>
          <p:cNvPr id="516" name="Standard Methodology for Analytical Models"/>
          <p:cNvSpPr txBox="1"/>
          <p:nvPr/>
        </p:nvSpPr>
        <p:spPr>
          <a:xfrm>
            <a:off x="6705583" y="1254604"/>
            <a:ext cx="3611131" cy="7284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5400" tIns="25400" rIns="25400" bIns="25400" anchor="ctr">
            <a:spAutoFit/>
          </a:bodyPr>
          <a:lstStyle>
            <a:lvl1pPr>
              <a:defRPr sz="4800">
                <a:solidFill>
                  <a:srgbClr val="5E5E5E"/>
                </a:solidFill>
              </a:defRPr>
            </a:lvl1pPr>
          </a:lstStyle>
          <a:p>
            <a:r>
              <a:rPr sz="2200" dirty="0" err="1"/>
              <a:t>Standa</a:t>
            </a:r>
            <a:r>
              <a:rPr lang="nl-BE" sz="2200" dirty="0"/>
              <a:t>a</a:t>
            </a:r>
            <a:r>
              <a:rPr sz="2200" dirty="0" err="1"/>
              <a:t>rd</a:t>
            </a:r>
            <a:r>
              <a:rPr sz="2200" dirty="0"/>
              <a:t> </a:t>
            </a:r>
            <a:r>
              <a:rPr sz="2200" dirty="0" err="1"/>
              <a:t>Methodolog</a:t>
            </a:r>
            <a:r>
              <a:rPr lang="nl-BE" sz="2200" dirty="0"/>
              <a:t>ie voor analytische modellen</a:t>
            </a:r>
            <a:endParaRPr sz="2200" dirty="0"/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04A5D59-543B-4457-A488-E5E781773CCA}"/>
              </a:ext>
            </a:extLst>
          </p:cNvPr>
          <p:cNvSpPr/>
          <p:nvPr/>
        </p:nvSpPr>
        <p:spPr>
          <a:xfrm>
            <a:off x="0" y="1124125"/>
            <a:ext cx="12192000" cy="5446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6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9C7412-D6BF-7440-9E2F-383BEB4C1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9F0F3C-254D-4736-80E9-2651EEE7E4ED}"/>
              </a:ext>
            </a:extLst>
          </p:cNvPr>
          <p:cNvSpPr txBox="1"/>
          <p:nvPr/>
        </p:nvSpPr>
        <p:spPr>
          <a:xfrm>
            <a:off x="234165" y="1070761"/>
            <a:ext cx="9930457" cy="36625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indent="-285750" algn="l">
              <a:buFontTx/>
              <a:buChar char="-"/>
            </a:pPr>
            <a:r>
              <a:rPr lang="nl-BE" sz="3200" b="1" i="0" dirty="0">
                <a:solidFill>
                  <a:schemeClr val="bg1">
                    <a:lumMod val="95000"/>
                  </a:schemeClr>
                </a:solidFill>
                <a:effectLst/>
                <a:latin typeface="Calibri" panose="020F0502020204030204" pitchFamily="34" charset="0"/>
              </a:rPr>
              <a:t>Recap </a:t>
            </a:r>
          </a:p>
          <a:p>
            <a:pPr marL="742950" indent="-285750" algn="l">
              <a:buFontTx/>
              <a:buChar char="-"/>
            </a:pPr>
            <a:r>
              <a:rPr lang="nl-BE" sz="3200" b="1" dirty="0">
                <a:latin typeface="Calibri" panose="020F0502020204030204" pitchFamily="34" charset="0"/>
              </a:rPr>
              <a:t>O</a:t>
            </a:r>
            <a:r>
              <a:rPr lang="nl-BE" sz="3200" b="1" i="0" dirty="0">
                <a:effectLst/>
                <a:latin typeface="Calibri" panose="020F0502020204030204" pitchFamily="34" charset="0"/>
              </a:rPr>
              <a:t>pdracht</a:t>
            </a:r>
            <a:endParaRPr lang="nl-BE" sz="800" b="1" i="0" dirty="0">
              <a:solidFill>
                <a:srgbClr val="222222"/>
              </a:solidFill>
              <a:effectLst/>
              <a:latin typeface="Calibri" panose="020F0502020204030204" pitchFamily="34" charset="0"/>
            </a:endParaRPr>
          </a:p>
          <a:p>
            <a:pPr marL="742950" indent="-285750" algn="l">
              <a:buFontTx/>
              <a:buChar char="-"/>
            </a:pPr>
            <a:r>
              <a:rPr lang="nl-BE" sz="3200" b="1" dirty="0">
                <a:latin typeface="Calibri" panose="020F0502020204030204" pitchFamily="34" charset="0"/>
              </a:rPr>
              <a:t>Predictief model: in diepte</a:t>
            </a:r>
          </a:p>
          <a:p>
            <a:pPr marL="742950" indent="-285750" algn="l">
              <a:buFontTx/>
              <a:buChar char="-"/>
            </a:pPr>
            <a:r>
              <a:rPr lang="nl-BE" sz="3200" b="1" dirty="0">
                <a:latin typeface="Calibri" panose="020F0502020204030204" pitchFamily="34" charset="0"/>
              </a:rPr>
              <a:t>Lifecycle deel 1</a:t>
            </a:r>
          </a:p>
          <a:p>
            <a:pPr marL="457200" algn="l"/>
            <a:r>
              <a:rPr lang="nl-BE" sz="3200" b="1" dirty="0">
                <a:latin typeface="Calibri" panose="020F0502020204030204" pitchFamily="34" charset="0"/>
              </a:rPr>
              <a:t>Pauze</a:t>
            </a:r>
          </a:p>
          <a:p>
            <a:pPr marL="742950" indent="-285750" algn="l">
              <a:buFontTx/>
              <a:buChar char="-"/>
            </a:pPr>
            <a:r>
              <a:rPr lang="nl-BE" sz="3200" b="1" dirty="0">
                <a:latin typeface="Calibri" panose="020F0502020204030204" pitchFamily="34" charset="0"/>
              </a:rPr>
              <a:t>Lifecycle deel 2</a:t>
            </a:r>
            <a:endParaRPr lang="nl-BE" sz="800" b="1" dirty="0">
              <a:solidFill>
                <a:srgbClr val="222222"/>
              </a:solidFill>
              <a:latin typeface="Calibri" panose="020F0502020204030204" pitchFamily="34" charset="0"/>
            </a:endParaRPr>
          </a:p>
          <a:p>
            <a:pPr marL="742950" indent="-285750">
              <a:buFontTx/>
              <a:buChar char="-"/>
            </a:pPr>
            <a:r>
              <a:rPr lang="nl-BE" sz="3200" b="1" dirty="0">
                <a:solidFill>
                  <a:srgbClr val="222222"/>
                </a:solidFill>
                <a:latin typeface="Calibri" panose="020F0502020204030204" pitchFamily="34" charset="0"/>
              </a:rPr>
              <a:t>Oefening</a:t>
            </a:r>
          </a:p>
        </p:txBody>
      </p:sp>
    </p:spTree>
    <p:extLst>
      <p:ext uri="{BB962C8B-B14F-4D97-AF65-F5344CB8AC3E}">
        <p14:creationId xmlns:p14="http://schemas.microsoft.com/office/powerpoint/2010/main" val="4109921838"/>
      </p:ext>
    </p:extLst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lowchart: Alternate Process 42">
            <a:extLst>
              <a:ext uri="{FF2B5EF4-FFF2-40B4-BE49-F238E27FC236}">
                <a16:creationId xmlns:a16="http://schemas.microsoft.com/office/drawing/2014/main" id="{E15990AC-FA46-3CD8-E4EE-6DD426DED366}"/>
              </a:ext>
            </a:extLst>
          </p:cNvPr>
          <p:cNvSpPr/>
          <p:nvPr/>
        </p:nvSpPr>
        <p:spPr bwMode="auto">
          <a:xfrm>
            <a:off x="274101" y="2134288"/>
            <a:ext cx="2177069" cy="3519479"/>
          </a:xfrm>
          <a:prstGeom prst="flowChartAlternateProcess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BE" sz="32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rial" pitchFamily="-110" charset="0"/>
              <a:ea typeface="ヒラギノ角ゴ ProN W3" pitchFamily="-110" charset="-128"/>
              <a:cs typeface="ヒラギノ角ゴ ProN W3" pitchFamily="-110" charset="-128"/>
              <a:sym typeface="Arial" pitchFamily="-110" charset="0"/>
            </a:endParaRPr>
          </a:p>
        </p:txBody>
      </p:sp>
      <p:sp>
        <p:nvSpPr>
          <p:cNvPr id="44" name="Flowchart: Alternate Process 43">
            <a:extLst>
              <a:ext uri="{FF2B5EF4-FFF2-40B4-BE49-F238E27FC236}">
                <a16:creationId xmlns:a16="http://schemas.microsoft.com/office/drawing/2014/main" id="{41B9D898-FF8C-0028-B639-9D3857FEE11B}"/>
              </a:ext>
            </a:extLst>
          </p:cNvPr>
          <p:cNvSpPr/>
          <p:nvPr/>
        </p:nvSpPr>
        <p:spPr bwMode="auto">
          <a:xfrm>
            <a:off x="2638205" y="2162144"/>
            <a:ext cx="2177069" cy="3519479"/>
          </a:xfrm>
          <a:prstGeom prst="flowChartAlternateProcess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BE" sz="32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rial" pitchFamily="-110" charset="0"/>
              <a:ea typeface="ヒラギノ角ゴ ProN W3" pitchFamily="-110" charset="-128"/>
              <a:cs typeface="ヒラギノ角ゴ ProN W3" pitchFamily="-110" charset="-128"/>
              <a:sym typeface="Arial" pitchFamily="-110" charset="0"/>
            </a:endParaRPr>
          </a:p>
        </p:txBody>
      </p:sp>
      <p:sp>
        <p:nvSpPr>
          <p:cNvPr id="47" name="Flowchart: Alternate Process 46">
            <a:extLst>
              <a:ext uri="{FF2B5EF4-FFF2-40B4-BE49-F238E27FC236}">
                <a16:creationId xmlns:a16="http://schemas.microsoft.com/office/drawing/2014/main" id="{3F48FBC7-2F5B-5C8A-4B37-5A10C7061207}"/>
              </a:ext>
            </a:extLst>
          </p:cNvPr>
          <p:cNvSpPr/>
          <p:nvPr/>
        </p:nvSpPr>
        <p:spPr bwMode="auto">
          <a:xfrm>
            <a:off x="5002309" y="2150053"/>
            <a:ext cx="2177069" cy="3519479"/>
          </a:xfrm>
          <a:prstGeom prst="flowChartAlternateProcess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BE" sz="32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rial" pitchFamily="-110" charset="0"/>
              <a:ea typeface="ヒラギノ角ゴ ProN W3" pitchFamily="-110" charset="-128"/>
              <a:cs typeface="ヒラギノ角ゴ ProN W3" pitchFamily="-110" charset="-128"/>
              <a:sym typeface="Arial" pitchFamily="-110" charset="0"/>
            </a:endParaRPr>
          </a:p>
        </p:txBody>
      </p:sp>
      <p:sp>
        <p:nvSpPr>
          <p:cNvPr id="51" name="Flowchart: Alternate Process 50">
            <a:extLst>
              <a:ext uri="{FF2B5EF4-FFF2-40B4-BE49-F238E27FC236}">
                <a16:creationId xmlns:a16="http://schemas.microsoft.com/office/drawing/2014/main" id="{133B7B8D-892A-B29A-736B-EEF747A66D61}"/>
              </a:ext>
            </a:extLst>
          </p:cNvPr>
          <p:cNvSpPr/>
          <p:nvPr/>
        </p:nvSpPr>
        <p:spPr bwMode="auto">
          <a:xfrm>
            <a:off x="7366413" y="2162144"/>
            <a:ext cx="2177069" cy="3519479"/>
          </a:xfrm>
          <a:prstGeom prst="flowChartAlternateProcess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BE" sz="32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rial" pitchFamily="-110" charset="0"/>
              <a:ea typeface="ヒラギノ角ゴ ProN W3" pitchFamily="-110" charset="-128"/>
              <a:cs typeface="ヒラギノ角ゴ ProN W3" pitchFamily="-110" charset="-128"/>
              <a:sym typeface="Arial" pitchFamily="-110" charset="0"/>
            </a:endParaRPr>
          </a:p>
        </p:txBody>
      </p:sp>
      <p:sp>
        <p:nvSpPr>
          <p:cNvPr id="52" name="Flowchart: Alternate Process 51">
            <a:extLst>
              <a:ext uri="{FF2B5EF4-FFF2-40B4-BE49-F238E27FC236}">
                <a16:creationId xmlns:a16="http://schemas.microsoft.com/office/drawing/2014/main" id="{8258B38F-7C16-D855-B89C-26E65A486E64}"/>
              </a:ext>
            </a:extLst>
          </p:cNvPr>
          <p:cNvSpPr/>
          <p:nvPr/>
        </p:nvSpPr>
        <p:spPr bwMode="auto">
          <a:xfrm>
            <a:off x="9730516" y="2162143"/>
            <a:ext cx="2177069" cy="3519479"/>
          </a:xfrm>
          <a:prstGeom prst="flowChartAlternateProcess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BE" sz="32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rial" pitchFamily="-110" charset="0"/>
              <a:ea typeface="ヒラギノ角ゴ ProN W3" pitchFamily="-110" charset="-128"/>
              <a:cs typeface="ヒラギノ角ゴ ProN W3" pitchFamily="-110" charset="-128"/>
              <a:sym typeface="Arial" pitchFamily="-110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F900614-A9B2-4478-939A-AEC884A5AFEB}"/>
              </a:ext>
            </a:extLst>
          </p:cNvPr>
          <p:cNvCxnSpPr/>
          <p:nvPr/>
        </p:nvCxnSpPr>
        <p:spPr bwMode="auto">
          <a:xfrm>
            <a:off x="687735" y="1995959"/>
            <a:ext cx="10898899" cy="0"/>
          </a:xfrm>
          <a:prstGeom prst="line">
            <a:avLst/>
          </a:prstGeom>
          <a:solidFill>
            <a:srgbClr val="C0C0C0"/>
          </a:solidFill>
          <a:ln w="12700" cap="flat" cmpd="sng" algn="ctr">
            <a:solidFill>
              <a:srgbClr val="777777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05366" y="378458"/>
            <a:ext cx="11256128" cy="1154163"/>
          </a:xfrm>
        </p:spPr>
        <p:txBody>
          <a:bodyPr>
            <a:normAutofit/>
          </a:bodyPr>
          <a:lstStyle/>
          <a:p>
            <a:r>
              <a:rPr lang="nl-BE" sz="4000" dirty="0">
                <a:solidFill>
                  <a:schemeClr val="tx1"/>
                </a:solidFill>
              </a:rPr>
              <a:t>Proces voor predictieve modellen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2DA1BF2-461B-AFA8-11CA-0205F9565054}"/>
              </a:ext>
            </a:extLst>
          </p:cNvPr>
          <p:cNvGrpSpPr/>
          <p:nvPr/>
        </p:nvGrpSpPr>
        <p:grpSpPr>
          <a:xfrm>
            <a:off x="3247677" y="1532621"/>
            <a:ext cx="860861" cy="877175"/>
            <a:chOff x="2999566" y="1829389"/>
            <a:chExt cx="860861" cy="877175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4D3895C4-9AE2-4655-A106-597DCD429DED}"/>
                </a:ext>
              </a:extLst>
            </p:cNvPr>
            <p:cNvSpPr/>
            <p:nvPr/>
          </p:nvSpPr>
          <p:spPr bwMode="auto">
            <a:xfrm>
              <a:off x="2999566" y="1829389"/>
              <a:ext cx="860861" cy="877175"/>
            </a:xfrm>
            <a:prstGeom prst="ellipse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6200" tIns="38100" rIns="76200" bIns="3810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761970" fontAlgn="base">
                <a:spcBef>
                  <a:spcPct val="0"/>
                </a:spcBef>
                <a:spcAft>
                  <a:spcPct val="0"/>
                </a:spcAft>
              </a:pPr>
              <a:endParaRPr lang="nl-BE" sz="2667" dirty="0" err="1">
                <a:solidFill>
                  <a:schemeClr val="bg1"/>
                </a:solidFill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endParaRP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A561B5F-32C2-464E-B8A0-78BDBCDA5E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32629" y="2019716"/>
              <a:ext cx="594734" cy="503237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839C28AB-3C29-300F-F8E2-53D0F30AE63D}"/>
              </a:ext>
            </a:extLst>
          </p:cNvPr>
          <p:cNvGrpSpPr/>
          <p:nvPr/>
        </p:nvGrpSpPr>
        <p:grpSpPr>
          <a:xfrm>
            <a:off x="5684562" y="1537516"/>
            <a:ext cx="860861" cy="877175"/>
            <a:chOff x="4999271" y="1809897"/>
            <a:chExt cx="860861" cy="877175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029E73FF-3E43-47F1-898D-7A045C6720BF}"/>
                </a:ext>
              </a:extLst>
            </p:cNvPr>
            <p:cNvSpPr/>
            <p:nvPr/>
          </p:nvSpPr>
          <p:spPr bwMode="auto">
            <a:xfrm>
              <a:off x="4999271" y="1809897"/>
              <a:ext cx="860861" cy="877175"/>
            </a:xfrm>
            <a:prstGeom prst="ellipse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6200" tIns="38100" rIns="76200" bIns="3810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761970" fontAlgn="base">
                <a:spcBef>
                  <a:spcPct val="0"/>
                </a:spcBef>
                <a:spcAft>
                  <a:spcPct val="0"/>
                </a:spcAft>
              </a:pPr>
              <a:endParaRPr lang="nl-BE" sz="2667" dirty="0" err="1">
                <a:solidFill>
                  <a:schemeClr val="bg1"/>
                </a:solidFill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endParaRP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8609C0B8-6CAE-4D87-939B-812E671835D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37999" y="1982651"/>
              <a:ext cx="583403" cy="534201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CE6E103-0288-9E0C-92F1-7675427E1DAF}"/>
              </a:ext>
            </a:extLst>
          </p:cNvPr>
          <p:cNvGrpSpPr/>
          <p:nvPr/>
        </p:nvGrpSpPr>
        <p:grpSpPr>
          <a:xfrm>
            <a:off x="10425520" y="1532621"/>
            <a:ext cx="860861" cy="877175"/>
            <a:chOff x="8093723" y="1822662"/>
            <a:chExt cx="860861" cy="877175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1544E6E4-FB2C-44F3-998A-24A5DBA45DF7}"/>
                </a:ext>
              </a:extLst>
            </p:cNvPr>
            <p:cNvSpPr/>
            <p:nvPr/>
          </p:nvSpPr>
          <p:spPr bwMode="auto">
            <a:xfrm>
              <a:off x="8093723" y="1822662"/>
              <a:ext cx="860861" cy="877175"/>
            </a:xfrm>
            <a:prstGeom prst="ellipse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6200" tIns="38100" rIns="76200" bIns="3810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761970" fontAlgn="base">
                <a:spcBef>
                  <a:spcPct val="0"/>
                </a:spcBef>
                <a:spcAft>
                  <a:spcPct val="0"/>
                </a:spcAft>
              </a:pPr>
              <a:endParaRPr lang="nl-BE" sz="2667" dirty="0" err="1">
                <a:solidFill>
                  <a:schemeClr val="bg1"/>
                </a:solidFill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endParaRP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725D8F6-993C-4575-93BD-5AB0919E408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251912" y="1962545"/>
              <a:ext cx="544480" cy="584078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3476F369-0661-9C58-5285-80F3AC971D22}"/>
              </a:ext>
            </a:extLst>
          </p:cNvPr>
          <p:cNvGrpSpPr/>
          <p:nvPr/>
        </p:nvGrpSpPr>
        <p:grpSpPr>
          <a:xfrm>
            <a:off x="928589" y="1537516"/>
            <a:ext cx="860861" cy="877175"/>
            <a:chOff x="1071509" y="1827557"/>
            <a:chExt cx="860861" cy="877175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B0D3F545-50C3-4CC5-AD91-9BE2624323CD}"/>
                </a:ext>
              </a:extLst>
            </p:cNvPr>
            <p:cNvSpPr/>
            <p:nvPr/>
          </p:nvSpPr>
          <p:spPr bwMode="auto">
            <a:xfrm>
              <a:off x="1071509" y="1827557"/>
              <a:ext cx="860861" cy="877175"/>
            </a:xfrm>
            <a:prstGeom prst="ellipse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6200" tIns="38100" rIns="76200" bIns="3810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761970" fontAlgn="base">
                <a:spcBef>
                  <a:spcPct val="0"/>
                </a:spcBef>
                <a:spcAft>
                  <a:spcPct val="0"/>
                </a:spcAft>
              </a:pPr>
              <a:endParaRPr lang="nl-BE" sz="2667" dirty="0" err="1">
                <a:solidFill>
                  <a:schemeClr val="bg1"/>
                </a:solidFill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endParaRPr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5AEFD022-7D3A-4F18-A4EB-F167D3D8EEE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322921" y="1948396"/>
              <a:ext cx="572725" cy="572725"/>
            </a:xfrm>
            <a:prstGeom prst="rect">
              <a:avLst/>
            </a:prstGeom>
          </p:spPr>
        </p:pic>
      </p:grpSp>
      <p:sp>
        <p:nvSpPr>
          <p:cNvPr id="75" name="Oval 74">
            <a:extLst>
              <a:ext uri="{FF2B5EF4-FFF2-40B4-BE49-F238E27FC236}">
                <a16:creationId xmlns:a16="http://schemas.microsoft.com/office/drawing/2014/main" id="{C7BA13FE-5EE9-F212-E5DC-0922E346195B}"/>
              </a:ext>
            </a:extLst>
          </p:cNvPr>
          <p:cNvSpPr/>
          <p:nvPr/>
        </p:nvSpPr>
        <p:spPr bwMode="auto">
          <a:xfrm>
            <a:off x="8024516" y="1532621"/>
            <a:ext cx="860861" cy="877175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6200" tIns="38100" rIns="76200" bIns="38100" numCol="1" rtlCol="0" anchor="ctr" anchorCtr="0" compatLnSpc="1">
            <a:prstTxWarp prst="textNoShape">
              <a:avLst/>
            </a:prstTxWarp>
          </a:bodyPr>
          <a:lstStyle/>
          <a:p>
            <a:pPr algn="ctr" defTabSz="761970" fontAlgn="base">
              <a:spcBef>
                <a:spcPct val="0"/>
              </a:spcBef>
              <a:spcAft>
                <a:spcPct val="0"/>
              </a:spcAft>
            </a:pPr>
            <a:endParaRPr lang="nl-BE" sz="2667" dirty="0" err="1">
              <a:solidFill>
                <a:schemeClr val="bg1"/>
              </a:solidFill>
              <a:latin typeface="Arial" pitchFamily="-110" charset="0"/>
              <a:ea typeface="ヒラギノ角ゴ ProN W3" pitchFamily="-110" charset="-128"/>
              <a:cs typeface="ヒラギノ角ゴ ProN W3" pitchFamily="-110" charset="-128"/>
              <a:sym typeface="Arial" pitchFamily="-110" charset="0"/>
            </a:endParaRPr>
          </a:p>
        </p:txBody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DCC5CF98-C3FD-4095-F8E2-1675A98EBE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96459" y="1717686"/>
            <a:ext cx="556321" cy="519109"/>
          </a:xfrm>
          <a:prstGeom prst="rect">
            <a:avLst/>
          </a:prstGeom>
        </p:spPr>
      </p:pic>
      <p:sp>
        <p:nvSpPr>
          <p:cNvPr id="77" name="Title 1">
            <a:extLst>
              <a:ext uri="{FF2B5EF4-FFF2-40B4-BE49-F238E27FC236}">
                <a16:creationId xmlns:a16="http://schemas.microsoft.com/office/drawing/2014/main" id="{161F10DF-5AFA-202E-E33C-D400EE55D34F}"/>
              </a:ext>
            </a:extLst>
          </p:cNvPr>
          <p:cNvSpPr txBox="1">
            <a:spLocks/>
          </p:cNvSpPr>
          <p:nvPr/>
        </p:nvSpPr>
        <p:spPr>
          <a:xfrm>
            <a:off x="115519" y="2322898"/>
            <a:ext cx="2487000" cy="8037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Project </a:t>
            </a:r>
            <a:r>
              <a:rPr lang="en-US" sz="18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definitie</a:t>
            </a:r>
            <a:endParaRPr lang="en-US" sz="1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8" name="Title 1">
            <a:extLst>
              <a:ext uri="{FF2B5EF4-FFF2-40B4-BE49-F238E27FC236}">
                <a16:creationId xmlns:a16="http://schemas.microsoft.com/office/drawing/2014/main" id="{46C3FF7E-63DF-2EC6-7C0E-72F7227F937D}"/>
              </a:ext>
            </a:extLst>
          </p:cNvPr>
          <p:cNvSpPr txBox="1">
            <a:spLocks/>
          </p:cNvSpPr>
          <p:nvPr/>
        </p:nvSpPr>
        <p:spPr>
          <a:xfrm>
            <a:off x="2532098" y="2322898"/>
            <a:ext cx="2487000" cy="8037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prep</a:t>
            </a:r>
          </a:p>
        </p:txBody>
      </p:sp>
      <p:sp>
        <p:nvSpPr>
          <p:cNvPr id="79" name="Title 1">
            <a:extLst>
              <a:ext uri="{FF2B5EF4-FFF2-40B4-BE49-F238E27FC236}">
                <a16:creationId xmlns:a16="http://schemas.microsoft.com/office/drawing/2014/main" id="{FD0E2603-0F04-745A-6E2D-16769580A355}"/>
              </a:ext>
            </a:extLst>
          </p:cNvPr>
          <p:cNvSpPr txBox="1">
            <a:spLocks/>
          </p:cNvSpPr>
          <p:nvPr/>
        </p:nvSpPr>
        <p:spPr>
          <a:xfrm>
            <a:off x="4815274" y="2322898"/>
            <a:ext cx="2487000" cy="8037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 </a:t>
            </a:r>
            <a:r>
              <a:rPr lang="en-US" sz="18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bouwen</a:t>
            </a:r>
            <a:endParaRPr lang="en-US" sz="1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0" name="Title 1">
            <a:extLst>
              <a:ext uri="{FF2B5EF4-FFF2-40B4-BE49-F238E27FC236}">
                <a16:creationId xmlns:a16="http://schemas.microsoft.com/office/drawing/2014/main" id="{50D43DB3-8E32-30FD-2D91-AC893488283E}"/>
              </a:ext>
            </a:extLst>
          </p:cNvPr>
          <p:cNvSpPr txBox="1">
            <a:spLocks/>
          </p:cNvSpPr>
          <p:nvPr/>
        </p:nvSpPr>
        <p:spPr>
          <a:xfrm>
            <a:off x="7210887" y="2322898"/>
            <a:ext cx="2487000" cy="8037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 </a:t>
            </a:r>
            <a:r>
              <a:rPr lang="en-US" sz="18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valideren</a:t>
            </a:r>
            <a:endParaRPr lang="en-US" sz="1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1" name="Title 1">
            <a:extLst>
              <a:ext uri="{FF2B5EF4-FFF2-40B4-BE49-F238E27FC236}">
                <a16:creationId xmlns:a16="http://schemas.microsoft.com/office/drawing/2014/main" id="{1AE164C1-36F7-AB3B-FE9F-D73B3AE965E1}"/>
              </a:ext>
            </a:extLst>
          </p:cNvPr>
          <p:cNvSpPr txBox="1">
            <a:spLocks/>
          </p:cNvSpPr>
          <p:nvPr/>
        </p:nvSpPr>
        <p:spPr>
          <a:xfrm>
            <a:off x="9607621" y="2322898"/>
            <a:ext cx="2487000" cy="8037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 </a:t>
            </a:r>
            <a:r>
              <a:rPr lang="en-US" sz="18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gebruiken</a:t>
            </a:r>
            <a:endParaRPr lang="en-US" sz="1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694660D6-5853-8B95-39C2-A2972FEBB32E}"/>
              </a:ext>
            </a:extLst>
          </p:cNvPr>
          <p:cNvCxnSpPr>
            <a:cxnSpLocks/>
          </p:cNvCxnSpPr>
          <p:nvPr/>
        </p:nvCxnSpPr>
        <p:spPr>
          <a:xfrm>
            <a:off x="274101" y="2924175"/>
            <a:ext cx="1163348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6389876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Project definition checklis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 sz="8400">
                <a:solidFill>
                  <a:srgbClr val="00CCFF"/>
                </a:solidFill>
              </a:defRPr>
            </a:lvl1pPr>
          </a:lstStyle>
          <a:p>
            <a:r>
              <a:rPr lang="nl-BE" sz="4000" dirty="0">
                <a:solidFill>
                  <a:schemeClr val="tx1"/>
                </a:solidFill>
              </a:rPr>
              <a:t>2 belangrijke business vragen </a:t>
            </a:r>
            <a:endParaRPr sz="4000" dirty="0">
              <a:solidFill>
                <a:schemeClr val="tx1"/>
              </a:solidFill>
            </a:endParaRPr>
          </a:p>
        </p:txBody>
      </p:sp>
      <p:sp>
        <p:nvSpPr>
          <p:cNvPr id="673" name="Text Box 80"/>
          <p:cNvSpPr txBox="1"/>
          <p:nvPr/>
        </p:nvSpPr>
        <p:spPr>
          <a:xfrm>
            <a:off x="1245736" y="1769113"/>
            <a:ext cx="7166878" cy="14157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2860" rIns="22860" anchor="ctr">
            <a:spAutoFit/>
          </a:bodyPr>
          <a:lstStyle>
            <a:lvl1pPr defTabSz="914400">
              <a:defRPr sz="8600" b="0">
                <a:solidFill>
                  <a:srgbClr val="929292"/>
                </a:solidFill>
              </a:defRPr>
            </a:lvl1pPr>
          </a:lstStyle>
          <a:p>
            <a:r>
              <a:rPr lang="nl-BE" sz="43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Wat is het </a:t>
            </a:r>
            <a:r>
              <a:rPr lang="nl-BE" sz="4300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business doel </a:t>
            </a:r>
            <a:r>
              <a:rPr lang="nl-BE" sz="43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van dit project?</a:t>
            </a:r>
            <a:endParaRPr sz="43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" name="Text Box 80">
            <a:extLst>
              <a:ext uri="{FF2B5EF4-FFF2-40B4-BE49-F238E27FC236}">
                <a16:creationId xmlns:a16="http://schemas.microsoft.com/office/drawing/2014/main" id="{4E7D43A1-A4D8-D697-9C5A-640C2B264616}"/>
              </a:ext>
            </a:extLst>
          </p:cNvPr>
          <p:cNvSpPr txBox="1"/>
          <p:nvPr/>
        </p:nvSpPr>
        <p:spPr>
          <a:xfrm>
            <a:off x="1245736" y="3681614"/>
            <a:ext cx="8307840" cy="14157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2860" rIns="22860" anchor="ctr">
            <a:spAutoFit/>
          </a:bodyPr>
          <a:lstStyle>
            <a:lvl1pPr defTabSz="914400">
              <a:defRPr sz="8600" b="0">
                <a:solidFill>
                  <a:srgbClr val="929292"/>
                </a:solidFill>
              </a:defRPr>
            </a:lvl1pPr>
          </a:lstStyle>
          <a:p>
            <a:r>
              <a:rPr lang="nl-BE" sz="43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Hoe en waarom willen jullie de output van dit project </a:t>
            </a:r>
            <a:r>
              <a:rPr lang="nl-BE" sz="4300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gebruiken</a:t>
            </a:r>
            <a:r>
              <a:rPr lang="nl-BE" sz="43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?</a:t>
            </a:r>
            <a:endParaRPr sz="43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B0E808-531D-7D50-0379-7A2ECE9571C0}"/>
              </a:ext>
            </a:extLst>
          </p:cNvPr>
          <p:cNvSpPr txBox="1"/>
          <p:nvPr/>
        </p:nvSpPr>
        <p:spPr>
          <a:xfrm>
            <a:off x="9144001" y="1621461"/>
            <a:ext cx="2000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kostenreductie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EFF991-6952-AA8B-E020-40B774E826A0}"/>
              </a:ext>
            </a:extLst>
          </p:cNvPr>
          <p:cNvSpPr txBox="1"/>
          <p:nvPr/>
        </p:nvSpPr>
        <p:spPr>
          <a:xfrm>
            <a:off x="8700405" y="2143193"/>
            <a:ext cx="1455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groei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09B459-4EFF-B088-031E-65BA9916275F}"/>
              </a:ext>
            </a:extLst>
          </p:cNvPr>
          <p:cNvSpPr txBox="1"/>
          <p:nvPr/>
        </p:nvSpPr>
        <p:spPr>
          <a:xfrm>
            <a:off x="9165090" y="2671474"/>
            <a:ext cx="2000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inzichten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4A150E-844D-0E45-1BEB-327C47A7F9A8}"/>
              </a:ext>
            </a:extLst>
          </p:cNvPr>
          <p:cNvSpPr txBox="1"/>
          <p:nvPr/>
        </p:nvSpPr>
        <p:spPr>
          <a:xfrm>
            <a:off x="9420226" y="3740647"/>
            <a:ext cx="2474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Ad-hoc /recurrent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7669F0-4165-D510-1CE8-27A233A85490}"/>
              </a:ext>
            </a:extLst>
          </p:cNvPr>
          <p:cNvSpPr txBox="1"/>
          <p:nvPr/>
        </p:nvSpPr>
        <p:spPr>
          <a:xfrm>
            <a:off x="10517640" y="2161641"/>
            <a:ext cx="1455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retentie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A713FE6-D6F0-807A-4256-DEE81DFD0963}"/>
              </a:ext>
            </a:extLst>
          </p:cNvPr>
          <p:cNvSpPr txBox="1"/>
          <p:nvPr/>
        </p:nvSpPr>
        <p:spPr>
          <a:xfrm>
            <a:off x="7587930" y="1107503"/>
            <a:ext cx="4070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Value maximalisatie (upsell/cross-sell)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FBEEE6-01DA-322D-51DB-1F2078F297FA}"/>
              </a:ext>
            </a:extLst>
          </p:cNvPr>
          <p:cNvSpPr txBox="1"/>
          <p:nvPr/>
        </p:nvSpPr>
        <p:spPr>
          <a:xfrm>
            <a:off x="7478145" y="2593521"/>
            <a:ext cx="26003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Systemen optimaliseren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E705B20-6D96-2068-5801-214483A2BB6D}"/>
              </a:ext>
            </a:extLst>
          </p:cNvPr>
          <p:cNvCxnSpPr>
            <a:cxnSpLocks/>
          </p:cNvCxnSpPr>
          <p:nvPr/>
        </p:nvCxnSpPr>
        <p:spPr>
          <a:xfrm>
            <a:off x="-66675" y="3415480"/>
            <a:ext cx="12258675" cy="68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189C646-E2E3-1D03-C1F7-0B36C2E418CF}"/>
              </a:ext>
            </a:extLst>
          </p:cNvPr>
          <p:cNvSpPr txBox="1"/>
          <p:nvPr/>
        </p:nvSpPr>
        <p:spPr>
          <a:xfrm>
            <a:off x="9700530" y="4347172"/>
            <a:ext cx="2474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Frequentie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D919378-64E0-E07A-E144-6C5AFAFB45C4}"/>
              </a:ext>
            </a:extLst>
          </p:cNvPr>
          <p:cNvSpPr txBox="1"/>
          <p:nvPr/>
        </p:nvSpPr>
        <p:spPr>
          <a:xfrm>
            <a:off x="9907021" y="4850148"/>
            <a:ext cx="2474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Type communicatie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B5EDEB-2292-5D30-7EDC-56638330AE05}"/>
              </a:ext>
            </a:extLst>
          </p:cNvPr>
          <p:cNvSpPr txBox="1"/>
          <p:nvPr/>
        </p:nvSpPr>
        <p:spPr>
          <a:xfrm>
            <a:off x="9431791" y="5259385"/>
            <a:ext cx="2474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Promo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54F1189-D301-7389-7264-8EDD5AA5C082}"/>
              </a:ext>
            </a:extLst>
          </p:cNvPr>
          <p:cNvSpPr txBox="1"/>
          <p:nvPr/>
        </p:nvSpPr>
        <p:spPr>
          <a:xfrm>
            <a:off x="7730049" y="5110616"/>
            <a:ext cx="15250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Nationaal - regionaal</a:t>
            </a:r>
          </a:p>
        </p:txBody>
      </p:sp>
    </p:spTree>
    <p:extLst>
      <p:ext uri="{BB962C8B-B14F-4D97-AF65-F5344CB8AC3E}">
        <p14:creationId xmlns:p14="http://schemas.microsoft.com/office/powerpoint/2010/main" val="140839746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7" grpId="0"/>
      <p:bldP spid="8" grpId="0"/>
      <p:bldP spid="9" grpId="0"/>
      <p:bldP spid="14" grpId="0"/>
      <p:bldP spid="15" grpId="0"/>
      <p:bldP spid="16" grpId="0"/>
      <p:bldP spid="1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Project definition checklis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 sz="8400">
                <a:solidFill>
                  <a:srgbClr val="00CCFF"/>
                </a:solidFill>
              </a:defRPr>
            </a:lvl1pPr>
          </a:lstStyle>
          <a:p>
            <a:r>
              <a:rPr lang="nl-BE" sz="4000" dirty="0">
                <a:solidFill>
                  <a:schemeClr val="tx1"/>
                </a:solidFill>
              </a:rPr>
              <a:t>Hoe willen jullie de uitkomst gebruiken</a:t>
            </a:r>
            <a:endParaRPr sz="4000" dirty="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1C3354-C882-386E-887D-1A2CA7D4248A}"/>
              </a:ext>
            </a:extLst>
          </p:cNvPr>
          <p:cNvSpPr txBox="1"/>
          <p:nvPr/>
        </p:nvSpPr>
        <p:spPr>
          <a:xfrm>
            <a:off x="7397524" y="1468010"/>
            <a:ext cx="286464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defTabSz="914400">
              <a:defRPr sz="1800"/>
            </a:pPr>
            <a:r>
              <a:rPr lang="nl-BE" sz="1800" dirty="0">
                <a:solidFill>
                  <a:srgbClr val="786660"/>
                </a:solidFill>
                <a:sym typeface="Helvetica Neue"/>
              </a:rPr>
              <a:t>Orange wil weten welke klant zijn abonnement waarschijnlijk zal opzeggen in volgend half jaar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457658E-3A41-0EF0-BF56-769D7E49E192}"/>
              </a:ext>
            </a:extLst>
          </p:cNvPr>
          <p:cNvSpPr txBox="1"/>
          <p:nvPr/>
        </p:nvSpPr>
        <p:spPr>
          <a:xfrm>
            <a:off x="2209802" y="1450120"/>
            <a:ext cx="3438524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defTabSz="914400">
              <a:defRPr sz="1800"/>
            </a:pPr>
            <a:r>
              <a:rPr lang="nl-BE" sz="2000" dirty="0">
                <a:solidFill>
                  <a:srgbClr val="786660"/>
                </a:solidFill>
                <a:sym typeface="Helvetica Neue"/>
              </a:rPr>
              <a:t>Amazon wil voor elke USA klant voorspellen hoe veel ze zullen uitgeven op kerstmis bij Amazon.com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0865996-C5FE-CB35-2B07-CFD3ABE9F1E8}"/>
              </a:ext>
            </a:extLst>
          </p:cNvPr>
          <p:cNvSpPr txBox="1"/>
          <p:nvPr/>
        </p:nvSpPr>
        <p:spPr>
          <a:xfrm>
            <a:off x="7219358" y="2835259"/>
            <a:ext cx="322097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/>
              <a:t>Bij inkomende calls door speciaal team laten behandelen</a:t>
            </a:r>
          </a:p>
          <a:p>
            <a:endParaRPr lang="nl-BE" dirty="0"/>
          </a:p>
          <a:p>
            <a:r>
              <a:rPr lang="nl-BE" dirty="0"/>
              <a:t>Elke maand de top risicoklanten Pro-actief opbellen met promotie</a:t>
            </a:r>
          </a:p>
          <a:p>
            <a:endParaRPr lang="nl-BE" dirty="0"/>
          </a:p>
          <a:p>
            <a:r>
              <a:rPr lang="nl-BE" dirty="0"/>
              <a:t>One shot geschenk sturen</a:t>
            </a:r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DF1CCD9-928C-E85E-54B8-BEE255AA3236}"/>
              </a:ext>
            </a:extLst>
          </p:cNvPr>
          <p:cNvSpPr txBox="1"/>
          <p:nvPr/>
        </p:nvSpPr>
        <p:spPr>
          <a:xfrm>
            <a:off x="2209802" y="2839167"/>
            <a:ext cx="322097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/>
              <a:t>Inschatten budgetten</a:t>
            </a:r>
          </a:p>
          <a:p>
            <a:endParaRPr lang="nl-BE" dirty="0"/>
          </a:p>
          <a:p>
            <a:r>
              <a:rPr lang="nl-BE" dirty="0"/>
              <a:t>Klanten die minder uitgeven dan verwacht promo sturen </a:t>
            </a:r>
          </a:p>
          <a:p>
            <a:endParaRPr lang="nl-BE" dirty="0"/>
          </a:p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55286737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8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Flèche"/>
          <p:cNvSpPr/>
          <p:nvPr/>
        </p:nvSpPr>
        <p:spPr>
          <a:xfrm>
            <a:off x="895357" y="2038234"/>
            <a:ext cx="10502901" cy="1047592"/>
          </a:xfrm>
          <a:prstGeom prst="rightArrow">
            <a:avLst>
              <a:gd name="adj1" fmla="val 60966"/>
              <a:gd name="adj2" fmla="val 56929"/>
            </a:avLst>
          </a:prstGeom>
          <a:solidFill>
            <a:srgbClr val="D5D5D5"/>
          </a:solidFill>
          <a:ln w="12700">
            <a:miter lim="400000"/>
          </a:ln>
          <a:effectLst>
            <a:outerShdw blurRad="139700" dist="254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578" name="Rectangle"/>
          <p:cNvSpPr/>
          <p:nvPr/>
        </p:nvSpPr>
        <p:spPr>
          <a:xfrm>
            <a:off x="854551" y="2244529"/>
            <a:ext cx="2478708" cy="635001"/>
          </a:xfrm>
          <a:prstGeom prst="rect">
            <a:avLst/>
          </a:prstGeom>
          <a:solidFill>
            <a:srgbClr val="00CC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57C1FB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579" name="Rectangle"/>
          <p:cNvSpPr/>
          <p:nvPr/>
        </p:nvSpPr>
        <p:spPr>
          <a:xfrm>
            <a:off x="3670422" y="2244529"/>
            <a:ext cx="1540648" cy="635001"/>
          </a:xfrm>
          <a:prstGeom prst="rect">
            <a:avLst/>
          </a:prstGeom>
          <a:solidFill>
            <a:srgbClr val="B8E81A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580" name="Rectangle"/>
          <p:cNvSpPr/>
          <p:nvPr/>
        </p:nvSpPr>
        <p:spPr>
          <a:xfrm>
            <a:off x="3307226" y="2244529"/>
            <a:ext cx="390363" cy="635001"/>
          </a:xfrm>
          <a:prstGeom prst="rect">
            <a:avLst/>
          </a:prstGeom>
          <a:solidFill>
            <a:srgbClr val="F591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57C1FB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581" name="Rectangle"/>
          <p:cNvSpPr/>
          <p:nvPr/>
        </p:nvSpPr>
        <p:spPr>
          <a:xfrm>
            <a:off x="6460635" y="2244529"/>
            <a:ext cx="2478707" cy="635001"/>
          </a:xfrm>
          <a:prstGeom prst="rect">
            <a:avLst/>
          </a:prstGeom>
          <a:solidFill>
            <a:srgbClr val="00CC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57C1FB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582" name="Rectangle"/>
          <p:cNvSpPr/>
          <p:nvPr/>
        </p:nvSpPr>
        <p:spPr>
          <a:xfrm>
            <a:off x="9276507" y="2244529"/>
            <a:ext cx="1540648" cy="635001"/>
          </a:xfrm>
          <a:prstGeom prst="rect">
            <a:avLst/>
          </a:prstGeom>
          <a:solidFill>
            <a:srgbClr val="B8E81A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583" name="Rectangle"/>
          <p:cNvSpPr/>
          <p:nvPr/>
        </p:nvSpPr>
        <p:spPr>
          <a:xfrm>
            <a:off x="8913309" y="2244529"/>
            <a:ext cx="390363" cy="635001"/>
          </a:xfrm>
          <a:prstGeom prst="rect">
            <a:avLst/>
          </a:prstGeom>
          <a:solidFill>
            <a:srgbClr val="F591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57C1FB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589" name="Customer information"/>
          <p:cNvSpPr txBox="1"/>
          <p:nvPr/>
        </p:nvSpPr>
        <p:spPr>
          <a:xfrm>
            <a:off x="1510988" y="2992283"/>
            <a:ext cx="1310374" cy="2975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defRPr sz="3200">
                <a:solidFill>
                  <a:srgbClr val="5E5E5E"/>
                </a:solidFill>
              </a:defRPr>
            </a:lvl1pPr>
          </a:lstStyle>
          <a:p>
            <a:r>
              <a:rPr lang="nl-BE" sz="1600" dirty="0">
                <a:solidFill>
                  <a:schemeClr val="tx2"/>
                </a:solidFill>
              </a:rPr>
              <a:t>POPULATIE</a:t>
            </a:r>
          </a:p>
        </p:txBody>
      </p:sp>
      <p:sp>
        <p:nvSpPr>
          <p:cNvPr id="590" name="Event"/>
          <p:cNvSpPr txBox="1"/>
          <p:nvPr/>
        </p:nvSpPr>
        <p:spPr>
          <a:xfrm>
            <a:off x="4132105" y="2981747"/>
            <a:ext cx="1540648" cy="2975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5400" tIns="25400" rIns="25400" bIns="25400" anchor="ctr">
            <a:spAutoFit/>
          </a:bodyPr>
          <a:lstStyle>
            <a:lvl1pPr>
              <a:defRPr sz="3200">
                <a:solidFill>
                  <a:srgbClr val="5E5E5E"/>
                </a:solidFill>
              </a:defRPr>
            </a:lvl1pPr>
          </a:lstStyle>
          <a:p>
            <a:r>
              <a:rPr lang="nl-BE" sz="1600" dirty="0">
                <a:solidFill>
                  <a:schemeClr val="tx2"/>
                </a:solidFill>
              </a:rPr>
              <a:t>TARGET</a:t>
            </a:r>
            <a:endParaRPr sz="1600" dirty="0">
              <a:solidFill>
                <a:schemeClr val="tx2"/>
              </a:solidFill>
            </a:endParaRPr>
          </a:p>
        </p:txBody>
      </p:sp>
      <p:sp>
        <p:nvSpPr>
          <p:cNvPr id="591" name="Ligne"/>
          <p:cNvSpPr/>
          <p:nvPr/>
        </p:nvSpPr>
        <p:spPr>
          <a:xfrm flipV="1">
            <a:off x="8920292" y="2113017"/>
            <a:ext cx="1" cy="898026"/>
          </a:xfrm>
          <a:prstGeom prst="line">
            <a:avLst/>
          </a:prstGeom>
          <a:ln w="508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592" name="Ligne"/>
          <p:cNvSpPr/>
          <p:nvPr/>
        </p:nvSpPr>
        <p:spPr>
          <a:xfrm flipV="1">
            <a:off x="3321691" y="2113017"/>
            <a:ext cx="1" cy="898026"/>
          </a:xfrm>
          <a:prstGeom prst="line">
            <a:avLst/>
          </a:prstGeom>
          <a:ln w="508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594" name="Past snapshot"/>
          <p:cNvSpPr txBox="1"/>
          <p:nvPr/>
        </p:nvSpPr>
        <p:spPr>
          <a:xfrm>
            <a:off x="2384202" y="1595434"/>
            <a:ext cx="1673728" cy="3744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4200">
                <a:solidFill>
                  <a:srgbClr val="5E5E5E"/>
                </a:solidFill>
              </a:defRPr>
            </a:lvl1pPr>
          </a:lstStyle>
          <a:p>
            <a:r>
              <a:rPr lang="nl-BE" sz="2100" dirty="0"/>
              <a:t>Vorig snapshot</a:t>
            </a:r>
            <a:endParaRPr sz="2100" dirty="0"/>
          </a:p>
        </p:txBody>
      </p:sp>
      <p:sp>
        <p:nvSpPr>
          <p:cNvPr id="2" name="Time gap">
            <a:extLst>
              <a:ext uri="{FF2B5EF4-FFF2-40B4-BE49-F238E27FC236}">
                <a16:creationId xmlns:a16="http://schemas.microsoft.com/office/drawing/2014/main" id="{2E5D2327-80AC-3099-3FE6-5F91A924F0B0}"/>
              </a:ext>
            </a:extLst>
          </p:cNvPr>
          <p:cNvSpPr/>
          <p:nvPr/>
        </p:nvSpPr>
        <p:spPr>
          <a:xfrm>
            <a:off x="5638005" y="5884724"/>
            <a:ext cx="1060571" cy="635001"/>
          </a:xfrm>
          <a:prstGeom prst="rect">
            <a:avLst/>
          </a:prstGeom>
          <a:solidFill>
            <a:srgbClr val="F59119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>
            <a:lvl1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 algn="ctr"/>
            <a:r>
              <a:rPr sz="1600" dirty="0"/>
              <a:t>Time gap</a:t>
            </a:r>
          </a:p>
        </p:txBody>
      </p:sp>
      <p:grpSp>
        <p:nvGrpSpPr>
          <p:cNvPr id="3" name="Groupe">
            <a:extLst>
              <a:ext uri="{FF2B5EF4-FFF2-40B4-BE49-F238E27FC236}">
                <a16:creationId xmlns:a16="http://schemas.microsoft.com/office/drawing/2014/main" id="{70715F87-9A56-1A14-BC67-CA9939B52620}"/>
              </a:ext>
            </a:extLst>
          </p:cNvPr>
          <p:cNvGrpSpPr/>
          <p:nvPr/>
        </p:nvGrpSpPr>
        <p:grpSpPr>
          <a:xfrm>
            <a:off x="3976229" y="5884724"/>
            <a:ext cx="1608087" cy="635001"/>
            <a:chOff x="0" y="0"/>
            <a:chExt cx="2927014" cy="1270000"/>
          </a:xfrm>
        </p:grpSpPr>
        <p:sp>
          <p:nvSpPr>
            <p:cNvPr id="4" name="Triangle">
              <a:extLst>
                <a:ext uri="{FF2B5EF4-FFF2-40B4-BE49-F238E27FC236}">
                  <a16:creationId xmlns:a16="http://schemas.microsoft.com/office/drawing/2014/main" id="{790EA006-3204-C822-47C3-A073E3260481}"/>
                </a:ext>
              </a:extLst>
            </p:cNvPr>
            <p:cNvSpPr/>
            <p:nvPr/>
          </p:nvSpPr>
          <p:spPr>
            <a:xfrm rot="16200000">
              <a:off x="0" y="0"/>
              <a:ext cx="1270000" cy="1270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00CC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  <p:sp>
          <p:nvSpPr>
            <p:cNvPr id="5" name="Past">
              <a:extLst>
                <a:ext uri="{FF2B5EF4-FFF2-40B4-BE49-F238E27FC236}">
                  <a16:creationId xmlns:a16="http://schemas.microsoft.com/office/drawing/2014/main" id="{3B360269-B68D-D4FD-4818-DE6B1CDCB15B}"/>
                </a:ext>
              </a:extLst>
            </p:cNvPr>
            <p:cNvSpPr/>
            <p:nvPr/>
          </p:nvSpPr>
          <p:spPr>
            <a:xfrm>
              <a:off x="1273694" y="0"/>
              <a:ext cx="1653321" cy="1270000"/>
            </a:xfrm>
            <a:prstGeom prst="rect">
              <a:avLst/>
            </a:prstGeom>
            <a:solidFill>
              <a:srgbClr val="00CC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r>
                <a:rPr lang="nl-BE" sz="1600" dirty="0"/>
                <a:t>Verleden</a:t>
              </a:r>
              <a:endParaRPr sz="1600" dirty="0"/>
            </a:p>
          </p:txBody>
        </p:sp>
      </p:grpSp>
      <p:sp>
        <p:nvSpPr>
          <p:cNvPr id="6" name="Triangle">
            <a:extLst>
              <a:ext uri="{FF2B5EF4-FFF2-40B4-BE49-F238E27FC236}">
                <a16:creationId xmlns:a16="http://schemas.microsoft.com/office/drawing/2014/main" id="{2F688162-6AB5-4DE7-5320-9E1D3D4468BA}"/>
              </a:ext>
            </a:extLst>
          </p:cNvPr>
          <p:cNvSpPr/>
          <p:nvPr/>
        </p:nvSpPr>
        <p:spPr>
          <a:xfrm rot="5400000">
            <a:off x="7725350" y="5884723"/>
            <a:ext cx="635002" cy="63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B8E81A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7" name="Future">
            <a:extLst>
              <a:ext uri="{FF2B5EF4-FFF2-40B4-BE49-F238E27FC236}">
                <a16:creationId xmlns:a16="http://schemas.microsoft.com/office/drawing/2014/main" id="{B8CBE4D3-2C5E-C073-C6E9-05DDCD41F259}"/>
              </a:ext>
            </a:extLst>
          </p:cNvPr>
          <p:cNvSpPr/>
          <p:nvPr/>
        </p:nvSpPr>
        <p:spPr>
          <a:xfrm>
            <a:off x="6752264" y="5884722"/>
            <a:ext cx="977835" cy="635001"/>
          </a:xfrm>
          <a:prstGeom prst="rect">
            <a:avLst/>
          </a:prstGeom>
          <a:solidFill>
            <a:srgbClr val="B8E81A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numCol="1" anchor="ctr">
            <a:noAutofit/>
          </a:bodyPr>
          <a:lstStyle>
            <a:lvl1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 algn="ctr"/>
            <a:r>
              <a:rPr lang="nl-BE" sz="1600" dirty="0"/>
              <a:t>Toekomst</a:t>
            </a:r>
            <a:endParaRPr sz="1600" dirty="0"/>
          </a:p>
        </p:txBody>
      </p:sp>
      <p:sp>
        <p:nvSpPr>
          <p:cNvPr id="9" name="Customer information">
            <a:extLst>
              <a:ext uri="{FF2B5EF4-FFF2-40B4-BE49-F238E27FC236}">
                <a16:creationId xmlns:a16="http://schemas.microsoft.com/office/drawing/2014/main" id="{3E904F9A-5ED5-30EF-6D5C-5F9DE9277B6B}"/>
              </a:ext>
            </a:extLst>
          </p:cNvPr>
          <p:cNvSpPr txBox="1"/>
          <p:nvPr/>
        </p:nvSpPr>
        <p:spPr>
          <a:xfrm>
            <a:off x="6698576" y="2981747"/>
            <a:ext cx="2587230" cy="2975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defRPr sz="3200">
                <a:solidFill>
                  <a:srgbClr val="5E5E5E"/>
                </a:solidFill>
              </a:defRPr>
            </a:lvl1pPr>
          </a:lstStyle>
          <a:p>
            <a:r>
              <a:rPr lang="nl-BE" sz="1600" dirty="0">
                <a:solidFill>
                  <a:schemeClr val="tx2"/>
                </a:solidFill>
              </a:rPr>
              <a:t>POPULATIE</a:t>
            </a:r>
            <a:endParaRPr sz="1600" dirty="0"/>
          </a:p>
        </p:txBody>
      </p:sp>
      <p:sp>
        <p:nvSpPr>
          <p:cNvPr id="10" name="Event">
            <a:extLst>
              <a:ext uri="{FF2B5EF4-FFF2-40B4-BE49-F238E27FC236}">
                <a16:creationId xmlns:a16="http://schemas.microsoft.com/office/drawing/2014/main" id="{FD911251-C3E0-86B2-0DF4-335D4D102D61}"/>
              </a:ext>
            </a:extLst>
          </p:cNvPr>
          <p:cNvSpPr txBox="1"/>
          <p:nvPr/>
        </p:nvSpPr>
        <p:spPr>
          <a:xfrm>
            <a:off x="9514244" y="2981746"/>
            <a:ext cx="1262359" cy="2975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defRPr sz="3200">
                <a:solidFill>
                  <a:srgbClr val="5E5E5E"/>
                </a:solidFill>
              </a:defRPr>
            </a:lvl1pPr>
          </a:lstStyle>
          <a:p>
            <a:r>
              <a:rPr lang="nl-BE" sz="1600" dirty="0">
                <a:solidFill>
                  <a:schemeClr val="tx2"/>
                </a:solidFill>
              </a:rPr>
              <a:t>TARGET</a:t>
            </a:r>
            <a:endParaRPr sz="1600" dirty="0"/>
          </a:p>
        </p:txBody>
      </p:sp>
      <p:sp>
        <p:nvSpPr>
          <p:cNvPr id="13" name="Timeline">
            <a:extLst>
              <a:ext uri="{FF2B5EF4-FFF2-40B4-BE49-F238E27FC236}">
                <a16:creationId xmlns:a16="http://schemas.microsoft.com/office/drawing/2014/main" id="{5EEACB86-F086-35F9-89A8-81B28DBDA263}"/>
              </a:ext>
            </a:extLst>
          </p:cNvPr>
          <p:cNvSpPr txBox="1">
            <a:spLocks/>
          </p:cNvSpPr>
          <p:nvPr/>
        </p:nvSpPr>
        <p:spPr>
          <a:xfrm>
            <a:off x="418396" y="376286"/>
            <a:ext cx="11225885" cy="132556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400" b="1" kern="1200">
                <a:solidFill>
                  <a:srgbClr val="00CCF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nl-BE" sz="4000" dirty="0">
                <a:solidFill>
                  <a:schemeClr val="tx1"/>
                </a:solidFill>
              </a:rPr>
              <a:t>Target: </a:t>
            </a:r>
            <a:r>
              <a:rPr lang="nl-BE" sz="4000" dirty="0">
                <a:solidFill>
                  <a:schemeClr val="accent6"/>
                </a:solidFill>
              </a:rPr>
              <a:t>wat</a:t>
            </a:r>
            <a:r>
              <a:rPr lang="nl-BE" sz="4000" dirty="0">
                <a:solidFill>
                  <a:schemeClr val="tx1"/>
                </a:solidFill>
              </a:rPr>
              <a:t> willen we voorspellen </a:t>
            </a:r>
          </a:p>
          <a:p>
            <a:endParaRPr lang="nl-BE" sz="4000" dirty="0">
              <a:solidFill>
                <a:schemeClr val="tx1"/>
              </a:solidFill>
            </a:endParaRPr>
          </a:p>
        </p:txBody>
      </p:sp>
      <p:sp>
        <p:nvSpPr>
          <p:cNvPr id="11" name="Cercle">
            <a:extLst>
              <a:ext uri="{FF2B5EF4-FFF2-40B4-BE49-F238E27FC236}">
                <a16:creationId xmlns:a16="http://schemas.microsoft.com/office/drawing/2014/main" id="{17C3ACCD-125A-8CF7-7B50-35229D216C1F}"/>
              </a:ext>
            </a:extLst>
          </p:cNvPr>
          <p:cNvSpPr/>
          <p:nvPr/>
        </p:nvSpPr>
        <p:spPr>
          <a:xfrm>
            <a:off x="2572596" y="3550900"/>
            <a:ext cx="1373159" cy="1373159"/>
          </a:xfrm>
          <a:prstGeom prst="ellipse">
            <a:avLst/>
          </a:prstGeom>
          <a:solidFill>
            <a:srgbClr val="5E5E5E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12" name="Figure">
            <a:extLst>
              <a:ext uri="{FF2B5EF4-FFF2-40B4-BE49-F238E27FC236}">
                <a16:creationId xmlns:a16="http://schemas.microsoft.com/office/drawing/2014/main" id="{B94A83F8-DA2E-2105-6FAE-B23475CEFB65}"/>
              </a:ext>
            </a:extLst>
          </p:cNvPr>
          <p:cNvSpPr/>
          <p:nvPr/>
        </p:nvSpPr>
        <p:spPr>
          <a:xfrm rot="5398484" flipH="1">
            <a:off x="1566822" y="3721926"/>
            <a:ext cx="635001" cy="63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367" y="0"/>
                </a:moveTo>
                <a:lnTo>
                  <a:pt x="0" y="7818"/>
                </a:lnTo>
                <a:lnTo>
                  <a:pt x="4127" y="7818"/>
                </a:lnTo>
                <a:cubicBezTo>
                  <a:pt x="4127" y="7860"/>
                  <a:pt x="4125" y="7904"/>
                  <a:pt x="4125" y="7946"/>
                </a:cubicBezTo>
                <a:cubicBezTo>
                  <a:pt x="4125" y="15487"/>
                  <a:pt x="11948" y="21600"/>
                  <a:pt x="21598" y="21600"/>
                </a:cubicBezTo>
                <a:cubicBezTo>
                  <a:pt x="21598" y="21600"/>
                  <a:pt x="21600" y="21600"/>
                  <a:pt x="21600" y="21600"/>
                </a:cubicBezTo>
                <a:lnTo>
                  <a:pt x="21600" y="16556"/>
                </a:lnTo>
                <a:cubicBezTo>
                  <a:pt x="21600" y="16556"/>
                  <a:pt x="21598" y="16556"/>
                  <a:pt x="21598" y="16556"/>
                </a:cubicBezTo>
                <a:cubicBezTo>
                  <a:pt x="15512" y="16556"/>
                  <a:pt x="10578" y="12702"/>
                  <a:pt x="10578" y="7946"/>
                </a:cubicBezTo>
                <a:cubicBezTo>
                  <a:pt x="10578" y="7903"/>
                  <a:pt x="10582" y="7860"/>
                  <a:pt x="10582" y="7818"/>
                </a:cubicBezTo>
                <a:lnTo>
                  <a:pt x="14736" y="7818"/>
                </a:lnTo>
                <a:lnTo>
                  <a:pt x="7367" y="0"/>
                </a:lnTo>
                <a:close/>
              </a:path>
            </a:pathLst>
          </a:custGeom>
          <a:solidFill>
            <a:srgbClr val="5E5E5E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14" name="Figure">
            <a:extLst>
              <a:ext uri="{FF2B5EF4-FFF2-40B4-BE49-F238E27FC236}">
                <a16:creationId xmlns:a16="http://schemas.microsoft.com/office/drawing/2014/main" id="{BBBB0D0D-BCB0-A4CB-7ADB-85696598D4B4}"/>
              </a:ext>
            </a:extLst>
          </p:cNvPr>
          <p:cNvSpPr/>
          <p:nvPr/>
        </p:nvSpPr>
        <p:spPr>
          <a:xfrm flipH="1">
            <a:off x="4227918" y="3721944"/>
            <a:ext cx="635001" cy="63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367" y="0"/>
                </a:moveTo>
                <a:lnTo>
                  <a:pt x="0" y="7818"/>
                </a:lnTo>
                <a:lnTo>
                  <a:pt x="4127" y="7818"/>
                </a:lnTo>
                <a:cubicBezTo>
                  <a:pt x="4127" y="7860"/>
                  <a:pt x="4125" y="7904"/>
                  <a:pt x="4125" y="7946"/>
                </a:cubicBezTo>
                <a:cubicBezTo>
                  <a:pt x="4125" y="15487"/>
                  <a:pt x="11948" y="21600"/>
                  <a:pt x="21598" y="21600"/>
                </a:cubicBezTo>
                <a:cubicBezTo>
                  <a:pt x="21598" y="21600"/>
                  <a:pt x="21600" y="21600"/>
                  <a:pt x="21600" y="21600"/>
                </a:cubicBezTo>
                <a:lnTo>
                  <a:pt x="21600" y="16556"/>
                </a:lnTo>
                <a:cubicBezTo>
                  <a:pt x="21600" y="16556"/>
                  <a:pt x="21598" y="16556"/>
                  <a:pt x="21598" y="16556"/>
                </a:cubicBezTo>
                <a:cubicBezTo>
                  <a:pt x="15512" y="16556"/>
                  <a:pt x="10578" y="12702"/>
                  <a:pt x="10578" y="7946"/>
                </a:cubicBezTo>
                <a:cubicBezTo>
                  <a:pt x="10578" y="7903"/>
                  <a:pt x="10582" y="7860"/>
                  <a:pt x="10582" y="7818"/>
                </a:cubicBezTo>
                <a:lnTo>
                  <a:pt x="14736" y="7818"/>
                </a:lnTo>
                <a:lnTo>
                  <a:pt x="7367" y="0"/>
                </a:lnTo>
                <a:close/>
              </a:path>
            </a:pathLst>
          </a:custGeom>
          <a:solidFill>
            <a:srgbClr val="5E5E5E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15" name="Flèche 2">
            <a:extLst>
              <a:ext uri="{FF2B5EF4-FFF2-40B4-BE49-F238E27FC236}">
                <a16:creationId xmlns:a16="http://schemas.microsoft.com/office/drawing/2014/main" id="{CF84AF23-91AF-9548-2069-F29A916B114E}"/>
              </a:ext>
            </a:extLst>
          </p:cNvPr>
          <p:cNvSpPr/>
          <p:nvPr/>
        </p:nvSpPr>
        <p:spPr>
          <a:xfrm>
            <a:off x="2790641" y="3860213"/>
            <a:ext cx="937068" cy="7545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49" y="0"/>
                </a:moveTo>
                <a:cubicBezTo>
                  <a:pt x="8457" y="0"/>
                  <a:pt x="6373" y="1103"/>
                  <a:pt x="4819" y="2903"/>
                </a:cubicBezTo>
                <a:lnTo>
                  <a:pt x="6744" y="6147"/>
                </a:lnTo>
                <a:cubicBezTo>
                  <a:pt x="7744" y="4819"/>
                  <a:pt x="9169" y="3989"/>
                  <a:pt x="10749" y="3989"/>
                </a:cubicBezTo>
                <a:cubicBezTo>
                  <a:pt x="13751" y="3989"/>
                  <a:pt x="16189" y="6985"/>
                  <a:pt x="16232" y="10700"/>
                </a:cubicBezTo>
                <a:lnTo>
                  <a:pt x="14265" y="10700"/>
                </a:lnTo>
                <a:lnTo>
                  <a:pt x="17933" y="16883"/>
                </a:lnTo>
                <a:lnTo>
                  <a:pt x="21600" y="10700"/>
                </a:lnTo>
                <a:lnTo>
                  <a:pt x="19444" y="10700"/>
                </a:lnTo>
                <a:cubicBezTo>
                  <a:pt x="19401" y="4782"/>
                  <a:pt x="15525" y="0"/>
                  <a:pt x="10749" y="0"/>
                </a:cubicBezTo>
                <a:close/>
                <a:moveTo>
                  <a:pt x="3667" y="4515"/>
                </a:moveTo>
                <a:lnTo>
                  <a:pt x="0" y="10700"/>
                </a:lnTo>
                <a:lnTo>
                  <a:pt x="2054" y="10700"/>
                </a:lnTo>
                <a:cubicBezTo>
                  <a:pt x="2053" y="10733"/>
                  <a:pt x="2054" y="10767"/>
                  <a:pt x="2054" y="10801"/>
                </a:cubicBezTo>
                <a:cubicBezTo>
                  <a:pt x="2054" y="16766"/>
                  <a:pt x="5946" y="21600"/>
                  <a:pt x="10749" y="21600"/>
                </a:cubicBezTo>
                <a:cubicBezTo>
                  <a:pt x="13080" y="21600"/>
                  <a:pt x="15197" y="20461"/>
                  <a:pt x="16759" y="18607"/>
                </a:cubicBezTo>
                <a:lnTo>
                  <a:pt x="14814" y="15375"/>
                </a:lnTo>
                <a:cubicBezTo>
                  <a:pt x="13811" y="16749"/>
                  <a:pt x="12360" y="17611"/>
                  <a:pt x="10749" y="17611"/>
                </a:cubicBezTo>
                <a:cubicBezTo>
                  <a:pt x="7720" y="17611"/>
                  <a:pt x="5266" y="14563"/>
                  <a:pt x="5266" y="10801"/>
                </a:cubicBezTo>
                <a:cubicBezTo>
                  <a:pt x="5266" y="10767"/>
                  <a:pt x="5265" y="10733"/>
                  <a:pt x="5266" y="10700"/>
                </a:cubicBezTo>
                <a:lnTo>
                  <a:pt x="7335" y="10700"/>
                </a:lnTo>
                <a:lnTo>
                  <a:pt x="3667" y="4515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16" name="Find the relationship">
            <a:extLst>
              <a:ext uri="{FF2B5EF4-FFF2-40B4-BE49-F238E27FC236}">
                <a16:creationId xmlns:a16="http://schemas.microsoft.com/office/drawing/2014/main" id="{3DE12295-DF37-DF58-C230-99A5B5F13A1B}"/>
              </a:ext>
            </a:extLst>
          </p:cNvPr>
          <p:cNvSpPr txBox="1"/>
          <p:nvPr/>
        </p:nvSpPr>
        <p:spPr>
          <a:xfrm>
            <a:off x="2155853" y="5021189"/>
            <a:ext cx="2354812" cy="4206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4200" b="0">
                <a:solidFill>
                  <a:srgbClr val="5E5E5E"/>
                </a:solidFill>
              </a:defRPr>
            </a:lvl1pPr>
          </a:lstStyle>
          <a:p>
            <a:r>
              <a:rPr lang="nl-BE" sz="2400" dirty="0">
                <a:solidFill>
                  <a:schemeClr val="tx2"/>
                </a:solidFill>
              </a:rPr>
              <a:t>MODEL BUILDING</a:t>
            </a:r>
          </a:p>
        </p:txBody>
      </p:sp>
      <p:sp>
        <p:nvSpPr>
          <p:cNvPr id="17" name="Cercle">
            <a:extLst>
              <a:ext uri="{FF2B5EF4-FFF2-40B4-BE49-F238E27FC236}">
                <a16:creationId xmlns:a16="http://schemas.microsoft.com/office/drawing/2014/main" id="{37544976-45FD-DEA9-67D6-0C5B30E6DFA7}"/>
              </a:ext>
            </a:extLst>
          </p:cNvPr>
          <p:cNvSpPr/>
          <p:nvPr/>
        </p:nvSpPr>
        <p:spPr>
          <a:xfrm>
            <a:off x="8108847" y="3496356"/>
            <a:ext cx="1373159" cy="1373159"/>
          </a:xfrm>
          <a:prstGeom prst="ellipse">
            <a:avLst/>
          </a:prstGeom>
          <a:solidFill>
            <a:srgbClr val="5E5E5E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18" name="Figure">
            <a:extLst>
              <a:ext uri="{FF2B5EF4-FFF2-40B4-BE49-F238E27FC236}">
                <a16:creationId xmlns:a16="http://schemas.microsoft.com/office/drawing/2014/main" id="{7EDCCF04-4199-AE72-585A-72C852E518EC}"/>
              </a:ext>
            </a:extLst>
          </p:cNvPr>
          <p:cNvSpPr/>
          <p:nvPr/>
        </p:nvSpPr>
        <p:spPr>
          <a:xfrm rot="5398484" flipH="1">
            <a:off x="7103073" y="3667382"/>
            <a:ext cx="635001" cy="63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367" y="0"/>
                </a:moveTo>
                <a:lnTo>
                  <a:pt x="0" y="7818"/>
                </a:lnTo>
                <a:lnTo>
                  <a:pt x="4127" y="7818"/>
                </a:lnTo>
                <a:cubicBezTo>
                  <a:pt x="4127" y="7860"/>
                  <a:pt x="4125" y="7904"/>
                  <a:pt x="4125" y="7946"/>
                </a:cubicBezTo>
                <a:cubicBezTo>
                  <a:pt x="4125" y="15487"/>
                  <a:pt x="11948" y="21600"/>
                  <a:pt x="21598" y="21600"/>
                </a:cubicBezTo>
                <a:cubicBezTo>
                  <a:pt x="21598" y="21600"/>
                  <a:pt x="21600" y="21600"/>
                  <a:pt x="21600" y="21600"/>
                </a:cubicBezTo>
                <a:lnTo>
                  <a:pt x="21600" y="16556"/>
                </a:lnTo>
                <a:cubicBezTo>
                  <a:pt x="21600" y="16556"/>
                  <a:pt x="21598" y="16556"/>
                  <a:pt x="21598" y="16556"/>
                </a:cubicBezTo>
                <a:cubicBezTo>
                  <a:pt x="15512" y="16556"/>
                  <a:pt x="10578" y="12702"/>
                  <a:pt x="10578" y="7946"/>
                </a:cubicBezTo>
                <a:cubicBezTo>
                  <a:pt x="10578" y="7903"/>
                  <a:pt x="10582" y="7860"/>
                  <a:pt x="10582" y="7818"/>
                </a:cubicBezTo>
                <a:lnTo>
                  <a:pt x="14736" y="7818"/>
                </a:lnTo>
                <a:lnTo>
                  <a:pt x="7367" y="0"/>
                </a:lnTo>
                <a:close/>
              </a:path>
            </a:pathLst>
          </a:custGeom>
          <a:solidFill>
            <a:srgbClr val="5E5E5E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19" name="Figure">
            <a:extLst>
              <a:ext uri="{FF2B5EF4-FFF2-40B4-BE49-F238E27FC236}">
                <a16:creationId xmlns:a16="http://schemas.microsoft.com/office/drawing/2014/main" id="{04C1CE4D-8A58-2026-7A36-43FDB0900731}"/>
              </a:ext>
            </a:extLst>
          </p:cNvPr>
          <p:cNvSpPr/>
          <p:nvPr/>
        </p:nvSpPr>
        <p:spPr>
          <a:xfrm flipH="1">
            <a:off x="9764169" y="3667400"/>
            <a:ext cx="635001" cy="63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367" y="0"/>
                </a:moveTo>
                <a:lnTo>
                  <a:pt x="0" y="7818"/>
                </a:lnTo>
                <a:lnTo>
                  <a:pt x="4127" y="7818"/>
                </a:lnTo>
                <a:cubicBezTo>
                  <a:pt x="4127" y="7860"/>
                  <a:pt x="4125" y="7904"/>
                  <a:pt x="4125" y="7946"/>
                </a:cubicBezTo>
                <a:cubicBezTo>
                  <a:pt x="4125" y="15487"/>
                  <a:pt x="11948" y="21600"/>
                  <a:pt x="21598" y="21600"/>
                </a:cubicBezTo>
                <a:cubicBezTo>
                  <a:pt x="21598" y="21600"/>
                  <a:pt x="21600" y="21600"/>
                  <a:pt x="21600" y="21600"/>
                </a:cubicBezTo>
                <a:lnTo>
                  <a:pt x="21600" y="16556"/>
                </a:lnTo>
                <a:cubicBezTo>
                  <a:pt x="21600" y="16556"/>
                  <a:pt x="21598" y="16556"/>
                  <a:pt x="21598" y="16556"/>
                </a:cubicBezTo>
                <a:cubicBezTo>
                  <a:pt x="15512" y="16556"/>
                  <a:pt x="10578" y="12702"/>
                  <a:pt x="10578" y="7946"/>
                </a:cubicBezTo>
                <a:cubicBezTo>
                  <a:pt x="10578" y="7903"/>
                  <a:pt x="10582" y="7860"/>
                  <a:pt x="10582" y="7818"/>
                </a:cubicBezTo>
                <a:lnTo>
                  <a:pt x="14736" y="7818"/>
                </a:lnTo>
                <a:lnTo>
                  <a:pt x="7367" y="0"/>
                </a:lnTo>
                <a:close/>
              </a:path>
            </a:pathLst>
          </a:custGeom>
          <a:solidFill>
            <a:srgbClr val="5E5E5E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20" name="Flèche 2">
            <a:extLst>
              <a:ext uri="{FF2B5EF4-FFF2-40B4-BE49-F238E27FC236}">
                <a16:creationId xmlns:a16="http://schemas.microsoft.com/office/drawing/2014/main" id="{A766DAA6-754D-AA1D-A29B-67208BA67763}"/>
              </a:ext>
            </a:extLst>
          </p:cNvPr>
          <p:cNvSpPr/>
          <p:nvPr/>
        </p:nvSpPr>
        <p:spPr>
          <a:xfrm>
            <a:off x="8326892" y="3805669"/>
            <a:ext cx="937068" cy="7545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49" y="0"/>
                </a:moveTo>
                <a:cubicBezTo>
                  <a:pt x="8457" y="0"/>
                  <a:pt x="6373" y="1103"/>
                  <a:pt x="4819" y="2903"/>
                </a:cubicBezTo>
                <a:lnTo>
                  <a:pt x="6744" y="6147"/>
                </a:lnTo>
                <a:cubicBezTo>
                  <a:pt x="7744" y="4819"/>
                  <a:pt x="9169" y="3989"/>
                  <a:pt x="10749" y="3989"/>
                </a:cubicBezTo>
                <a:cubicBezTo>
                  <a:pt x="13751" y="3989"/>
                  <a:pt x="16189" y="6985"/>
                  <a:pt x="16232" y="10700"/>
                </a:cubicBezTo>
                <a:lnTo>
                  <a:pt x="14265" y="10700"/>
                </a:lnTo>
                <a:lnTo>
                  <a:pt x="17933" y="16883"/>
                </a:lnTo>
                <a:lnTo>
                  <a:pt x="21600" y="10700"/>
                </a:lnTo>
                <a:lnTo>
                  <a:pt x="19444" y="10700"/>
                </a:lnTo>
                <a:cubicBezTo>
                  <a:pt x="19401" y="4782"/>
                  <a:pt x="15525" y="0"/>
                  <a:pt x="10749" y="0"/>
                </a:cubicBezTo>
                <a:close/>
                <a:moveTo>
                  <a:pt x="3667" y="4515"/>
                </a:moveTo>
                <a:lnTo>
                  <a:pt x="0" y="10700"/>
                </a:lnTo>
                <a:lnTo>
                  <a:pt x="2054" y="10700"/>
                </a:lnTo>
                <a:cubicBezTo>
                  <a:pt x="2053" y="10733"/>
                  <a:pt x="2054" y="10767"/>
                  <a:pt x="2054" y="10801"/>
                </a:cubicBezTo>
                <a:cubicBezTo>
                  <a:pt x="2054" y="16766"/>
                  <a:pt x="5946" y="21600"/>
                  <a:pt x="10749" y="21600"/>
                </a:cubicBezTo>
                <a:cubicBezTo>
                  <a:pt x="13080" y="21600"/>
                  <a:pt x="15197" y="20461"/>
                  <a:pt x="16759" y="18607"/>
                </a:cubicBezTo>
                <a:lnTo>
                  <a:pt x="14814" y="15375"/>
                </a:lnTo>
                <a:cubicBezTo>
                  <a:pt x="13811" y="16749"/>
                  <a:pt x="12360" y="17611"/>
                  <a:pt x="10749" y="17611"/>
                </a:cubicBezTo>
                <a:cubicBezTo>
                  <a:pt x="7720" y="17611"/>
                  <a:pt x="5266" y="14563"/>
                  <a:pt x="5266" y="10801"/>
                </a:cubicBezTo>
                <a:cubicBezTo>
                  <a:pt x="5266" y="10767"/>
                  <a:pt x="5265" y="10733"/>
                  <a:pt x="5266" y="10700"/>
                </a:cubicBezTo>
                <a:lnTo>
                  <a:pt x="7335" y="10700"/>
                </a:lnTo>
                <a:lnTo>
                  <a:pt x="3667" y="4515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21" name="Find the relationship">
            <a:extLst>
              <a:ext uri="{FF2B5EF4-FFF2-40B4-BE49-F238E27FC236}">
                <a16:creationId xmlns:a16="http://schemas.microsoft.com/office/drawing/2014/main" id="{104F4408-F6D4-8AD4-6B98-6E4931AEB1F8}"/>
              </a:ext>
            </a:extLst>
          </p:cNvPr>
          <p:cNvSpPr txBox="1"/>
          <p:nvPr/>
        </p:nvSpPr>
        <p:spPr>
          <a:xfrm>
            <a:off x="7699988" y="5017451"/>
            <a:ext cx="2198230" cy="4206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defPPr>
              <a:defRPr lang="en-US"/>
            </a:defPPr>
            <a:lvl1pPr>
              <a:defRPr sz="2400" b="0">
                <a:solidFill>
                  <a:schemeClr val="tx2"/>
                </a:solidFill>
              </a:defRPr>
            </a:lvl1pPr>
          </a:lstStyle>
          <a:p>
            <a:r>
              <a:rPr lang="nl-BE" dirty="0"/>
              <a:t>MODEL SCORING</a:t>
            </a:r>
          </a:p>
        </p:txBody>
      </p:sp>
      <p:sp>
        <p:nvSpPr>
          <p:cNvPr id="22" name="Event">
            <a:extLst>
              <a:ext uri="{FF2B5EF4-FFF2-40B4-BE49-F238E27FC236}">
                <a16:creationId xmlns:a16="http://schemas.microsoft.com/office/drawing/2014/main" id="{13BBA436-2539-6F3D-909A-E9F598FE23EA}"/>
              </a:ext>
            </a:extLst>
          </p:cNvPr>
          <p:cNvSpPr txBox="1"/>
          <p:nvPr/>
        </p:nvSpPr>
        <p:spPr>
          <a:xfrm>
            <a:off x="3170091" y="2981441"/>
            <a:ext cx="1540648" cy="2975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5400" tIns="25400" rIns="25400" bIns="25400" anchor="ctr">
            <a:spAutoFit/>
          </a:bodyPr>
          <a:lstStyle>
            <a:lvl1pPr>
              <a:defRPr sz="3200">
                <a:solidFill>
                  <a:srgbClr val="5E5E5E"/>
                </a:solidFill>
              </a:defRPr>
            </a:lvl1pPr>
          </a:lstStyle>
          <a:p>
            <a:r>
              <a:rPr lang="nl-BE" sz="1600" dirty="0">
                <a:solidFill>
                  <a:schemeClr val="tx2"/>
                </a:solidFill>
              </a:rPr>
              <a:t>TIMEGAP</a:t>
            </a:r>
            <a:endParaRPr sz="1600" dirty="0">
              <a:solidFill>
                <a:schemeClr val="tx2"/>
              </a:solidFill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9E13EC7-C6C7-CB59-96F1-64BDC5D81C4D}"/>
              </a:ext>
            </a:extLst>
          </p:cNvPr>
          <p:cNvCxnSpPr/>
          <p:nvPr/>
        </p:nvCxnSpPr>
        <p:spPr>
          <a:xfrm flipV="1">
            <a:off x="9303672" y="2244529"/>
            <a:ext cx="0" cy="63500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oday">
            <a:extLst>
              <a:ext uri="{FF2B5EF4-FFF2-40B4-BE49-F238E27FC236}">
                <a16:creationId xmlns:a16="http://schemas.microsoft.com/office/drawing/2014/main" id="{0B5D3576-A408-B61E-DF5A-713327568285}"/>
              </a:ext>
            </a:extLst>
          </p:cNvPr>
          <p:cNvSpPr txBox="1"/>
          <p:nvPr/>
        </p:nvSpPr>
        <p:spPr>
          <a:xfrm>
            <a:off x="8448310" y="1612664"/>
            <a:ext cx="982064" cy="3744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4200">
                <a:solidFill>
                  <a:srgbClr val="5E5E5E"/>
                </a:solidFill>
              </a:defRPr>
            </a:lvl1pPr>
          </a:lstStyle>
          <a:p>
            <a:r>
              <a:rPr lang="nl-BE" sz="2100" dirty="0"/>
              <a:t>Vandaag</a:t>
            </a:r>
            <a:endParaRPr sz="2100" dirty="0"/>
          </a:p>
        </p:txBody>
      </p:sp>
    </p:spTree>
    <p:extLst>
      <p:ext uri="{BB962C8B-B14F-4D97-AF65-F5344CB8AC3E}">
        <p14:creationId xmlns:p14="http://schemas.microsoft.com/office/powerpoint/2010/main" val="1446691635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meline">
            <a:extLst>
              <a:ext uri="{FF2B5EF4-FFF2-40B4-BE49-F238E27FC236}">
                <a16:creationId xmlns:a16="http://schemas.microsoft.com/office/drawing/2014/main" id="{5EEACB86-F086-35F9-89A8-81B28DBDA263}"/>
              </a:ext>
            </a:extLst>
          </p:cNvPr>
          <p:cNvSpPr txBox="1">
            <a:spLocks/>
          </p:cNvSpPr>
          <p:nvPr/>
        </p:nvSpPr>
        <p:spPr>
          <a:xfrm>
            <a:off x="418396" y="376286"/>
            <a:ext cx="11225885" cy="132556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400" b="1" kern="1200">
                <a:solidFill>
                  <a:srgbClr val="00CCF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nl-BE" sz="4000" dirty="0">
                <a:solidFill>
                  <a:schemeClr val="tx1"/>
                </a:solidFill>
              </a:rPr>
              <a:t>Target: </a:t>
            </a:r>
            <a:r>
              <a:rPr lang="nl-BE" sz="4000" dirty="0">
                <a:solidFill>
                  <a:schemeClr val="accent6"/>
                </a:solidFill>
              </a:rPr>
              <a:t>wat</a:t>
            </a:r>
            <a:r>
              <a:rPr lang="nl-BE" sz="4000" dirty="0">
                <a:solidFill>
                  <a:schemeClr val="tx1"/>
                </a:solidFill>
              </a:rPr>
              <a:t> willen we voorspellen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EC7FCB5-7C94-C797-74C0-83B9F916F0C3}"/>
              </a:ext>
            </a:extLst>
          </p:cNvPr>
          <p:cNvSpPr txBox="1"/>
          <p:nvPr/>
        </p:nvSpPr>
        <p:spPr>
          <a:xfrm>
            <a:off x="4774123" y="1446220"/>
            <a:ext cx="286464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defTabSz="914400">
              <a:defRPr sz="1800"/>
            </a:pPr>
            <a:r>
              <a:rPr lang="nl-BE" sz="1800" dirty="0">
                <a:solidFill>
                  <a:srgbClr val="786660"/>
                </a:solidFill>
                <a:sym typeface="Helvetica Neue"/>
              </a:rPr>
              <a:t>Orange wil weten welke klant zijn abonnement waarschijnlijk zal opzeggen in volgend half jaar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888BAB8-5274-1C3B-52A0-6FFFAC56D283}"/>
              </a:ext>
            </a:extLst>
          </p:cNvPr>
          <p:cNvSpPr txBox="1"/>
          <p:nvPr/>
        </p:nvSpPr>
        <p:spPr>
          <a:xfrm>
            <a:off x="747713" y="1460065"/>
            <a:ext cx="343852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defTabSz="914400">
              <a:defRPr sz="1800"/>
            </a:pPr>
            <a:r>
              <a:rPr lang="nl-BE" sz="1800" dirty="0">
                <a:solidFill>
                  <a:srgbClr val="786660"/>
                </a:solidFill>
                <a:sym typeface="Helvetica Neue"/>
              </a:rPr>
              <a:t>Amazon wil voor elke USA klant voorspellen hoe veel ze zullen uitgeven op kerstmis bij Amazon.com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5DB221F-48A0-D213-CD62-AE118B1E3421}"/>
              </a:ext>
            </a:extLst>
          </p:cNvPr>
          <p:cNvSpPr txBox="1"/>
          <p:nvPr/>
        </p:nvSpPr>
        <p:spPr>
          <a:xfrm>
            <a:off x="8239861" y="1460065"/>
            <a:ext cx="353374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defTabSz="914400">
              <a:defRPr sz="1800"/>
            </a:pPr>
            <a:r>
              <a:rPr lang="nl-BE" sz="1800" dirty="0">
                <a:solidFill>
                  <a:srgbClr val="786660"/>
                </a:solidFill>
                <a:sym typeface="Helvetica Neue"/>
              </a:rPr>
              <a:t>Engie wil weten voor een nieuwe klant of bij prijsbewust / ecologische / laissez-faire klant zal zijn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CFFBDFF-97DE-1BC5-4586-414788DDB7A1}"/>
              </a:ext>
            </a:extLst>
          </p:cNvPr>
          <p:cNvSpPr txBox="1"/>
          <p:nvPr/>
        </p:nvSpPr>
        <p:spPr>
          <a:xfrm>
            <a:off x="5639536" y="2775922"/>
            <a:ext cx="2600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0 /1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60ED6EB-2312-017F-88B8-477C97F673C9}"/>
              </a:ext>
            </a:extLst>
          </p:cNvPr>
          <p:cNvSpPr txBox="1"/>
          <p:nvPr/>
        </p:nvSpPr>
        <p:spPr>
          <a:xfrm>
            <a:off x="1328738" y="2775074"/>
            <a:ext cx="1328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Numeriek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7C5A825-25B8-22AB-AABD-67E59B4AE16A}"/>
              </a:ext>
            </a:extLst>
          </p:cNvPr>
          <p:cNvSpPr txBox="1"/>
          <p:nvPr/>
        </p:nvSpPr>
        <p:spPr>
          <a:xfrm>
            <a:off x="8786814" y="2765549"/>
            <a:ext cx="2600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Meerdere klassen</a:t>
            </a:r>
          </a:p>
        </p:txBody>
      </p:sp>
      <p:sp>
        <p:nvSpPr>
          <p:cNvPr id="31" name="Arrow: Curved Up 30">
            <a:extLst>
              <a:ext uri="{FF2B5EF4-FFF2-40B4-BE49-F238E27FC236}">
                <a16:creationId xmlns:a16="http://schemas.microsoft.com/office/drawing/2014/main" id="{4E01B237-1A07-56A6-7C3D-57BA04613234}"/>
              </a:ext>
            </a:extLst>
          </p:cNvPr>
          <p:cNvSpPr/>
          <p:nvPr/>
        </p:nvSpPr>
        <p:spPr>
          <a:xfrm flipH="1">
            <a:off x="7143750" y="3244334"/>
            <a:ext cx="1276350" cy="369332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>
              <a:solidFill>
                <a:schemeClr val="tx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EFF6032-5841-C764-D4D9-454C730B0B9A}"/>
              </a:ext>
            </a:extLst>
          </p:cNvPr>
          <p:cNvSpPr txBox="1"/>
          <p:nvPr/>
        </p:nvSpPr>
        <p:spPr>
          <a:xfrm>
            <a:off x="6012005" y="3613666"/>
            <a:ext cx="38687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Eventeel te reduceren tot multiple binary targets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77E5CDA-92A8-B72B-DDFD-B24B55260933}"/>
              </a:ext>
            </a:extLst>
          </p:cNvPr>
          <p:cNvCxnSpPr>
            <a:cxnSpLocks/>
          </p:cNvCxnSpPr>
          <p:nvPr/>
        </p:nvCxnSpPr>
        <p:spPr>
          <a:xfrm>
            <a:off x="-51652" y="4872805"/>
            <a:ext cx="12258675" cy="68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A235D508-803F-4982-C1C9-BF329D96F802}"/>
              </a:ext>
            </a:extLst>
          </p:cNvPr>
          <p:cNvSpPr txBox="1"/>
          <p:nvPr/>
        </p:nvSpPr>
        <p:spPr>
          <a:xfrm>
            <a:off x="4234359" y="5088614"/>
            <a:ext cx="39441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Impact op gebruikte techniek van model building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C5B8A7E-1A72-7073-C5CC-E4B3BA6EC50C}"/>
              </a:ext>
            </a:extLst>
          </p:cNvPr>
          <p:cNvSpPr txBox="1"/>
          <p:nvPr/>
        </p:nvSpPr>
        <p:spPr>
          <a:xfrm>
            <a:off x="6805613" y="4358146"/>
            <a:ext cx="2600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CLASSIFICATIE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8F0E4F7C-8148-F614-F817-67CFE9F224C3}"/>
              </a:ext>
            </a:extLst>
          </p:cNvPr>
          <p:cNvCxnSpPr>
            <a:cxnSpLocks/>
          </p:cNvCxnSpPr>
          <p:nvPr/>
        </p:nvCxnSpPr>
        <p:spPr>
          <a:xfrm flipV="1">
            <a:off x="4170305" y="1271971"/>
            <a:ext cx="15932" cy="3607691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ir à l’arc">
            <a:extLst>
              <a:ext uri="{FF2B5EF4-FFF2-40B4-BE49-F238E27FC236}">
                <a16:creationId xmlns:a16="http://schemas.microsoft.com/office/drawing/2014/main" id="{C529B31B-9573-50F3-9A85-4660C7EB7564}"/>
              </a:ext>
            </a:extLst>
          </p:cNvPr>
          <p:cNvSpPr/>
          <p:nvPr/>
        </p:nvSpPr>
        <p:spPr>
          <a:xfrm>
            <a:off x="11260811" y="438809"/>
            <a:ext cx="512793" cy="5424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close/>
                <a:moveTo>
                  <a:pt x="10800" y="1252"/>
                </a:moveTo>
                <a:cubicBezTo>
                  <a:pt x="16065" y="1252"/>
                  <a:pt x="20348" y="5536"/>
                  <a:pt x="20348" y="10800"/>
                </a:cubicBezTo>
                <a:cubicBezTo>
                  <a:pt x="20348" y="16065"/>
                  <a:pt x="16064" y="20348"/>
                  <a:pt x="10800" y="20348"/>
                </a:cubicBezTo>
                <a:cubicBezTo>
                  <a:pt x="5536" y="20348"/>
                  <a:pt x="1252" y="16065"/>
                  <a:pt x="1252" y="10800"/>
                </a:cubicBezTo>
                <a:cubicBezTo>
                  <a:pt x="1252" y="5536"/>
                  <a:pt x="5535" y="1252"/>
                  <a:pt x="10800" y="1252"/>
                </a:cubicBezTo>
                <a:close/>
                <a:moveTo>
                  <a:pt x="10800" y="1520"/>
                </a:moveTo>
                <a:cubicBezTo>
                  <a:pt x="5684" y="1520"/>
                  <a:pt x="1520" y="5684"/>
                  <a:pt x="1520" y="10800"/>
                </a:cubicBezTo>
                <a:cubicBezTo>
                  <a:pt x="1520" y="15916"/>
                  <a:pt x="5684" y="20080"/>
                  <a:pt x="10800" y="20080"/>
                </a:cubicBezTo>
                <a:cubicBezTo>
                  <a:pt x="15916" y="20080"/>
                  <a:pt x="20078" y="15916"/>
                  <a:pt x="20078" y="10800"/>
                </a:cubicBezTo>
                <a:cubicBezTo>
                  <a:pt x="20078" y="5684"/>
                  <a:pt x="15916" y="1520"/>
                  <a:pt x="10800" y="1520"/>
                </a:cubicBezTo>
                <a:close/>
                <a:moveTo>
                  <a:pt x="10800" y="2810"/>
                </a:moveTo>
                <a:cubicBezTo>
                  <a:pt x="15213" y="2810"/>
                  <a:pt x="18789" y="6387"/>
                  <a:pt x="18789" y="10800"/>
                </a:cubicBezTo>
                <a:cubicBezTo>
                  <a:pt x="18789" y="15213"/>
                  <a:pt x="15213" y="18790"/>
                  <a:pt x="10800" y="18790"/>
                </a:cubicBezTo>
                <a:cubicBezTo>
                  <a:pt x="6387" y="18790"/>
                  <a:pt x="2810" y="15213"/>
                  <a:pt x="2810" y="10800"/>
                </a:cubicBezTo>
                <a:cubicBezTo>
                  <a:pt x="2810" y="6387"/>
                  <a:pt x="6387" y="2810"/>
                  <a:pt x="10800" y="2810"/>
                </a:cubicBezTo>
                <a:close/>
                <a:moveTo>
                  <a:pt x="10800" y="4855"/>
                </a:moveTo>
                <a:cubicBezTo>
                  <a:pt x="7517" y="4855"/>
                  <a:pt x="4855" y="7517"/>
                  <a:pt x="4855" y="10800"/>
                </a:cubicBezTo>
                <a:cubicBezTo>
                  <a:pt x="4855" y="14083"/>
                  <a:pt x="7517" y="16745"/>
                  <a:pt x="10800" y="16745"/>
                </a:cubicBezTo>
                <a:cubicBezTo>
                  <a:pt x="14083" y="16745"/>
                  <a:pt x="16743" y="14083"/>
                  <a:pt x="16743" y="10800"/>
                </a:cubicBezTo>
                <a:cubicBezTo>
                  <a:pt x="16743" y="7517"/>
                  <a:pt x="14083" y="4855"/>
                  <a:pt x="10800" y="4855"/>
                </a:cubicBezTo>
                <a:close/>
                <a:moveTo>
                  <a:pt x="10800" y="6664"/>
                </a:moveTo>
                <a:cubicBezTo>
                  <a:pt x="13085" y="6664"/>
                  <a:pt x="14936" y="8515"/>
                  <a:pt x="14936" y="10800"/>
                </a:cubicBezTo>
                <a:cubicBezTo>
                  <a:pt x="14936" y="13085"/>
                  <a:pt x="13085" y="14936"/>
                  <a:pt x="10800" y="14936"/>
                </a:cubicBezTo>
                <a:cubicBezTo>
                  <a:pt x="8515" y="14936"/>
                  <a:pt x="6662" y="13085"/>
                  <a:pt x="6662" y="10800"/>
                </a:cubicBezTo>
                <a:cubicBezTo>
                  <a:pt x="6662" y="8515"/>
                  <a:pt x="8515" y="6664"/>
                  <a:pt x="10800" y="6664"/>
                </a:cubicBezTo>
                <a:close/>
                <a:moveTo>
                  <a:pt x="10800" y="8755"/>
                </a:moveTo>
                <a:cubicBezTo>
                  <a:pt x="10276" y="8755"/>
                  <a:pt x="9752" y="8954"/>
                  <a:pt x="9352" y="9354"/>
                </a:cubicBezTo>
                <a:cubicBezTo>
                  <a:pt x="8553" y="10153"/>
                  <a:pt x="8553" y="11447"/>
                  <a:pt x="9352" y="12246"/>
                </a:cubicBezTo>
                <a:cubicBezTo>
                  <a:pt x="10151" y="13045"/>
                  <a:pt x="11447" y="13045"/>
                  <a:pt x="12246" y="12246"/>
                </a:cubicBezTo>
                <a:cubicBezTo>
                  <a:pt x="13045" y="11447"/>
                  <a:pt x="13045" y="10153"/>
                  <a:pt x="12246" y="9354"/>
                </a:cubicBezTo>
                <a:cubicBezTo>
                  <a:pt x="11847" y="8954"/>
                  <a:pt x="11324" y="8755"/>
                  <a:pt x="10800" y="8755"/>
                </a:cubicBezTo>
                <a:close/>
              </a:path>
            </a:pathLst>
          </a:custGeom>
          <a:solidFill>
            <a:srgbClr val="5E5E5E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</p:spTree>
    <p:extLst>
      <p:ext uri="{BB962C8B-B14F-4D97-AF65-F5344CB8AC3E}">
        <p14:creationId xmlns:p14="http://schemas.microsoft.com/office/powerpoint/2010/main" val="126776143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7" grpId="0"/>
      <p:bldP spid="28" grpId="0"/>
      <p:bldP spid="30" grpId="0"/>
      <p:bldP spid="31" grpId="0" animBg="1"/>
      <p:bldP spid="32" grpId="0"/>
      <p:bldP spid="35" grpId="0"/>
      <p:bldP spid="36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meline">
            <a:extLst>
              <a:ext uri="{FF2B5EF4-FFF2-40B4-BE49-F238E27FC236}">
                <a16:creationId xmlns:a16="http://schemas.microsoft.com/office/drawing/2014/main" id="{5EEACB86-F086-35F9-89A8-81B28DBDA263}"/>
              </a:ext>
            </a:extLst>
          </p:cNvPr>
          <p:cNvSpPr txBox="1">
            <a:spLocks/>
          </p:cNvSpPr>
          <p:nvPr/>
        </p:nvSpPr>
        <p:spPr>
          <a:xfrm>
            <a:off x="418396" y="376286"/>
            <a:ext cx="11225885" cy="132556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400" b="1" kern="1200">
                <a:solidFill>
                  <a:srgbClr val="00CCF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nl-BE" sz="4000" dirty="0">
                <a:solidFill>
                  <a:schemeClr val="tx1"/>
                </a:solidFill>
              </a:rPr>
              <a:t>Target: </a:t>
            </a:r>
            <a:r>
              <a:rPr lang="nl-BE" sz="4000" dirty="0">
                <a:solidFill>
                  <a:schemeClr val="accent6"/>
                </a:solidFill>
              </a:rPr>
              <a:t>wat</a:t>
            </a:r>
            <a:r>
              <a:rPr lang="nl-BE" sz="4000" dirty="0">
                <a:solidFill>
                  <a:schemeClr val="tx1"/>
                </a:solidFill>
              </a:rPr>
              <a:t> willen we voorspellen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EC7FCB5-7C94-C797-74C0-83B9F916F0C3}"/>
              </a:ext>
            </a:extLst>
          </p:cNvPr>
          <p:cNvSpPr txBox="1"/>
          <p:nvPr/>
        </p:nvSpPr>
        <p:spPr>
          <a:xfrm>
            <a:off x="7397524" y="1468010"/>
            <a:ext cx="286464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defTabSz="914400">
              <a:defRPr sz="1800"/>
            </a:pPr>
            <a:r>
              <a:rPr lang="nl-BE" sz="1800" dirty="0">
                <a:solidFill>
                  <a:srgbClr val="786660"/>
                </a:solidFill>
                <a:sym typeface="Helvetica Neue"/>
              </a:rPr>
              <a:t>Orange wil weten welke klant zijn abonnement waarschijnlijk zal opzeggen in volgend half jaar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888BAB8-5274-1C3B-52A0-6FFFAC56D283}"/>
              </a:ext>
            </a:extLst>
          </p:cNvPr>
          <p:cNvSpPr txBox="1"/>
          <p:nvPr/>
        </p:nvSpPr>
        <p:spPr>
          <a:xfrm>
            <a:off x="2209802" y="1450120"/>
            <a:ext cx="343852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defTabSz="914400">
              <a:defRPr sz="1800"/>
            </a:pPr>
            <a:r>
              <a:rPr lang="nl-BE" sz="1800" dirty="0">
                <a:solidFill>
                  <a:srgbClr val="786660"/>
                </a:solidFill>
                <a:sym typeface="Helvetica Neue"/>
              </a:rPr>
              <a:t>Amazon wil voor elke USA klant voorspellen hoe veel ze zullen uitgeven op kerstmis bij Amazon.com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CFFBDFF-97DE-1BC5-4586-414788DDB7A1}"/>
              </a:ext>
            </a:extLst>
          </p:cNvPr>
          <p:cNvSpPr txBox="1"/>
          <p:nvPr/>
        </p:nvSpPr>
        <p:spPr>
          <a:xfrm>
            <a:off x="8262937" y="2797712"/>
            <a:ext cx="2600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0 /1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60ED6EB-2312-017F-88B8-477C97F673C9}"/>
              </a:ext>
            </a:extLst>
          </p:cNvPr>
          <p:cNvSpPr txBox="1"/>
          <p:nvPr/>
        </p:nvSpPr>
        <p:spPr>
          <a:xfrm>
            <a:off x="2790827" y="2765129"/>
            <a:ext cx="13287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Numeriek</a:t>
            </a:r>
          </a:p>
          <a:p>
            <a:endParaRPr lang="nl-BE" b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1" name="Tir à l’arc">
            <a:extLst>
              <a:ext uri="{FF2B5EF4-FFF2-40B4-BE49-F238E27FC236}">
                <a16:creationId xmlns:a16="http://schemas.microsoft.com/office/drawing/2014/main" id="{C529B31B-9573-50F3-9A85-4660C7EB7564}"/>
              </a:ext>
            </a:extLst>
          </p:cNvPr>
          <p:cNvSpPr/>
          <p:nvPr/>
        </p:nvSpPr>
        <p:spPr>
          <a:xfrm>
            <a:off x="11260811" y="438809"/>
            <a:ext cx="512793" cy="5424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close/>
                <a:moveTo>
                  <a:pt x="10800" y="1252"/>
                </a:moveTo>
                <a:cubicBezTo>
                  <a:pt x="16065" y="1252"/>
                  <a:pt x="20348" y="5536"/>
                  <a:pt x="20348" y="10800"/>
                </a:cubicBezTo>
                <a:cubicBezTo>
                  <a:pt x="20348" y="16065"/>
                  <a:pt x="16064" y="20348"/>
                  <a:pt x="10800" y="20348"/>
                </a:cubicBezTo>
                <a:cubicBezTo>
                  <a:pt x="5536" y="20348"/>
                  <a:pt x="1252" y="16065"/>
                  <a:pt x="1252" y="10800"/>
                </a:cubicBezTo>
                <a:cubicBezTo>
                  <a:pt x="1252" y="5536"/>
                  <a:pt x="5535" y="1252"/>
                  <a:pt x="10800" y="1252"/>
                </a:cubicBezTo>
                <a:close/>
                <a:moveTo>
                  <a:pt x="10800" y="1520"/>
                </a:moveTo>
                <a:cubicBezTo>
                  <a:pt x="5684" y="1520"/>
                  <a:pt x="1520" y="5684"/>
                  <a:pt x="1520" y="10800"/>
                </a:cubicBezTo>
                <a:cubicBezTo>
                  <a:pt x="1520" y="15916"/>
                  <a:pt x="5684" y="20080"/>
                  <a:pt x="10800" y="20080"/>
                </a:cubicBezTo>
                <a:cubicBezTo>
                  <a:pt x="15916" y="20080"/>
                  <a:pt x="20078" y="15916"/>
                  <a:pt x="20078" y="10800"/>
                </a:cubicBezTo>
                <a:cubicBezTo>
                  <a:pt x="20078" y="5684"/>
                  <a:pt x="15916" y="1520"/>
                  <a:pt x="10800" y="1520"/>
                </a:cubicBezTo>
                <a:close/>
                <a:moveTo>
                  <a:pt x="10800" y="2810"/>
                </a:moveTo>
                <a:cubicBezTo>
                  <a:pt x="15213" y="2810"/>
                  <a:pt x="18789" y="6387"/>
                  <a:pt x="18789" y="10800"/>
                </a:cubicBezTo>
                <a:cubicBezTo>
                  <a:pt x="18789" y="15213"/>
                  <a:pt x="15213" y="18790"/>
                  <a:pt x="10800" y="18790"/>
                </a:cubicBezTo>
                <a:cubicBezTo>
                  <a:pt x="6387" y="18790"/>
                  <a:pt x="2810" y="15213"/>
                  <a:pt x="2810" y="10800"/>
                </a:cubicBezTo>
                <a:cubicBezTo>
                  <a:pt x="2810" y="6387"/>
                  <a:pt x="6387" y="2810"/>
                  <a:pt x="10800" y="2810"/>
                </a:cubicBezTo>
                <a:close/>
                <a:moveTo>
                  <a:pt x="10800" y="4855"/>
                </a:moveTo>
                <a:cubicBezTo>
                  <a:pt x="7517" y="4855"/>
                  <a:pt x="4855" y="7517"/>
                  <a:pt x="4855" y="10800"/>
                </a:cubicBezTo>
                <a:cubicBezTo>
                  <a:pt x="4855" y="14083"/>
                  <a:pt x="7517" y="16745"/>
                  <a:pt x="10800" y="16745"/>
                </a:cubicBezTo>
                <a:cubicBezTo>
                  <a:pt x="14083" y="16745"/>
                  <a:pt x="16743" y="14083"/>
                  <a:pt x="16743" y="10800"/>
                </a:cubicBezTo>
                <a:cubicBezTo>
                  <a:pt x="16743" y="7517"/>
                  <a:pt x="14083" y="4855"/>
                  <a:pt x="10800" y="4855"/>
                </a:cubicBezTo>
                <a:close/>
                <a:moveTo>
                  <a:pt x="10800" y="6664"/>
                </a:moveTo>
                <a:cubicBezTo>
                  <a:pt x="13085" y="6664"/>
                  <a:pt x="14936" y="8515"/>
                  <a:pt x="14936" y="10800"/>
                </a:cubicBezTo>
                <a:cubicBezTo>
                  <a:pt x="14936" y="13085"/>
                  <a:pt x="13085" y="14936"/>
                  <a:pt x="10800" y="14936"/>
                </a:cubicBezTo>
                <a:cubicBezTo>
                  <a:pt x="8515" y="14936"/>
                  <a:pt x="6662" y="13085"/>
                  <a:pt x="6662" y="10800"/>
                </a:cubicBezTo>
                <a:cubicBezTo>
                  <a:pt x="6662" y="8515"/>
                  <a:pt x="8515" y="6664"/>
                  <a:pt x="10800" y="6664"/>
                </a:cubicBezTo>
                <a:close/>
                <a:moveTo>
                  <a:pt x="10800" y="8755"/>
                </a:moveTo>
                <a:cubicBezTo>
                  <a:pt x="10276" y="8755"/>
                  <a:pt x="9752" y="8954"/>
                  <a:pt x="9352" y="9354"/>
                </a:cubicBezTo>
                <a:cubicBezTo>
                  <a:pt x="8553" y="10153"/>
                  <a:pt x="8553" y="11447"/>
                  <a:pt x="9352" y="12246"/>
                </a:cubicBezTo>
                <a:cubicBezTo>
                  <a:pt x="10151" y="13045"/>
                  <a:pt x="11447" y="13045"/>
                  <a:pt x="12246" y="12246"/>
                </a:cubicBezTo>
                <a:cubicBezTo>
                  <a:pt x="13045" y="11447"/>
                  <a:pt x="13045" y="10153"/>
                  <a:pt x="12246" y="9354"/>
                </a:cubicBezTo>
                <a:cubicBezTo>
                  <a:pt x="11847" y="8954"/>
                  <a:pt x="11324" y="8755"/>
                  <a:pt x="10800" y="8755"/>
                </a:cubicBezTo>
                <a:close/>
              </a:path>
            </a:pathLst>
          </a:custGeom>
          <a:solidFill>
            <a:srgbClr val="5E5E5E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C1A6538-3995-472A-1CC2-6BB57B5784FA}"/>
              </a:ext>
            </a:extLst>
          </p:cNvPr>
          <p:cNvSpPr txBox="1"/>
          <p:nvPr/>
        </p:nvSpPr>
        <p:spPr>
          <a:xfrm>
            <a:off x="7140349" y="3325759"/>
            <a:ext cx="32209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/>
              <a:t>Commerciële churn / financiële?</a:t>
            </a:r>
          </a:p>
          <a:p>
            <a:r>
              <a:rPr lang="nl-BE" dirty="0"/>
              <a:t>Een abonnenment of alle abonnementen? (partial/full)</a:t>
            </a:r>
          </a:p>
          <a:p>
            <a:endParaRPr lang="nl-B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F7E2F5-821E-FE3E-790B-D58EE2B55ECF}"/>
              </a:ext>
            </a:extLst>
          </p:cNvPr>
          <p:cNvSpPr txBox="1"/>
          <p:nvPr/>
        </p:nvSpPr>
        <p:spPr>
          <a:xfrm>
            <a:off x="2209802" y="3327293"/>
            <a:ext cx="322097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/>
              <a:t>Uitgeven algemeen? </a:t>
            </a:r>
          </a:p>
          <a:p>
            <a:r>
              <a:rPr lang="nl-BE" dirty="0"/>
              <a:t>Bepaalde categorieën?</a:t>
            </a:r>
          </a:p>
          <a:p>
            <a:r>
              <a:rPr lang="nl-BE" dirty="0"/>
              <a:t>Kortingen meerekenen?  </a:t>
            </a:r>
          </a:p>
          <a:p>
            <a:endParaRPr lang="nl-BE" dirty="0"/>
          </a:p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14668707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/>
      <p:bldP spid="2" grpId="0"/>
      <p:bldP spid="3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meline">
            <a:extLst>
              <a:ext uri="{FF2B5EF4-FFF2-40B4-BE49-F238E27FC236}">
                <a16:creationId xmlns:a16="http://schemas.microsoft.com/office/drawing/2014/main" id="{5EEACB86-F086-35F9-89A8-81B28DBDA263}"/>
              </a:ext>
            </a:extLst>
          </p:cNvPr>
          <p:cNvSpPr txBox="1">
            <a:spLocks/>
          </p:cNvSpPr>
          <p:nvPr/>
        </p:nvSpPr>
        <p:spPr>
          <a:xfrm>
            <a:off x="418396" y="376286"/>
            <a:ext cx="11225885" cy="132556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400" b="1" kern="1200">
                <a:solidFill>
                  <a:srgbClr val="00CCF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nl-BE" sz="4000" dirty="0">
                <a:solidFill>
                  <a:schemeClr val="tx1"/>
                </a:solidFill>
              </a:rPr>
              <a:t>Target: </a:t>
            </a:r>
            <a:r>
              <a:rPr lang="nl-BE" sz="4000" dirty="0">
                <a:solidFill>
                  <a:schemeClr val="accent6"/>
                </a:solidFill>
              </a:rPr>
              <a:t>wat</a:t>
            </a:r>
            <a:r>
              <a:rPr lang="nl-BE" sz="4000" dirty="0">
                <a:solidFill>
                  <a:schemeClr val="tx1"/>
                </a:solidFill>
              </a:rPr>
              <a:t> willen we voorspellen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5DB221F-48A0-D213-CD62-AE118B1E3421}"/>
              </a:ext>
            </a:extLst>
          </p:cNvPr>
          <p:cNvSpPr txBox="1"/>
          <p:nvPr/>
        </p:nvSpPr>
        <p:spPr>
          <a:xfrm>
            <a:off x="621507" y="1457428"/>
            <a:ext cx="353374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defTabSz="914400">
              <a:defRPr sz="1800"/>
            </a:pPr>
            <a:r>
              <a:rPr lang="nl-BE" sz="1800" dirty="0">
                <a:solidFill>
                  <a:srgbClr val="786660"/>
                </a:solidFill>
                <a:sym typeface="Helvetica Neue"/>
              </a:rPr>
              <a:t>We willen voorspellen wat de winstgevendheid zal zijn van een brief als we hem sturen naar een donor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CFFBDFF-97DE-1BC5-4586-414788DDB7A1}"/>
              </a:ext>
            </a:extLst>
          </p:cNvPr>
          <p:cNvSpPr txBox="1"/>
          <p:nvPr/>
        </p:nvSpPr>
        <p:spPr>
          <a:xfrm>
            <a:off x="8091395" y="3133072"/>
            <a:ext cx="2600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0 /1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60ED6EB-2312-017F-88B8-477C97F673C9}"/>
              </a:ext>
            </a:extLst>
          </p:cNvPr>
          <p:cNvSpPr txBox="1"/>
          <p:nvPr/>
        </p:nvSpPr>
        <p:spPr>
          <a:xfrm>
            <a:off x="8091395" y="4742317"/>
            <a:ext cx="13287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Numeriek</a:t>
            </a:r>
          </a:p>
          <a:p>
            <a:endParaRPr lang="nl-BE" b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2244CD9-0E8B-4D69-B5C6-AAA734FD6B2B}"/>
              </a:ext>
            </a:extLst>
          </p:cNvPr>
          <p:cNvCxnSpPr>
            <a:cxnSpLocks/>
          </p:cNvCxnSpPr>
          <p:nvPr/>
        </p:nvCxnSpPr>
        <p:spPr>
          <a:xfrm flipV="1">
            <a:off x="2228850" y="2775922"/>
            <a:ext cx="0" cy="12626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0F4AE57-C059-F8F6-AC7B-60F414388B24}"/>
              </a:ext>
            </a:extLst>
          </p:cNvPr>
          <p:cNvCxnSpPr/>
          <p:nvPr/>
        </p:nvCxnSpPr>
        <p:spPr>
          <a:xfrm flipV="1">
            <a:off x="2228850" y="3324225"/>
            <a:ext cx="1543050" cy="7143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38B9E00-24A0-DC6B-B2AA-879AE028FCA8}"/>
              </a:ext>
            </a:extLst>
          </p:cNvPr>
          <p:cNvCxnSpPr>
            <a:cxnSpLocks/>
          </p:cNvCxnSpPr>
          <p:nvPr/>
        </p:nvCxnSpPr>
        <p:spPr>
          <a:xfrm>
            <a:off x="2228850" y="4038600"/>
            <a:ext cx="1543050" cy="7037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BA81E5D-1221-9589-9EE0-A8AEBF8A1742}"/>
              </a:ext>
            </a:extLst>
          </p:cNvPr>
          <p:cNvSpPr txBox="1"/>
          <p:nvPr/>
        </p:nvSpPr>
        <p:spPr>
          <a:xfrm>
            <a:off x="4155250" y="3001059"/>
            <a:ext cx="353374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defTabSz="914400">
              <a:defRPr sz="1800"/>
            </a:pPr>
            <a:r>
              <a:rPr lang="nl-BE" sz="1800" dirty="0">
                <a:solidFill>
                  <a:srgbClr val="786660"/>
                </a:solidFill>
                <a:sym typeface="Helvetica Neue"/>
              </a:rPr>
              <a:t>Voorspellen of een donor zal doneren als hij een brief krijgt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BE980F2-0CF4-0160-789A-6A79EE6E6775}"/>
              </a:ext>
            </a:extLst>
          </p:cNvPr>
          <p:cNvSpPr txBox="1"/>
          <p:nvPr/>
        </p:nvSpPr>
        <p:spPr>
          <a:xfrm>
            <a:off x="4164776" y="4476348"/>
            <a:ext cx="353374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defTabSz="914400">
              <a:defRPr sz="1800"/>
            </a:pPr>
            <a:r>
              <a:rPr lang="nl-BE" sz="1800" dirty="0">
                <a:solidFill>
                  <a:srgbClr val="786660"/>
                </a:solidFill>
                <a:sym typeface="Helvetica Neue"/>
              </a:rPr>
              <a:t>Voor zij die doneren (gegeven dat hij doneert), welk bedrag zal hij dan doneren</a:t>
            </a:r>
          </a:p>
        </p:txBody>
      </p:sp>
      <p:sp>
        <p:nvSpPr>
          <p:cNvPr id="12" name="Tir à l’arc">
            <a:extLst>
              <a:ext uri="{FF2B5EF4-FFF2-40B4-BE49-F238E27FC236}">
                <a16:creationId xmlns:a16="http://schemas.microsoft.com/office/drawing/2014/main" id="{8D54EC83-CC24-B1E5-264B-3A27E5D96E85}"/>
              </a:ext>
            </a:extLst>
          </p:cNvPr>
          <p:cNvSpPr/>
          <p:nvPr/>
        </p:nvSpPr>
        <p:spPr>
          <a:xfrm>
            <a:off x="11260811" y="438809"/>
            <a:ext cx="512793" cy="5424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close/>
                <a:moveTo>
                  <a:pt x="10800" y="1252"/>
                </a:moveTo>
                <a:cubicBezTo>
                  <a:pt x="16065" y="1252"/>
                  <a:pt x="20348" y="5536"/>
                  <a:pt x="20348" y="10800"/>
                </a:cubicBezTo>
                <a:cubicBezTo>
                  <a:pt x="20348" y="16065"/>
                  <a:pt x="16064" y="20348"/>
                  <a:pt x="10800" y="20348"/>
                </a:cubicBezTo>
                <a:cubicBezTo>
                  <a:pt x="5536" y="20348"/>
                  <a:pt x="1252" y="16065"/>
                  <a:pt x="1252" y="10800"/>
                </a:cubicBezTo>
                <a:cubicBezTo>
                  <a:pt x="1252" y="5536"/>
                  <a:pt x="5535" y="1252"/>
                  <a:pt x="10800" y="1252"/>
                </a:cubicBezTo>
                <a:close/>
                <a:moveTo>
                  <a:pt x="10800" y="1520"/>
                </a:moveTo>
                <a:cubicBezTo>
                  <a:pt x="5684" y="1520"/>
                  <a:pt x="1520" y="5684"/>
                  <a:pt x="1520" y="10800"/>
                </a:cubicBezTo>
                <a:cubicBezTo>
                  <a:pt x="1520" y="15916"/>
                  <a:pt x="5684" y="20080"/>
                  <a:pt x="10800" y="20080"/>
                </a:cubicBezTo>
                <a:cubicBezTo>
                  <a:pt x="15916" y="20080"/>
                  <a:pt x="20078" y="15916"/>
                  <a:pt x="20078" y="10800"/>
                </a:cubicBezTo>
                <a:cubicBezTo>
                  <a:pt x="20078" y="5684"/>
                  <a:pt x="15916" y="1520"/>
                  <a:pt x="10800" y="1520"/>
                </a:cubicBezTo>
                <a:close/>
                <a:moveTo>
                  <a:pt x="10800" y="2810"/>
                </a:moveTo>
                <a:cubicBezTo>
                  <a:pt x="15213" y="2810"/>
                  <a:pt x="18789" y="6387"/>
                  <a:pt x="18789" y="10800"/>
                </a:cubicBezTo>
                <a:cubicBezTo>
                  <a:pt x="18789" y="15213"/>
                  <a:pt x="15213" y="18790"/>
                  <a:pt x="10800" y="18790"/>
                </a:cubicBezTo>
                <a:cubicBezTo>
                  <a:pt x="6387" y="18790"/>
                  <a:pt x="2810" y="15213"/>
                  <a:pt x="2810" y="10800"/>
                </a:cubicBezTo>
                <a:cubicBezTo>
                  <a:pt x="2810" y="6387"/>
                  <a:pt x="6387" y="2810"/>
                  <a:pt x="10800" y="2810"/>
                </a:cubicBezTo>
                <a:close/>
                <a:moveTo>
                  <a:pt x="10800" y="4855"/>
                </a:moveTo>
                <a:cubicBezTo>
                  <a:pt x="7517" y="4855"/>
                  <a:pt x="4855" y="7517"/>
                  <a:pt x="4855" y="10800"/>
                </a:cubicBezTo>
                <a:cubicBezTo>
                  <a:pt x="4855" y="14083"/>
                  <a:pt x="7517" y="16745"/>
                  <a:pt x="10800" y="16745"/>
                </a:cubicBezTo>
                <a:cubicBezTo>
                  <a:pt x="14083" y="16745"/>
                  <a:pt x="16743" y="14083"/>
                  <a:pt x="16743" y="10800"/>
                </a:cubicBezTo>
                <a:cubicBezTo>
                  <a:pt x="16743" y="7517"/>
                  <a:pt x="14083" y="4855"/>
                  <a:pt x="10800" y="4855"/>
                </a:cubicBezTo>
                <a:close/>
                <a:moveTo>
                  <a:pt x="10800" y="6664"/>
                </a:moveTo>
                <a:cubicBezTo>
                  <a:pt x="13085" y="6664"/>
                  <a:pt x="14936" y="8515"/>
                  <a:pt x="14936" y="10800"/>
                </a:cubicBezTo>
                <a:cubicBezTo>
                  <a:pt x="14936" y="13085"/>
                  <a:pt x="13085" y="14936"/>
                  <a:pt x="10800" y="14936"/>
                </a:cubicBezTo>
                <a:cubicBezTo>
                  <a:pt x="8515" y="14936"/>
                  <a:pt x="6662" y="13085"/>
                  <a:pt x="6662" y="10800"/>
                </a:cubicBezTo>
                <a:cubicBezTo>
                  <a:pt x="6662" y="8515"/>
                  <a:pt x="8515" y="6664"/>
                  <a:pt x="10800" y="6664"/>
                </a:cubicBezTo>
                <a:close/>
                <a:moveTo>
                  <a:pt x="10800" y="8755"/>
                </a:moveTo>
                <a:cubicBezTo>
                  <a:pt x="10276" y="8755"/>
                  <a:pt x="9752" y="8954"/>
                  <a:pt x="9352" y="9354"/>
                </a:cubicBezTo>
                <a:cubicBezTo>
                  <a:pt x="8553" y="10153"/>
                  <a:pt x="8553" y="11447"/>
                  <a:pt x="9352" y="12246"/>
                </a:cubicBezTo>
                <a:cubicBezTo>
                  <a:pt x="10151" y="13045"/>
                  <a:pt x="11447" y="13045"/>
                  <a:pt x="12246" y="12246"/>
                </a:cubicBezTo>
                <a:cubicBezTo>
                  <a:pt x="13045" y="11447"/>
                  <a:pt x="13045" y="10153"/>
                  <a:pt x="12246" y="9354"/>
                </a:cubicBezTo>
                <a:cubicBezTo>
                  <a:pt x="11847" y="8954"/>
                  <a:pt x="11324" y="8755"/>
                  <a:pt x="10800" y="8755"/>
                </a:cubicBezTo>
                <a:close/>
              </a:path>
            </a:pathLst>
          </a:custGeom>
          <a:solidFill>
            <a:srgbClr val="5E5E5E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</p:spTree>
    <p:extLst>
      <p:ext uri="{BB962C8B-B14F-4D97-AF65-F5344CB8AC3E}">
        <p14:creationId xmlns:p14="http://schemas.microsoft.com/office/powerpoint/2010/main" val="70888384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/>
      <p:bldP spid="10" grpId="0"/>
      <p:bldP spid="11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Flèche"/>
          <p:cNvSpPr/>
          <p:nvPr/>
        </p:nvSpPr>
        <p:spPr>
          <a:xfrm>
            <a:off x="895357" y="2038234"/>
            <a:ext cx="10502901" cy="1047592"/>
          </a:xfrm>
          <a:prstGeom prst="rightArrow">
            <a:avLst>
              <a:gd name="adj1" fmla="val 60966"/>
              <a:gd name="adj2" fmla="val 56929"/>
            </a:avLst>
          </a:prstGeom>
          <a:solidFill>
            <a:srgbClr val="D5D5D5"/>
          </a:solidFill>
          <a:ln w="12700">
            <a:miter lim="400000"/>
          </a:ln>
          <a:effectLst>
            <a:outerShdw blurRad="139700" dist="254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578" name="Rectangle"/>
          <p:cNvSpPr/>
          <p:nvPr/>
        </p:nvSpPr>
        <p:spPr>
          <a:xfrm>
            <a:off x="854551" y="2244529"/>
            <a:ext cx="2478708" cy="635001"/>
          </a:xfrm>
          <a:prstGeom prst="rect">
            <a:avLst/>
          </a:prstGeom>
          <a:solidFill>
            <a:srgbClr val="00CC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57C1FB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579" name="Rectangle"/>
          <p:cNvSpPr/>
          <p:nvPr/>
        </p:nvSpPr>
        <p:spPr>
          <a:xfrm>
            <a:off x="3670422" y="2244529"/>
            <a:ext cx="1540648" cy="635001"/>
          </a:xfrm>
          <a:prstGeom prst="rect">
            <a:avLst/>
          </a:prstGeom>
          <a:solidFill>
            <a:srgbClr val="B8E81A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580" name="Rectangle"/>
          <p:cNvSpPr/>
          <p:nvPr/>
        </p:nvSpPr>
        <p:spPr>
          <a:xfrm>
            <a:off x="3307226" y="2244529"/>
            <a:ext cx="390363" cy="635001"/>
          </a:xfrm>
          <a:prstGeom prst="rect">
            <a:avLst/>
          </a:prstGeom>
          <a:solidFill>
            <a:srgbClr val="F591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57C1FB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581" name="Rectangle"/>
          <p:cNvSpPr/>
          <p:nvPr/>
        </p:nvSpPr>
        <p:spPr>
          <a:xfrm>
            <a:off x="6460635" y="2244529"/>
            <a:ext cx="2478707" cy="635001"/>
          </a:xfrm>
          <a:prstGeom prst="rect">
            <a:avLst/>
          </a:prstGeom>
          <a:solidFill>
            <a:srgbClr val="00CC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57C1FB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582" name="Rectangle"/>
          <p:cNvSpPr/>
          <p:nvPr/>
        </p:nvSpPr>
        <p:spPr>
          <a:xfrm>
            <a:off x="9276507" y="2244529"/>
            <a:ext cx="1540648" cy="635001"/>
          </a:xfrm>
          <a:prstGeom prst="rect">
            <a:avLst/>
          </a:prstGeom>
          <a:solidFill>
            <a:srgbClr val="B8E81A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583" name="Rectangle"/>
          <p:cNvSpPr/>
          <p:nvPr/>
        </p:nvSpPr>
        <p:spPr>
          <a:xfrm>
            <a:off x="8913309" y="2244529"/>
            <a:ext cx="390363" cy="635001"/>
          </a:xfrm>
          <a:prstGeom prst="rect">
            <a:avLst/>
          </a:prstGeom>
          <a:solidFill>
            <a:srgbClr val="F591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57C1FB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589" name="Customer information"/>
          <p:cNvSpPr txBox="1"/>
          <p:nvPr/>
        </p:nvSpPr>
        <p:spPr>
          <a:xfrm>
            <a:off x="1510988" y="2992283"/>
            <a:ext cx="1310374" cy="2975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defRPr sz="3200">
                <a:solidFill>
                  <a:srgbClr val="5E5E5E"/>
                </a:solidFill>
              </a:defRPr>
            </a:lvl1pPr>
          </a:lstStyle>
          <a:p>
            <a:r>
              <a:rPr lang="nl-BE" sz="1600" dirty="0">
                <a:solidFill>
                  <a:schemeClr val="tx2"/>
                </a:solidFill>
              </a:rPr>
              <a:t>POPULATIE</a:t>
            </a:r>
          </a:p>
        </p:txBody>
      </p:sp>
      <p:sp>
        <p:nvSpPr>
          <p:cNvPr id="590" name="Event"/>
          <p:cNvSpPr txBox="1"/>
          <p:nvPr/>
        </p:nvSpPr>
        <p:spPr>
          <a:xfrm>
            <a:off x="4132105" y="2981747"/>
            <a:ext cx="1540648" cy="2975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5400" tIns="25400" rIns="25400" bIns="25400" anchor="ctr">
            <a:spAutoFit/>
          </a:bodyPr>
          <a:lstStyle>
            <a:lvl1pPr>
              <a:defRPr sz="3200">
                <a:solidFill>
                  <a:srgbClr val="5E5E5E"/>
                </a:solidFill>
              </a:defRPr>
            </a:lvl1pPr>
          </a:lstStyle>
          <a:p>
            <a:r>
              <a:rPr lang="nl-BE" sz="1600" dirty="0">
                <a:solidFill>
                  <a:schemeClr val="tx2"/>
                </a:solidFill>
              </a:rPr>
              <a:t>TARGET</a:t>
            </a:r>
            <a:endParaRPr sz="1600" dirty="0">
              <a:solidFill>
                <a:schemeClr val="tx2"/>
              </a:solidFill>
            </a:endParaRPr>
          </a:p>
        </p:txBody>
      </p:sp>
      <p:sp>
        <p:nvSpPr>
          <p:cNvPr id="591" name="Ligne"/>
          <p:cNvSpPr/>
          <p:nvPr/>
        </p:nvSpPr>
        <p:spPr>
          <a:xfrm flipV="1">
            <a:off x="8920292" y="2113017"/>
            <a:ext cx="1" cy="898026"/>
          </a:xfrm>
          <a:prstGeom prst="line">
            <a:avLst/>
          </a:prstGeom>
          <a:ln w="508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592" name="Ligne"/>
          <p:cNvSpPr/>
          <p:nvPr/>
        </p:nvSpPr>
        <p:spPr>
          <a:xfrm flipV="1">
            <a:off x="3321691" y="2113017"/>
            <a:ext cx="1" cy="898026"/>
          </a:xfrm>
          <a:prstGeom prst="line">
            <a:avLst/>
          </a:prstGeom>
          <a:ln w="508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594" name="Past snapshot"/>
          <p:cNvSpPr txBox="1"/>
          <p:nvPr/>
        </p:nvSpPr>
        <p:spPr>
          <a:xfrm>
            <a:off x="2384202" y="1595434"/>
            <a:ext cx="1673728" cy="3744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4200">
                <a:solidFill>
                  <a:srgbClr val="5E5E5E"/>
                </a:solidFill>
              </a:defRPr>
            </a:lvl1pPr>
          </a:lstStyle>
          <a:p>
            <a:r>
              <a:rPr lang="nl-BE" sz="2100" dirty="0"/>
              <a:t>Vorig snapshot</a:t>
            </a:r>
            <a:endParaRPr sz="2100" dirty="0"/>
          </a:p>
        </p:txBody>
      </p:sp>
      <p:sp>
        <p:nvSpPr>
          <p:cNvPr id="2" name="Time gap">
            <a:extLst>
              <a:ext uri="{FF2B5EF4-FFF2-40B4-BE49-F238E27FC236}">
                <a16:creationId xmlns:a16="http://schemas.microsoft.com/office/drawing/2014/main" id="{2E5D2327-80AC-3099-3FE6-5F91A924F0B0}"/>
              </a:ext>
            </a:extLst>
          </p:cNvPr>
          <p:cNvSpPr/>
          <p:nvPr/>
        </p:nvSpPr>
        <p:spPr>
          <a:xfrm>
            <a:off x="5638005" y="5884724"/>
            <a:ext cx="1060571" cy="635001"/>
          </a:xfrm>
          <a:prstGeom prst="rect">
            <a:avLst/>
          </a:prstGeom>
          <a:solidFill>
            <a:srgbClr val="F59119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>
            <a:lvl1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 algn="ctr"/>
            <a:r>
              <a:rPr sz="1600" dirty="0"/>
              <a:t>Time gap</a:t>
            </a:r>
          </a:p>
        </p:txBody>
      </p:sp>
      <p:grpSp>
        <p:nvGrpSpPr>
          <p:cNvPr id="3" name="Groupe">
            <a:extLst>
              <a:ext uri="{FF2B5EF4-FFF2-40B4-BE49-F238E27FC236}">
                <a16:creationId xmlns:a16="http://schemas.microsoft.com/office/drawing/2014/main" id="{70715F87-9A56-1A14-BC67-CA9939B52620}"/>
              </a:ext>
            </a:extLst>
          </p:cNvPr>
          <p:cNvGrpSpPr/>
          <p:nvPr/>
        </p:nvGrpSpPr>
        <p:grpSpPr>
          <a:xfrm>
            <a:off x="3976229" y="5884724"/>
            <a:ext cx="1608087" cy="635001"/>
            <a:chOff x="0" y="0"/>
            <a:chExt cx="2927014" cy="1270000"/>
          </a:xfrm>
        </p:grpSpPr>
        <p:sp>
          <p:nvSpPr>
            <p:cNvPr id="4" name="Triangle">
              <a:extLst>
                <a:ext uri="{FF2B5EF4-FFF2-40B4-BE49-F238E27FC236}">
                  <a16:creationId xmlns:a16="http://schemas.microsoft.com/office/drawing/2014/main" id="{790EA006-3204-C822-47C3-A073E3260481}"/>
                </a:ext>
              </a:extLst>
            </p:cNvPr>
            <p:cNvSpPr/>
            <p:nvPr/>
          </p:nvSpPr>
          <p:spPr>
            <a:xfrm rot="16200000">
              <a:off x="0" y="0"/>
              <a:ext cx="1270000" cy="1270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00CC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  <p:sp>
          <p:nvSpPr>
            <p:cNvPr id="5" name="Past">
              <a:extLst>
                <a:ext uri="{FF2B5EF4-FFF2-40B4-BE49-F238E27FC236}">
                  <a16:creationId xmlns:a16="http://schemas.microsoft.com/office/drawing/2014/main" id="{3B360269-B68D-D4FD-4818-DE6B1CDCB15B}"/>
                </a:ext>
              </a:extLst>
            </p:cNvPr>
            <p:cNvSpPr/>
            <p:nvPr/>
          </p:nvSpPr>
          <p:spPr>
            <a:xfrm>
              <a:off x="1273694" y="0"/>
              <a:ext cx="1653321" cy="1270000"/>
            </a:xfrm>
            <a:prstGeom prst="rect">
              <a:avLst/>
            </a:prstGeom>
            <a:solidFill>
              <a:srgbClr val="00CC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r>
                <a:rPr lang="nl-BE" sz="1600" dirty="0"/>
                <a:t>Verleden</a:t>
              </a:r>
              <a:endParaRPr sz="1600" dirty="0"/>
            </a:p>
          </p:txBody>
        </p:sp>
      </p:grpSp>
      <p:sp>
        <p:nvSpPr>
          <p:cNvPr id="6" name="Triangle">
            <a:extLst>
              <a:ext uri="{FF2B5EF4-FFF2-40B4-BE49-F238E27FC236}">
                <a16:creationId xmlns:a16="http://schemas.microsoft.com/office/drawing/2014/main" id="{2F688162-6AB5-4DE7-5320-9E1D3D4468BA}"/>
              </a:ext>
            </a:extLst>
          </p:cNvPr>
          <p:cNvSpPr/>
          <p:nvPr/>
        </p:nvSpPr>
        <p:spPr>
          <a:xfrm rot="5400000">
            <a:off x="7725350" y="5884723"/>
            <a:ext cx="635002" cy="63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B8E81A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7" name="Future">
            <a:extLst>
              <a:ext uri="{FF2B5EF4-FFF2-40B4-BE49-F238E27FC236}">
                <a16:creationId xmlns:a16="http://schemas.microsoft.com/office/drawing/2014/main" id="{B8CBE4D3-2C5E-C073-C6E9-05DDCD41F259}"/>
              </a:ext>
            </a:extLst>
          </p:cNvPr>
          <p:cNvSpPr/>
          <p:nvPr/>
        </p:nvSpPr>
        <p:spPr>
          <a:xfrm>
            <a:off x="6752264" y="5884722"/>
            <a:ext cx="977835" cy="635001"/>
          </a:xfrm>
          <a:prstGeom prst="rect">
            <a:avLst/>
          </a:prstGeom>
          <a:solidFill>
            <a:srgbClr val="B8E81A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numCol="1" anchor="ctr">
            <a:noAutofit/>
          </a:bodyPr>
          <a:lstStyle>
            <a:lvl1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 algn="ctr"/>
            <a:r>
              <a:rPr lang="nl-BE" sz="1600" dirty="0"/>
              <a:t>Toekomst</a:t>
            </a:r>
            <a:endParaRPr sz="1600" dirty="0"/>
          </a:p>
        </p:txBody>
      </p:sp>
      <p:sp>
        <p:nvSpPr>
          <p:cNvPr id="8" name="Today">
            <a:extLst>
              <a:ext uri="{FF2B5EF4-FFF2-40B4-BE49-F238E27FC236}">
                <a16:creationId xmlns:a16="http://schemas.microsoft.com/office/drawing/2014/main" id="{7F7FA240-7767-9185-09E0-B696B9E7800B}"/>
              </a:ext>
            </a:extLst>
          </p:cNvPr>
          <p:cNvSpPr txBox="1"/>
          <p:nvPr/>
        </p:nvSpPr>
        <p:spPr>
          <a:xfrm>
            <a:off x="8397310" y="1612664"/>
            <a:ext cx="982064" cy="3744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4200">
                <a:solidFill>
                  <a:srgbClr val="5E5E5E"/>
                </a:solidFill>
              </a:defRPr>
            </a:lvl1pPr>
          </a:lstStyle>
          <a:p>
            <a:r>
              <a:rPr lang="nl-BE" sz="2100" dirty="0"/>
              <a:t>Vandaag</a:t>
            </a:r>
            <a:endParaRPr sz="2100" dirty="0"/>
          </a:p>
        </p:txBody>
      </p:sp>
      <p:sp>
        <p:nvSpPr>
          <p:cNvPr id="9" name="Customer information">
            <a:extLst>
              <a:ext uri="{FF2B5EF4-FFF2-40B4-BE49-F238E27FC236}">
                <a16:creationId xmlns:a16="http://schemas.microsoft.com/office/drawing/2014/main" id="{3E904F9A-5ED5-30EF-6D5C-5F9DE9277B6B}"/>
              </a:ext>
            </a:extLst>
          </p:cNvPr>
          <p:cNvSpPr txBox="1"/>
          <p:nvPr/>
        </p:nvSpPr>
        <p:spPr>
          <a:xfrm>
            <a:off x="6698576" y="2981747"/>
            <a:ext cx="2587230" cy="2975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defRPr sz="3200">
                <a:solidFill>
                  <a:srgbClr val="5E5E5E"/>
                </a:solidFill>
              </a:defRPr>
            </a:lvl1pPr>
          </a:lstStyle>
          <a:p>
            <a:r>
              <a:rPr lang="nl-BE" sz="1600" dirty="0">
                <a:solidFill>
                  <a:schemeClr val="tx2"/>
                </a:solidFill>
              </a:rPr>
              <a:t>POPULATIE</a:t>
            </a:r>
            <a:endParaRPr sz="1600" dirty="0"/>
          </a:p>
        </p:txBody>
      </p:sp>
      <p:sp>
        <p:nvSpPr>
          <p:cNvPr id="10" name="Event">
            <a:extLst>
              <a:ext uri="{FF2B5EF4-FFF2-40B4-BE49-F238E27FC236}">
                <a16:creationId xmlns:a16="http://schemas.microsoft.com/office/drawing/2014/main" id="{FD911251-C3E0-86B2-0DF4-335D4D102D61}"/>
              </a:ext>
            </a:extLst>
          </p:cNvPr>
          <p:cNvSpPr txBox="1"/>
          <p:nvPr/>
        </p:nvSpPr>
        <p:spPr>
          <a:xfrm>
            <a:off x="9514244" y="2981746"/>
            <a:ext cx="1262359" cy="2975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defRPr sz="3200">
                <a:solidFill>
                  <a:srgbClr val="5E5E5E"/>
                </a:solidFill>
              </a:defRPr>
            </a:lvl1pPr>
          </a:lstStyle>
          <a:p>
            <a:r>
              <a:rPr lang="nl-BE" sz="1600" dirty="0">
                <a:solidFill>
                  <a:schemeClr val="tx2"/>
                </a:solidFill>
              </a:rPr>
              <a:t>TARGET</a:t>
            </a:r>
            <a:endParaRPr sz="1600" dirty="0"/>
          </a:p>
        </p:txBody>
      </p:sp>
      <p:sp>
        <p:nvSpPr>
          <p:cNvPr id="13" name="Timeline">
            <a:extLst>
              <a:ext uri="{FF2B5EF4-FFF2-40B4-BE49-F238E27FC236}">
                <a16:creationId xmlns:a16="http://schemas.microsoft.com/office/drawing/2014/main" id="{5EEACB86-F086-35F9-89A8-81B28DBDA263}"/>
              </a:ext>
            </a:extLst>
          </p:cNvPr>
          <p:cNvSpPr txBox="1">
            <a:spLocks/>
          </p:cNvSpPr>
          <p:nvPr/>
        </p:nvSpPr>
        <p:spPr>
          <a:xfrm>
            <a:off x="418396" y="376286"/>
            <a:ext cx="11225885" cy="132556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400" b="1" kern="1200">
                <a:solidFill>
                  <a:srgbClr val="00CCF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nl-BE" sz="4000" dirty="0">
                <a:solidFill>
                  <a:schemeClr val="tx1"/>
                </a:solidFill>
              </a:rPr>
              <a:t>Populatie: </a:t>
            </a:r>
            <a:r>
              <a:rPr lang="nl-BE" sz="4000" dirty="0">
                <a:solidFill>
                  <a:schemeClr val="accent6"/>
                </a:solidFill>
              </a:rPr>
              <a:t>voor wie </a:t>
            </a:r>
            <a:r>
              <a:rPr lang="nl-BE" sz="4000" dirty="0">
                <a:solidFill>
                  <a:schemeClr val="tx1"/>
                </a:solidFill>
              </a:rPr>
              <a:t>willen we voorspellen</a:t>
            </a:r>
          </a:p>
          <a:p>
            <a:endParaRPr lang="nl-BE" sz="4000" dirty="0">
              <a:solidFill>
                <a:schemeClr val="tx1"/>
              </a:solidFill>
            </a:endParaRPr>
          </a:p>
        </p:txBody>
      </p:sp>
      <p:sp>
        <p:nvSpPr>
          <p:cNvPr id="11" name="Cercle">
            <a:extLst>
              <a:ext uri="{FF2B5EF4-FFF2-40B4-BE49-F238E27FC236}">
                <a16:creationId xmlns:a16="http://schemas.microsoft.com/office/drawing/2014/main" id="{17C3ACCD-125A-8CF7-7B50-35229D216C1F}"/>
              </a:ext>
            </a:extLst>
          </p:cNvPr>
          <p:cNvSpPr/>
          <p:nvPr/>
        </p:nvSpPr>
        <p:spPr>
          <a:xfrm>
            <a:off x="2572596" y="3550900"/>
            <a:ext cx="1373159" cy="1373159"/>
          </a:xfrm>
          <a:prstGeom prst="ellipse">
            <a:avLst/>
          </a:prstGeom>
          <a:solidFill>
            <a:srgbClr val="5E5E5E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12" name="Figure">
            <a:extLst>
              <a:ext uri="{FF2B5EF4-FFF2-40B4-BE49-F238E27FC236}">
                <a16:creationId xmlns:a16="http://schemas.microsoft.com/office/drawing/2014/main" id="{B94A83F8-DA2E-2105-6FAE-B23475CEFB65}"/>
              </a:ext>
            </a:extLst>
          </p:cNvPr>
          <p:cNvSpPr/>
          <p:nvPr/>
        </p:nvSpPr>
        <p:spPr>
          <a:xfrm rot="5398484" flipH="1">
            <a:off x="1566822" y="3721926"/>
            <a:ext cx="635001" cy="63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367" y="0"/>
                </a:moveTo>
                <a:lnTo>
                  <a:pt x="0" y="7818"/>
                </a:lnTo>
                <a:lnTo>
                  <a:pt x="4127" y="7818"/>
                </a:lnTo>
                <a:cubicBezTo>
                  <a:pt x="4127" y="7860"/>
                  <a:pt x="4125" y="7904"/>
                  <a:pt x="4125" y="7946"/>
                </a:cubicBezTo>
                <a:cubicBezTo>
                  <a:pt x="4125" y="15487"/>
                  <a:pt x="11948" y="21600"/>
                  <a:pt x="21598" y="21600"/>
                </a:cubicBezTo>
                <a:cubicBezTo>
                  <a:pt x="21598" y="21600"/>
                  <a:pt x="21600" y="21600"/>
                  <a:pt x="21600" y="21600"/>
                </a:cubicBezTo>
                <a:lnTo>
                  <a:pt x="21600" y="16556"/>
                </a:lnTo>
                <a:cubicBezTo>
                  <a:pt x="21600" y="16556"/>
                  <a:pt x="21598" y="16556"/>
                  <a:pt x="21598" y="16556"/>
                </a:cubicBezTo>
                <a:cubicBezTo>
                  <a:pt x="15512" y="16556"/>
                  <a:pt x="10578" y="12702"/>
                  <a:pt x="10578" y="7946"/>
                </a:cubicBezTo>
                <a:cubicBezTo>
                  <a:pt x="10578" y="7903"/>
                  <a:pt x="10582" y="7860"/>
                  <a:pt x="10582" y="7818"/>
                </a:cubicBezTo>
                <a:lnTo>
                  <a:pt x="14736" y="7818"/>
                </a:lnTo>
                <a:lnTo>
                  <a:pt x="7367" y="0"/>
                </a:lnTo>
                <a:close/>
              </a:path>
            </a:pathLst>
          </a:custGeom>
          <a:solidFill>
            <a:srgbClr val="5E5E5E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14" name="Figure">
            <a:extLst>
              <a:ext uri="{FF2B5EF4-FFF2-40B4-BE49-F238E27FC236}">
                <a16:creationId xmlns:a16="http://schemas.microsoft.com/office/drawing/2014/main" id="{BBBB0D0D-BCB0-A4CB-7ADB-85696598D4B4}"/>
              </a:ext>
            </a:extLst>
          </p:cNvPr>
          <p:cNvSpPr/>
          <p:nvPr/>
        </p:nvSpPr>
        <p:spPr>
          <a:xfrm flipH="1">
            <a:off x="4227918" y="3721944"/>
            <a:ext cx="635001" cy="63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367" y="0"/>
                </a:moveTo>
                <a:lnTo>
                  <a:pt x="0" y="7818"/>
                </a:lnTo>
                <a:lnTo>
                  <a:pt x="4127" y="7818"/>
                </a:lnTo>
                <a:cubicBezTo>
                  <a:pt x="4127" y="7860"/>
                  <a:pt x="4125" y="7904"/>
                  <a:pt x="4125" y="7946"/>
                </a:cubicBezTo>
                <a:cubicBezTo>
                  <a:pt x="4125" y="15487"/>
                  <a:pt x="11948" y="21600"/>
                  <a:pt x="21598" y="21600"/>
                </a:cubicBezTo>
                <a:cubicBezTo>
                  <a:pt x="21598" y="21600"/>
                  <a:pt x="21600" y="21600"/>
                  <a:pt x="21600" y="21600"/>
                </a:cubicBezTo>
                <a:lnTo>
                  <a:pt x="21600" y="16556"/>
                </a:lnTo>
                <a:cubicBezTo>
                  <a:pt x="21600" y="16556"/>
                  <a:pt x="21598" y="16556"/>
                  <a:pt x="21598" y="16556"/>
                </a:cubicBezTo>
                <a:cubicBezTo>
                  <a:pt x="15512" y="16556"/>
                  <a:pt x="10578" y="12702"/>
                  <a:pt x="10578" y="7946"/>
                </a:cubicBezTo>
                <a:cubicBezTo>
                  <a:pt x="10578" y="7903"/>
                  <a:pt x="10582" y="7860"/>
                  <a:pt x="10582" y="7818"/>
                </a:cubicBezTo>
                <a:lnTo>
                  <a:pt x="14736" y="7818"/>
                </a:lnTo>
                <a:lnTo>
                  <a:pt x="7367" y="0"/>
                </a:lnTo>
                <a:close/>
              </a:path>
            </a:pathLst>
          </a:custGeom>
          <a:solidFill>
            <a:srgbClr val="5E5E5E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15" name="Flèche 2">
            <a:extLst>
              <a:ext uri="{FF2B5EF4-FFF2-40B4-BE49-F238E27FC236}">
                <a16:creationId xmlns:a16="http://schemas.microsoft.com/office/drawing/2014/main" id="{CF84AF23-91AF-9548-2069-F29A916B114E}"/>
              </a:ext>
            </a:extLst>
          </p:cNvPr>
          <p:cNvSpPr/>
          <p:nvPr/>
        </p:nvSpPr>
        <p:spPr>
          <a:xfrm>
            <a:off x="2790641" y="3860213"/>
            <a:ext cx="937068" cy="7545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49" y="0"/>
                </a:moveTo>
                <a:cubicBezTo>
                  <a:pt x="8457" y="0"/>
                  <a:pt x="6373" y="1103"/>
                  <a:pt x="4819" y="2903"/>
                </a:cubicBezTo>
                <a:lnTo>
                  <a:pt x="6744" y="6147"/>
                </a:lnTo>
                <a:cubicBezTo>
                  <a:pt x="7744" y="4819"/>
                  <a:pt x="9169" y="3989"/>
                  <a:pt x="10749" y="3989"/>
                </a:cubicBezTo>
                <a:cubicBezTo>
                  <a:pt x="13751" y="3989"/>
                  <a:pt x="16189" y="6985"/>
                  <a:pt x="16232" y="10700"/>
                </a:cubicBezTo>
                <a:lnTo>
                  <a:pt x="14265" y="10700"/>
                </a:lnTo>
                <a:lnTo>
                  <a:pt x="17933" y="16883"/>
                </a:lnTo>
                <a:lnTo>
                  <a:pt x="21600" y="10700"/>
                </a:lnTo>
                <a:lnTo>
                  <a:pt x="19444" y="10700"/>
                </a:lnTo>
                <a:cubicBezTo>
                  <a:pt x="19401" y="4782"/>
                  <a:pt x="15525" y="0"/>
                  <a:pt x="10749" y="0"/>
                </a:cubicBezTo>
                <a:close/>
                <a:moveTo>
                  <a:pt x="3667" y="4515"/>
                </a:moveTo>
                <a:lnTo>
                  <a:pt x="0" y="10700"/>
                </a:lnTo>
                <a:lnTo>
                  <a:pt x="2054" y="10700"/>
                </a:lnTo>
                <a:cubicBezTo>
                  <a:pt x="2053" y="10733"/>
                  <a:pt x="2054" y="10767"/>
                  <a:pt x="2054" y="10801"/>
                </a:cubicBezTo>
                <a:cubicBezTo>
                  <a:pt x="2054" y="16766"/>
                  <a:pt x="5946" y="21600"/>
                  <a:pt x="10749" y="21600"/>
                </a:cubicBezTo>
                <a:cubicBezTo>
                  <a:pt x="13080" y="21600"/>
                  <a:pt x="15197" y="20461"/>
                  <a:pt x="16759" y="18607"/>
                </a:cubicBezTo>
                <a:lnTo>
                  <a:pt x="14814" y="15375"/>
                </a:lnTo>
                <a:cubicBezTo>
                  <a:pt x="13811" y="16749"/>
                  <a:pt x="12360" y="17611"/>
                  <a:pt x="10749" y="17611"/>
                </a:cubicBezTo>
                <a:cubicBezTo>
                  <a:pt x="7720" y="17611"/>
                  <a:pt x="5266" y="14563"/>
                  <a:pt x="5266" y="10801"/>
                </a:cubicBezTo>
                <a:cubicBezTo>
                  <a:pt x="5266" y="10767"/>
                  <a:pt x="5265" y="10733"/>
                  <a:pt x="5266" y="10700"/>
                </a:cubicBezTo>
                <a:lnTo>
                  <a:pt x="7335" y="10700"/>
                </a:lnTo>
                <a:lnTo>
                  <a:pt x="3667" y="4515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16" name="Find the relationship">
            <a:extLst>
              <a:ext uri="{FF2B5EF4-FFF2-40B4-BE49-F238E27FC236}">
                <a16:creationId xmlns:a16="http://schemas.microsoft.com/office/drawing/2014/main" id="{3DE12295-DF37-DF58-C230-99A5B5F13A1B}"/>
              </a:ext>
            </a:extLst>
          </p:cNvPr>
          <p:cNvSpPr txBox="1"/>
          <p:nvPr/>
        </p:nvSpPr>
        <p:spPr>
          <a:xfrm>
            <a:off x="2155853" y="5021189"/>
            <a:ext cx="2354812" cy="4206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4200" b="0">
                <a:solidFill>
                  <a:srgbClr val="5E5E5E"/>
                </a:solidFill>
              </a:defRPr>
            </a:lvl1pPr>
          </a:lstStyle>
          <a:p>
            <a:r>
              <a:rPr lang="nl-BE" sz="2400" dirty="0">
                <a:solidFill>
                  <a:schemeClr val="tx2"/>
                </a:solidFill>
              </a:rPr>
              <a:t>MODEL BUILDING</a:t>
            </a:r>
          </a:p>
        </p:txBody>
      </p:sp>
      <p:sp>
        <p:nvSpPr>
          <p:cNvPr id="17" name="Cercle">
            <a:extLst>
              <a:ext uri="{FF2B5EF4-FFF2-40B4-BE49-F238E27FC236}">
                <a16:creationId xmlns:a16="http://schemas.microsoft.com/office/drawing/2014/main" id="{37544976-45FD-DEA9-67D6-0C5B30E6DFA7}"/>
              </a:ext>
            </a:extLst>
          </p:cNvPr>
          <p:cNvSpPr/>
          <p:nvPr/>
        </p:nvSpPr>
        <p:spPr>
          <a:xfrm>
            <a:off x="8108847" y="3496356"/>
            <a:ext cx="1373159" cy="1373159"/>
          </a:xfrm>
          <a:prstGeom prst="ellipse">
            <a:avLst/>
          </a:prstGeom>
          <a:solidFill>
            <a:srgbClr val="5E5E5E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18" name="Figure">
            <a:extLst>
              <a:ext uri="{FF2B5EF4-FFF2-40B4-BE49-F238E27FC236}">
                <a16:creationId xmlns:a16="http://schemas.microsoft.com/office/drawing/2014/main" id="{7EDCCF04-4199-AE72-585A-72C852E518EC}"/>
              </a:ext>
            </a:extLst>
          </p:cNvPr>
          <p:cNvSpPr/>
          <p:nvPr/>
        </p:nvSpPr>
        <p:spPr>
          <a:xfrm rot="5398484" flipH="1">
            <a:off x="7103073" y="3667382"/>
            <a:ext cx="635001" cy="63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367" y="0"/>
                </a:moveTo>
                <a:lnTo>
                  <a:pt x="0" y="7818"/>
                </a:lnTo>
                <a:lnTo>
                  <a:pt x="4127" y="7818"/>
                </a:lnTo>
                <a:cubicBezTo>
                  <a:pt x="4127" y="7860"/>
                  <a:pt x="4125" y="7904"/>
                  <a:pt x="4125" y="7946"/>
                </a:cubicBezTo>
                <a:cubicBezTo>
                  <a:pt x="4125" y="15487"/>
                  <a:pt x="11948" y="21600"/>
                  <a:pt x="21598" y="21600"/>
                </a:cubicBezTo>
                <a:cubicBezTo>
                  <a:pt x="21598" y="21600"/>
                  <a:pt x="21600" y="21600"/>
                  <a:pt x="21600" y="21600"/>
                </a:cubicBezTo>
                <a:lnTo>
                  <a:pt x="21600" y="16556"/>
                </a:lnTo>
                <a:cubicBezTo>
                  <a:pt x="21600" y="16556"/>
                  <a:pt x="21598" y="16556"/>
                  <a:pt x="21598" y="16556"/>
                </a:cubicBezTo>
                <a:cubicBezTo>
                  <a:pt x="15512" y="16556"/>
                  <a:pt x="10578" y="12702"/>
                  <a:pt x="10578" y="7946"/>
                </a:cubicBezTo>
                <a:cubicBezTo>
                  <a:pt x="10578" y="7903"/>
                  <a:pt x="10582" y="7860"/>
                  <a:pt x="10582" y="7818"/>
                </a:cubicBezTo>
                <a:lnTo>
                  <a:pt x="14736" y="7818"/>
                </a:lnTo>
                <a:lnTo>
                  <a:pt x="7367" y="0"/>
                </a:lnTo>
                <a:close/>
              </a:path>
            </a:pathLst>
          </a:custGeom>
          <a:solidFill>
            <a:srgbClr val="5E5E5E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19" name="Figure">
            <a:extLst>
              <a:ext uri="{FF2B5EF4-FFF2-40B4-BE49-F238E27FC236}">
                <a16:creationId xmlns:a16="http://schemas.microsoft.com/office/drawing/2014/main" id="{04C1CE4D-8A58-2026-7A36-43FDB0900731}"/>
              </a:ext>
            </a:extLst>
          </p:cNvPr>
          <p:cNvSpPr/>
          <p:nvPr/>
        </p:nvSpPr>
        <p:spPr>
          <a:xfrm flipH="1">
            <a:off x="9764169" y="3667400"/>
            <a:ext cx="635001" cy="63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367" y="0"/>
                </a:moveTo>
                <a:lnTo>
                  <a:pt x="0" y="7818"/>
                </a:lnTo>
                <a:lnTo>
                  <a:pt x="4127" y="7818"/>
                </a:lnTo>
                <a:cubicBezTo>
                  <a:pt x="4127" y="7860"/>
                  <a:pt x="4125" y="7904"/>
                  <a:pt x="4125" y="7946"/>
                </a:cubicBezTo>
                <a:cubicBezTo>
                  <a:pt x="4125" y="15487"/>
                  <a:pt x="11948" y="21600"/>
                  <a:pt x="21598" y="21600"/>
                </a:cubicBezTo>
                <a:cubicBezTo>
                  <a:pt x="21598" y="21600"/>
                  <a:pt x="21600" y="21600"/>
                  <a:pt x="21600" y="21600"/>
                </a:cubicBezTo>
                <a:lnTo>
                  <a:pt x="21600" y="16556"/>
                </a:lnTo>
                <a:cubicBezTo>
                  <a:pt x="21600" y="16556"/>
                  <a:pt x="21598" y="16556"/>
                  <a:pt x="21598" y="16556"/>
                </a:cubicBezTo>
                <a:cubicBezTo>
                  <a:pt x="15512" y="16556"/>
                  <a:pt x="10578" y="12702"/>
                  <a:pt x="10578" y="7946"/>
                </a:cubicBezTo>
                <a:cubicBezTo>
                  <a:pt x="10578" y="7903"/>
                  <a:pt x="10582" y="7860"/>
                  <a:pt x="10582" y="7818"/>
                </a:cubicBezTo>
                <a:lnTo>
                  <a:pt x="14736" y="7818"/>
                </a:lnTo>
                <a:lnTo>
                  <a:pt x="7367" y="0"/>
                </a:lnTo>
                <a:close/>
              </a:path>
            </a:pathLst>
          </a:custGeom>
          <a:solidFill>
            <a:srgbClr val="5E5E5E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20" name="Flèche 2">
            <a:extLst>
              <a:ext uri="{FF2B5EF4-FFF2-40B4-BE49-F238E27FC236}">
                <a16:creationId xmlns:a16="http://schemas.microsoft.com/office/drawing/2014/main" id="{A766DAA6-754D-AA1D-A29B-67208BA67763}"/>
              </a:ext>
            </a:extLst>
          </p:cNvPr>
          <p:cNvSpPr/>
          <p:nvPr/>
        </p:nvSpPr>
        <p:spPr>
          <a:xfrm>
            <a:off x="8326892" y="3805669"/>
            <a:ext cx="937068" cy="7545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49" y="0"/>
                </a:moveTo>
                <a:cubicBezTo>
                  <a:pt x="8457" y="0"/>
                  <a:pt x="6373" y="1103"/>
                  <a:pt x="4819" y="2903"/>
                </a:cubicBezTo>
                <a:lnTo>
                  <a:pt x="6744" y="6147"/>
                </a:lnTo>
                <a:cubicBezTo>
                  <a:pt x="7744" y="4819"/>
                  <a:pt x="9169" y="3989"/>
                  <a:pt x="10749" y="3989"/>
                </a:cubicBezTo>
                <a:cubicBezTo>
                  <a:pt x="13751" y="3989"/>
                  <a:pt x="16189" y="6985"/>
                  <a:pt x="16232" y="10700"/>
                </a:cubicBezTo>
                <a:lnTo>
                  <a:pt x="14265" y="10700"/>
                </a:lnTo>
                <a:lnTo>
                  <a:pt x="17933" y="16883"/>
                </a:lnTo>
                <a:lnTo>
                  <a:pt x="21600" y="10700"/>
                </a:lnTo>
                <a:lnTo>
                  <a:pt x="19444" y="10700"/>
                </a:lnTo>
                <a:cubicBezTo>
                  <a:pt x="19401" y="4782"/>
                  <a:pt x="15525" y="0"/>
                  <a:pt x="10749" y="0"/>
                </a:cubicBezTo>
                <a:close/>
                <a:moveTo>
                  <a:pt x="3667" y="4515"/>
                </a:moveTo>
                <a:lnTo>
                  <a:pt x="0" y="10700"/>
                </a:lnTo>
                <a:lnTo>
                  <a:pt x="2054" y="10700"/>
                </a:lnTo>
                <a:cubicBezTo>
                  <a:pt x="2053" y="10733"/>
                  <a:pt x="2054" y="10767"/>
                  <a:pt x="2054" y="10801"/>
                </a:cubicBezTo>
                <a:cubicBezTo>
                  <a:pt x="2054" y="16766"/>
                  <a:pt x="5946" y="21600"/>
                  <a:pt x="10749" y="21600"/>
                </a:cubicBezTo>
                <a:cubicBezTo>
                  <a:pt x="13080" y="21600"/>
                  <a:pt x="15197" y="20461"/>
                  <a:pt x="16759" y="18607"/>
                </a:cubicBezTo>
                <a:lnTo>
                  <a:pt x="14814" y="15375"/>
                </a:lnTo>
                <a:cubicBezTo>
                  <a:pt x="13811" y="16749"/>
                  <a:pt x="12360" y="17611"/>
                  <a:pt x="10749" y="17611"/>
                </a:cubicBezTo>
                <a:cubicBezTo>
                  <a:pt x="7720" y="17611"/>
                  <a:pt x="5266" y="14563"/>
                  <a:pt x="5266" y="10801"/>
                </a:cubicBezTo>
                <a:cubicBezTo>
                  <a:pt x="5266" y="10767"/>
                  <a:pt x="5265" y="10733"/>
                  <a:pt x="5266" y="10700"/>
                </a:cubicBezTo>
                <a:lnTo>
                  <a:pt x="7335" y="10700"/>
                </a:lnTo>
                <a:lnTo>
                  <a:pt x="3667" y="4515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21" name="Find the relationship">
            <a:extLst>
              <a:ext uri="{FF2B5EF4-FFF2-40B4-BE49-F238E27FC236}">
                <a16:creationId xmlns:a16="http://schemas.microsoft.com/office/drawing/2014/main" id="{104F4408-F6D4-8AD4-6B98-6E4931AEB1F8}"/>
              </a:ext>
            </a:extLst>
          </p:cNvPr>
          <p:cNvSpPr txBox="1"/>
          <p:nvPr/>
        </p:nvSpPr>
        <p:spPr>
          <a:xfrm>
            <a:off x="7699988" y="5017451"/>
            <a:ext cx="2198230" cy="4206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defPPr>
              <a:defRPr lang="en-US"/>
            </a:defPPr>
            <a:lvl1pPr>
              <a:defRPr sz="2400" b="0">
                <a:solidFill>
                  <a:schemeClr val="tx2"/>
                </a:solidFill>
              </a:defRPr>
            </a:lvl1pPr>
          </a:lstStyle>
          <a:p>
            <a:r>
              <a:rPr lang="nl-BE" dirty="0"/>
              <a:t>MODEL SCORING</a:t>
            </a:r>
          </a:p>
        </p:txBody>
      </p:sp>
      <p:sp>
        <p:nvSpPr>
          <p:cNvPr id="22" name="Event">
            <a:extLst>
              <a:ext uri="{FF2B5EF4-FFF2-40B4-BE49-F238E27FC236}">
                <a16:creationId xmlns:a16="http://schemas.microsoft.com/office/drawing/2014/main" id="{13BBA436-2539-6F3D-909A-E9F598FE23EA}"/>
              </a:ext>
            </a:extLst>
          </p:cNvPr>
          <p:cNvSpPr txBox="1"/>
          <p:nvPr/>
        </p:nvSpPr>
        <p:spPr>
          <a:xfrm>
            <a:off x="3170091" y="2981441"/>
            <a:ext cx="1540648" cy="2975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5400" tIns="25400" rIns="25400" bIns="25400" anchor="ctr">
            <a:spAutoFit/>
          </a:bodyPr>
          <a:lstStyle>
            <a:lvl1pPr>
              <a:defRPr sz="3200">
                <a:solidFill>
                  <a:srgbClr val="5E5E5E"/>
                </a:solidFill>
              </a:defRPr>
            </a:lvl1pPr>
          </a:lstStyle>
          <a:p>
            <a:r>
              <a:rPr lang="nl-BE" sz="1600" dirty="0">
                <a:solidFill>
                  <a:schemeClr val="tx2"/>
                </a:solidFill>
              </a:rPr>
              <a:t>TIMEGAP</a:t>
            </a:r>
            <a:endParaRPr sz="1600" dirty="0">
              <a:solidFill>
                <a:schemeClr val="tx2"/>
              </a:solidFill>
            </a:endParaRPr>
          </a:p>
        </p:txBody>
      </p:sp>
      <p:sp>
        <p:nvSpPr>
          <p:cNvPr id="23" name="Tête avec épaules">
            <a:extLst>
              <a:ext uri="{FF2B5EF4-FFF2-40B4-BE49-F238E27FC236}">
                <a16:creationId xmlns:a16="http://schemas.microsoft.com/office/drawing/2014/main" id="{4252AEE7-768D-19CD-FCDA-9E4A1C9A8137}"/>
              </a:ext>
            </a:extLst>
          </p:cNvPr>
          <p:cNvSpPr/>
          <p:nvPr/>
        </p:nvSpPr>
        <p:spPr>
          <a:xfrm>
            <a:off x="10967287" y="376286"/>
            <a:ext cx="676994" cy="5865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1" y="0"/>
                </a:moveTo>
                <a:cubicBezTo>
                  <a:pt x="8419" y="0"/>
                  <a:pt x="7041" y="1374"/>
                  <a:pt x="6553" y="3337"/>
                </a:cubicBezTo>
                <a:cubicBezTo>
                  <a:pt x="6322" y="4269"/>
                  <a:pt x="6312" y="5365"/>
                  <a:pt x="6383" y="6556"/>
                </a:cubicBezTo>
                <a:cubicBezTo>
                  <a:pt x="6251" y="6550"/>
                  <a:pt x="6103" y="6550"/>
                  <a:pt x="5944" y="6556"/>
                </a:cubicBezTo>
                <a:cubicBezTo>
                  <a:pt x="5170" y="6600"/>
                  <a:pt x="5740" y="8660"/>
                  <a:pt x="6261" y="9870"/>
                </a:cubicBezTo>
                <a:cubicBezTo>
                  <a:pt x="6371" y="10117"/>
                  <a:pt x="6602" y="10060"/>
                  <a:pt x="6700" y="10028"/>
                </a:cubicBezTo>
                <a:cubicBezTo>
                  <a:pt x="6898" y="12074"/>
                  <a:pt x="7173" y="12688"/>
                  <a:pt x="7865" y="13587"/>
                </a:cubicBezTo>
                <a:lnTo>
                  <a:pt x="7853" y="14563"/>
                </a:lnTo>
                <a:cubicBezTo>
                  <a:pt x="7836" y="15893"/>
                  <a:pt x="7177" y="16995"/>
                  <a:pt x="6102" y="17704"/>
                </a:cubicBezTo>
                <a:cubicBezTo>
                  <a:pt x="6014" y="17761"/>
                  <a:pt x="5927" y="17818"/>
                  <a:pt x="5839" y="17863"/>
                </a:cubicBezTo>
                <a:cubicBezTo>
                  <a:pt x="5335" y="18148"/>
                  <a:pt x="4780" y="18293"/>
                  <a:pt x="4221" y="18318"/>
                </a:cubicBezTo>
                <a:cubicBezTo>
                  <a:pt x="1630" y="18457"/>
                  <a:pt x="779" y="19820"/>
                  <a:pt x="0" y="21600"/>
                </a:cubicBezTo>
                <a:lnTo>
                  <a:pt x="10801" y="21600"/>
                </a:lnTo>
                <a:lnTo>
                  <a:pt x="21600" y="21600"/>
                </a:lnTo>
                <a:cubicBezTo>
                  <a:pt x="20821" y="19820"/>
                  <a:pt x="19970" y="18457"/>
                  <a:pt x="17379" y="18318"/>
                </a:cubicBezTo>
                <a:cubicBezTo>
                  <a:pt x="16820" y="18286"/>
                  <a:pt x="16260" y="18148"/>
                  <a:pt x="15761" y="17863"/>
                </a:cubicBezTo>
                <a:cubicBezTo>
                  <a:pt x="15678" y="17812"/>
                  <a:pt x="15591" y="17761"/>
                  <a:pt x="15498" y="17704"/>
                </a:cubicBezTo>
                <a:cubicBezTo>
                  <a:pt x="14423" y="16995"/>
                  <a:pt x="13758" y="15893"/>
                  <a:pt x="13747" y="14563"/>
                </a:cubicBezTo>
                <a:lnTo>
                  <a:pt x="13737" y="13587"/>
                </a:lnTo>
                <a:cubicBezTo>
                  <a:pt x="14428" y="12688"/>
                  <a:pt x="14697" y="12074"/>
                  <a:pt x="14900" y="10028"/>
                </a:cubicBezTo>
                <a:cubicBezTo>
                  <a:pt x="14993" y="10066"/>
                  <a:pt x="15229" y="10123"/>
                  <a:pt x="15339" y="9870"/>
                </a:cubicBezTo>
                <a:cubicBezTo>
                  <a:pt x="15865" y="8660"/>
                  <a:pt x="16431" y="6600"/>
                  <a:pt x="15658" y="6556"/>
                </a:cubicBezTo>
                <a:cubicBezTo>
                  <a:pt x="15498" y="6550"/>
                  <a:pt x="15350" y="6543"/>
                  <a:pt x="15219" y="6556"/>
                </a:cubicBezTo>
                <a:cubicBezTo>
                  <a:pt x="15290" y="5371"/>
                  <a:pt x="15283" y="4269"/>
                  <a:pt x="15047" y="3337"/>
                </a:cubicBezTo>
                <a:cubicBezTo>
                  <a:pt x="14559" y="1374"/>
                  <a:pt x="13183" y="0"/>
                  <a:pt x="10801" y="0"/>
                </a:cubicBezTo>
                <a:close/>
              </a:path>
            </a:pathLst>
          </a:custGeom>
          <a:solidFill>
            <a:srgbClr val="5E5E5E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</p:spTree>
    <p:extLst>
      <p:ext uri="{BB962C8B-B14F-4D97-AF65-F5344CB8AC3E}">
        <p14:creationId xmlns:p14="http://schemas.microsoft.com/office/powerpoint/2010/main" val="867937450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meline">
            <a:extLst>
              <a:ext uri="{FF2B5EF4-FFF2-40B4-BE49-F238E27FC236}">
                <a16:creationId xmlns:a16="http://schemas.microsoft.com/office/drawing/2014/main" id="{5EEACB86-F086-35F9-89A8-81B28DBDA263}"/>
              </a:ext>
            </a:extLst>
          </p:cNvPr>
          <p:cNvSpPr txBox="1">
            <a:spLocks/>
          </p:cNvSpPr>
          <p:nvPr/>
        </p:nvSpPr>
        <p:spPr>
          <a:xfrm>
            <a:off x="418396" y="376286"/>
            <a:ext cx="11225885" cy="132556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400" b="1" kern="1200">
                <a:solidFill>
                  <a:srgbClr val="00CCF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nl-BE" sz="4000" dirty="0">
                <a:solidFill>
                  <a:schemeClr val="tx1"/>
                </a:solidFill>
              </a:rPr>
              <a:t>Populatie: </a:t>
            </a:r>
            <a:r>
              <a:rPr lang="nl-BE" sz="4000" dirty="0">
                <a:solidFill>
                  <a:schemeClr val="accent6"/>
                </a:solidFill>
              </a:rPr>
              <a:t>voor wie </a:t>
            </a:r>
            <a:r>
              <a:rPr lang="nl-BE" sz="4000" dirty="0">
                <a:solidFill>
                  <a:schemeClr val="tx1"/>
                </a:solidFill>
              </a:rPr>
              <a:t>willen we voorspellen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AFBEEB7-C68F-FDA2-7932-488A6E3337BC}"/>
              </a:ext>
            </a:extLst>
          </p:cNvPr>
          <p:cNvSpPr txBox="1"/>
          <p:nvPr/>
        </p:nvSpPr>
        <p:spPr>
          <a:xfrm>
            <a:off x="418396" y="1332517"/>
            <a:ext cx="2600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Definitie van populatie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7B87C7-9567-7E67-899D-B47F36FF6070}"/>
              </a:ext>
            </a:extLst>
          </p:cNvPr>
          <p:cNvSpPr txBox="1"/>
          <p:nvPr/>
        </p:nvSpPr>
        <p:spPr>
          <a:xfrm>
            <a:off x="4574098" y="1750527"/>
            <a:ext cx="286464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defTabSz="914400">
              <a:defRPr sz="1800"/>
            </a:pPr>
            <a:r>
              <a:rPr lang="nl-BE" sz="1800" dirty="0">
                <a:solidFill>
                  <a:srgbClr val="786660"/>
                </a:solidFill>
                <a:sym typeface="Helvetica Neue"/>
              </a:rPr>
              <a:t>Orange wil weten welke klant zijn abonnement waarschijnlijk zal opzeggen in volgend half jaar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C6BBAD-0773-8B15-BF55-A498838F5C7D}"/>
              </a:ext>
            </a:extLst>
          </p:cNvPr>
          <p:cNvSpPr txBox="1"/>
          <p:nvPr/>
        </p:nvSpPr>
        <p:spPr>
          <a:xfrm>
            <a:off x="547688" y="1764372"/>
            <a:ext cx="343852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defTabSz="914400">
              <a:defRPr sz="1800"/>
            </a:pPr>
            <a:r>
              <a:rPr lang="nl-BE" sz="1800" dirty="0">
                <a:solidFill>
                  <a:srgbClr val="786660"/>
                </a:solidFill>
                <a:sym typeface="Helvetica Neue"/>
              </a:rPr>
              <a:t>Amazon wil voor elke USA klant voorspellen hoe veel ze zullen uitgeven op kerstmis bij Amazon.com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9947446-F50B-36C4-B26A-5756A704AB4C}"/>
              </a:ext>
            </a:extLst>
          </p:cNvPr>
          <p:cNvSpPr txBox="1"/>
          <p:nvPr/>
        </p:nvSpPr>
        <p:spPr>
          <a:xfrm>
            <a:off x="8039836" y="1764372"/>
            <a:ext cx="353374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defTabSz="914400">
              <a:defRPr sz="1800"/>
            </a:pPr>
            <a:r>
              <a:rPr lang="nl-BE" sz="1800" dirty="0">
                <a:solidFill>
                  <a:srgbClr val="786660"/>
                </a:solidFill>
                <a:sym typeface="Helvetica Neue"/>
              </a:rPr>
              <a:t>Engie wil weten voor een nieuwe klant of bij prijsbewust / ecologische / laissez-faire klant zal zijn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8E862D5-7E24-941E-0F61-C6ECDB179BE7}"/>
              </a:ext>
            </a:extLst>
          </p:cNvPr>
          <p:cNvSpPr txBox="1"/>
          <p:nvPr/>
        </p:nvSpPr>
        <p:spPr>
          <a:xfrm>
            <a:off x="547688" y="3124200"/>
            <a:ext cx="626268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/>
              <a:t>Klant = heeft ooit iets gekocht? </a:t>
            </a:r>
          </a:p>
          <a:p>
            <a:r>
              <a:rPr lang="nl-BE" dirty="0"/>
              <a:t>Actief/passief/aflopend contract?</a:t>
            </a:r>
          </a:p>
          <a:p>
            <a:r>
              <a:rPr lang="nl-BE" dirty="0"/>
              <a:t>B2B / B2C</a:t>
            </a:r>
          </a:p>
          <a:p>
            <a:r>
              <a:rPr lang="nl-BE" dirty="0"/>
              <a:t>Uitsluitingen: CRM exclusies privacy levels, bad payers, leeftijdsgroepen, regio’s</a:t>
            </a:r>
          </a:p>
          <a:p>
            <a:endParaRPr lang="nl-BE" b="1" dirty="0"/>
          </a:p>
          <a:p>
            <a:endParaRPr lang="nl-BE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368C612-69E0-EABE-C418-43465934CB35}"/>
              </a:ext>
            </a:extLst>
          </p:cNvPr>
          <p:cNvSpPr txBox="1"/>
          <p:nvPr/>
        </p:nvSpPr>
        <p:spPr>
          <a:xfrm>
            <a:off x="8039836" y="3124200"/>
            <a:ext cx="322097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/>
              <a:t>Wat is een nieuwe klant?</a:t>
            </a:r>
          </a:p>
          <a:p>
            <a:r>
              <a:rPr lang="nl-BE" dirty="0"/>
              <a:t>Entry point</a:t>
            </a:r>
          </a:p>
          <a:p>
            <a:r>
              <a:rPr lang="nl-BE" dirty="0"/>
              <a:t>Lifetime bij Engie</a:t>
            </a:r>
          </a:p>
          <a:p>
            <a:r>
              <a:rPr lang="nl-BE" dirty="0"/>
              <a:t>Terugkerende klant?</a:t>
            </a:r>
          </a:p>
          <a:p>
            <a:endParaRPr lang="nl-BE" dirty="0"/>
          </a:p>
          <a:p>
            <a:endParaRPr lang="nl-BE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E4A9318-FFEF-8BE3-9DA8-E9E4949BD05A}"/>
              </a:ext>
            </a:extLst>
          </p:cNvPr>
          <p:cNvSpPr txBox="1"/>
          <p:nvPr/>
        </p:nvSpPr>
        <p:spPr>
          <a:xfrm>
            <a:off x="418395" y="4687698"/>
            <a:ext cx="77254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Aggregatieniveau: telco voorbeeld </a:t>
            </a:r>
            <a:r>
              <a:rPr lang="nl-BE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Wingdings" panose="05000000000000000000" pitchFamily="2" charset="2"/>
              </a:rPr>
              <a:t> betaler of gebruiker?</a:t>
            </a:r>
          </a:p>
          <a:p>
            <a:endParaRPr lang="nl-BE" b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7F80AC4-B3D0-2AC4-C472-239A1BD450E6}"/>
              </a:ext>
            </a:extLst>
          </p:cNvPr>
          <p:cNvSpPr txBox="1"/>
          <p:nvPr/>
        </p:nvSpPr>
        <p:spPr>
          <a:xfrm>
            <a:off x="418394" y="5202317"/>
            <a:ext cx="104210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b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nl-BE" dirty="0">
                <a:sym typeface="Wingdings" panose="05000000000000000000" pitchFamily="2" charset="2"/>
              </a:rPr>
              <a:t>Split model: aparte populaties met aparte modellen (Regio, leeftijd) ? </a:t>
            </a:r>
          </a:p>
          <a:p>
            <a:endParaRPr lang="nl-BE" dirty="0"/>
          </a:p>
        </p:txBody>
      </p:sp>
      <p:sp>
        <p:nvSpPr>
          <p:cNvPr id="20" name="Tête avec épaules">
            <a:extLst>
              <a:ext uri="{FF2B5EF4-FFF2-40B4-BE49-F238E27FC236}">
                <a16:creationId xmlns:a16="http://schemas.microsoft.com/office/drawing/2014/main" id="{778FED58-2A08-7E41-AC62-B8D9E72A0051}"/>
              </a:ext>
            </a:extLst>
          </p:cNvPr>
          <p:cNvSpPr/>
          <p:nvPr/>
        </p:nvSpPr>
        <p:spPr>
          <a:xfrm>
            <a:off x="10967287" y="376286"/>
            <a:ext cx="676994" cy="5865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1" y="0"/>
                </a:moveTo>
                <a:cubicBezTo>
                  <a:pt x="8419" y="0"/>
                  <a:pt x="7041" y="1374"/>
                  <a:pt x="6553" y="3337"/>
                </a:cubicBezTo>
                <a:cubicBezTo>
                  <a:pt x="6322" y="4269"/>
                  <a:pt x="6312" y="5365"/>
                  <a:pt x="6383" y="6556"/>
                </a:cubicBezTo>
                <a:cubicBezTo>
                  <a:pt x="6251" y="6550"/>
                  <a:pt x="6103" y="6550"/>
                  <a:pt x="5944" y="6556"/>
                </a:cubicBezTo>
                <a:cubicBezTo>
                  <a:pt x="5170" y="6600"/>
                  <a:pt x="5740" y="8660"/>
                  <a:pt x="6261" y="9870"/>
                </a:cubicBezTo>
                <a:cubicBezTo>
                  <a:pt x="6371" y="10117"/>
                  <a:pt x="6602" y="10060"/>
                  <a:pt x="6700" y="10028"/>
                </a:cubicBezTo>
                <a:cubicBezTo>
                  <a:pt x="6898" y="12074"/>
                  <a:pt x="7173" y="12688"/>
                  <a:pt x="7865" y="13587"/>
                </a:cubicBezTo>
                <a:lnTo>
                  <a:pt x="7853" y="14563"/>
                </a:lnTo>
                <a:cubicBezTo>
                  <a:pt x="7836" y="15893"/>
                  <a:pt x="7177" y="16995"/>
                  <a:pt x="6102" y="17704"/>
                </a:cubicBezTo>
                <a:cubicBezTo>
                  <a:pt x="6014" y="17761"/>
                  <a:pt x="5927" y="17818"/>
                  <a:pt x="5839" y="17863"/>
                </a:cubicBezTo>
                <a:cubicBezTo>
                  <a:pt x="5335" y="18148"/>
                  <a:pt x="4780" y="18293"/>
                  <a:pt x="4221" y="18318"/>
                </a:cubicBezTo>
                <a:cubicBezTo>
                  <a:pt x="1630" y="18457"/>
                  <a:pt x="779" y="19820"/>
                  <a:pt x="0" y="21600"/>
                </a:cubicBezTo>
                <a:lnTo>
                  <a:pt x="10801" y="21600"/>
                </a:lnTo>
                <a:lnTo>
                  <a:pt x="21600" y="21600"/>
                </a:lnTo>
                <a:cubicBezTo>
                  <a:pt x="20821" y="19820"/>
                  <a:pt x="19970" y="18457"/>
                  <a:pt x="17379" y="18318"/>
                </a:cubicBezTo>
                <a:cubicBezTo>
                  <a:pt x="16820" y="18286"/>
                  <a:pt x="16260" y="18148"/>
                  <a:pt x="15761" y="17863"/>
                </a:cubicBezTo>
                <a:cubicBezTo>
                  <a:pt x="15678" y="17812"/>
                  <a:pt x="15591" y="17761"/>
                  <a:pt x="15498" y="17704"/>
                </a:cubicBezTo>
                <a:cubicBezTo>
                  <a:pt x="14423" y="16995"/>
                  <a:pt x="13758" y="15893"/>
                  <a:pt x="13747" y="14563"/>
                </a:cubicBezTo>
                <a:lnTo>
                  <a:pt x="13737" y="13587"/>
                </a:lnTo>
                <a:cubicBezTo>
                  <a:pt x="14428" y="12688"/>
                  <a:pt x="14697" y="12074"/>
                  <a:pt x="14900" y="10028"/>
                </a:cubicBezTo>
                <a:cubicBezTo>
                  <a:pt x="14993" y="10066"/>
                  <a:pt x="15229" y="10123"/>
                  <a:pt x="15339" y="9870"/>
                </a:cubicBezTo>
                <a:cubicBezTo>
                  <a:pt x="15865" y="8660"/>
                  <a:pt x="16431" y="6600"/>
                  <a:pt x="15658" y="6556"/>
                </a:cubicBezTo>
                <a:cubicBezTo>
                  <a:pt x="15498" y="6550"/>
                  <a:pt x="15350" y="6543"/>
                  <a:pt x="15219" y="6556"/>
                </a:cubicBezTo>
                <a:cubicBezTo>
                  <a:pt x="15290" y="5371"/>
                  <a:pt x="15283" y="4269"/>
                  <a:pt x="15047" y="3337"/>
                </a:cubicBezTo>
                <a:cubicBezTo>
                  <a:pt x="14559" y="1374"/>
                  <a:pt x="13183" y="0"/>
                  <a:pt x="10801" y="0"/>
                </a:cubicBezTo>
                <a:close/>
              </a:path>
            </a:pathLst>
          </a:custGeom>
          <a:solidFill>
            <a:srgbClr val="5E5E5E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3" name="TextBox 17">
            <a:extLst>
              <a:ext uri="{FF2B5EF4-FFF2-40B4-BE49-F238E27FC236}">
                <a16:creationId xmlns:a16="http://schemas.microsoft.com/office/drawing/2014/main" id="{5E275465-F9D0-91BA-ED52-4D264FDE0A69}"/>
              </a:ext>
            </a:extLst>
          </p:cNvPr>
          <p:cNvSpPr txBox="1"/>
          <p:nvPr/>
        </p:nvSpPr>
        <p:spPr>
          <a:xfrm>
            <a:off x="418393" y="5652958"/>
            <a:ext cx="104210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b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nl-BE" dirty="0">
                <a:sym typeface="Wingdings" panose="05000000000000000000" pitchFamily="2" charset="2"/>
              </a:rPr>
              <a:t>Data: welke data is voorradig, relevant</a:t>
            </a:r>
          </a:p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80651701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/>
      <p:bldP spid="15" grpId="0"/>
      <p:bldP spid="17" grpId="0"/>
      <p:bldP spid="18" grpId="0"/>
      <p:bldP spid="3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meline">
            <a:extLst>
              <a:ext uri="{FF2B5EF4-FFF2-40B4-BE49-F238E27FC236}">
                <a16:creationId xmlns:a16="http://schemas.microsoft.com/office/drawing/2014/main" id="{5EEACB86-F086-35F9-89A8-81B28DBDA263}"/>
              </a:ext>
            </a:extLst>
          </p:cNvPr>
          <p:cNvSpPr txBox="1">
            <a:spLocks/>
          </p:cNvSpPr>
          <p:nvPr/>
        </p:nvSpPr>
        <p:spPr>
          <a:xfrm>
            <a:off x="418396" y="376286"/>
            <a:ext cx="11225885" cy="132556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400" b="1" kern="1200">
                <a:solidFill>
                  <a:srgbClr val="00CCF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nl-BE" sz="4000" dirty="0">
                <a:solidFill>
                  <a:schemeClr val="tx1"/>
                </a:solidFill>
              </a:rPr>
              <a:t>Populatie: </a:t>
            </a:r>
            <a:r>
              <a:rPr lang="nl-BE" sz="4000" dirty="0">
                <a:solidFill>
                  <a:schemeClr val="accent6"/>
                </a:solidFill>
              </a:rPr>
              <a:t>voor wie </a:t>
            </a:r>
            <a:r>
              <a:rPr lang="nl-BE" sz="4000" dirty="0">
                <a:solidFill>
                  <a:schemeClr val="tx1"/>
                </a:solidFill>
              </a:rPr>
              <a:t>willen we voorspellen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5DB221F-48A0-D213-CD62-AE118B1E3421}"/>
              </a:ext>
            </a:extLst>
          </p:cNvPr>
          <p:cNvSpPr txBox="1"/>
          <p:nvPr/>
        </p:nvSpPr>
        <p:spPr>
          <a:xfrm>
            <a:off x="621507" y="1457428"/>
            <a:ext cx="353374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defTabSz="914400">
              <a:defRPr sz="1800"/>
            </a:pPr>
            <a:r>
              <a:rPr lang="nl-BE" sz="1800" dirty="0">
                <a:solidFill>
                  <a:srgbClr val="786660"/>
                </a:solidFill>
                <a:sym typeface="Helvetica Neue"/>
              </a:rPr>
              <a:t>We willen voorspellen wat de winstgevendheid zal zijn van een brief als we hem sturen naar een donor</a:t>
            </a:r>
          </a:p>
        </p:txBody>
      </p:sp>
      <p:sp>
        <p:nvSpPr>
          <p:cNvPr id="2" name="Tête avec épaules">
            <a:extLst>
              <a:ext uri="{FF2B5EF4-FFF2-40B4-BE49-F238E27FC236}">
                <a16:creationId xmlns:a16="http://schemas.microsoft.com/office/drawing/2014/main" id="{7EFE1707-764A-FFB3-F6DF-41D28ECC26BE}"/>
              </a:ext>
            </a:extLst>
          </p:cNvPr>
          <p:cNvSpPr/>
          <p:nvPr/>
        </p:nvSpPr>
        <p:spPr>
          <a:xfrm>
            <a:off x="10967287" y="376286"/>
            <a:ext cx="676994" cy="5865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1" y="0"/>
                </a:moveTo>
                <a:cubicBezTo>
                  <a:pt x="8419" y="0"/>
                  <a:pt x="7041" y="1374"/>
                  <a:pt x="6553" y="3337"/>
                </a:cubicBezTo>
                <a:cubicBezTo>
                  <a:pt x="6322" y="4269"/>
                  <a:pt x="6312" y="5365"/>
                  <a:pt x="6383" y="6556"/>
                </a:cubicBezTo>
                <a:cubicBezTo>
                  <a:pt x="6251" y="6550"/>
                  <a:pt x="6103" y="6550"/>
                  <a:pt x="5944" y="6556"/>
                </a:cubicBezTo>
                <a:cubicBezTo>
                  <a:pt x="5170" y="6600"/>
                  <a:pt x="5740" y="8660"/>
                  <a:pt x="6261" y="9870"/>
                </a:cubicBezTo>
                <a:cubicBezTo>
                  <a:pt x="6371" y="10117"/>
                  <a:pt x="6602" y="10060"/>
                  <a:pt x="6700" y="10028"/>
                </a:cubicBezTo>
                <a:cubicBezTo>
                  <a:pt x="6898" y="12074"/>
                  <a:pt x="7173" y="12688"/>
                  <a:pt x="7865" y="13587"/>
                </a:cubicBezTo>
                <a:lnTo>
                  <a:pt x="7853" y="14563"/>
                </a:lnTo>
                <a:cubicBezTo>
                  <a:pt x="7836" y="15893"/>
                  <a:pt x="7177" y="16995"/>
                  <a:pt x="6102" y="17704"/>
                </a:cubicBezTo>
                <a:cubicBezTo>
                  <a:pt x="6014" y="17761"/>
                  <a:pt x="5927" y="17818"/>
                  <a:pt x="5839" y="17863"/>
                </a:cubicBezTo>
                <a:cubicBezTo>
                  <a:pt x="5335" y="18148"/>
                  <a:pt x="4780" y="18293"/>
                  <a:pt x="4221" y="18318"/>
                </a:cubicBezTo>
                <a:cubicBezTo>
                  <a:pt x="1630" y="18457"/>
                  <a:pt x="779" y="19820"/>
                  <a:pt x="0" y="21600"/>
                </a:cubicBezTo>
                <a:lnTo>
                  <a:pt x="10801" y="21600"/>
                </a:lnTo>
                <a:lnTo>
                  <a:pt x="21600" y="21600"/>
                </a:lnTo>
                <a:cubicBezTo>
                  <a:pt x="20821" y="19820"/>
                  <a:pt x="19970" y="18457"/>
                  <a:pt x="17379" y="18318"/>
                </a:cubicBezTo>
                <a:cubicBezTo>
                  <a:pt x="16820" y="18286"/>
                  <a:pt x="16260" y="18148"/>
                  <a:pt x="15761" y="17863"/>
                </a:cubicBezTo>
                <a:cubicBezTo>
                  <a:pt x="15678" y="17812"/>
                  <a:pt x="15591" y="17761"/>
                  <a:pt x="15498" y="17704"/>
                </a:cubicBezTo>
                <a:cubicBezTo>
                  <a:pt x="14423" y="16995"/>
                  <a:pt x="13758" y="15893"/>
                  <a:pt x="13747" y="14563"/>
                </a:cubicBezTo>
                <a:lnTo>
                  <a:pt x="13737" y="13587"/>
                </a:lnTo>
                <a:cubicBezTo>
                  <a:pt x="14428" y="12688"/>
                  <a:pt x="14697" y="12074"/>
                  <a:pt x="14900" y="10028"/>
                </a:cubicBezTo>
                <a:cubicBezTo>
                  <a:pt x="14993" y="10066"/>
                  <a:pt x="15229" y="10123"/>
                  <a:pt x="15339" y="9870"/>
                </a:cubicBezTo>
                <a:cubicBezTo>
                  <a:pt x="15865" y="8660"/>
                  <a:pt x="16431" y="6600"/>
                  <a:pt x="15658" y="6556"/>
                </a:cubicBezTo>
                <a:cubicBezTo>
                  <a:pt x="15498" y="6550"/>
                  <a:pt x="15350" y="6543"/>
                  <a:pt x="15219" y="6556"/>
                </a:cubicBezTo>
                <a:cubicBezTo>
                  <a:pt x="15290" y="5371"/>
                  <a:pt x="15283" y="4269"/>
                  <a:pt x="15047" y="3337"/>
                </a:cubicBezTo>
                <a:cubicBezTo>
                  <a:pt x="14559" y="1374"/>
                  <a:pt x="13183" y="0"/>
                  <a:pt x="10801" y="0"/>
                </a:cubicBezTo>
                <a:close/>
              </a:path>
            </a:pathLst>
          </a:custGeom>
          <a:solidFill>
            <a:srgbClr val="5E5E5E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3D5CF8-33AE-CE91-3B91-C49281850759}"/>
              </a:ext>
            </a:extLst>
          </p:cNvPr>
          <p:cNvSpPr txBox="1"/>
          <p:nvPr/>
        </p:nvSpPr>
        <p:spPr>
          <a:xfrm>
            <a:off x="1023906" y="2723236"/>
            <a:ext cx="626268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/>
              <a:t>Donor = actieve donor </a:t>
            </a:r>
          </a:p>
          <a:p>
            <a:r>
              <a:rPr lang="nl-BE" dirty="0"/>
              <a:t>Aqcuisitie / Reactivatie </a:t>
            </a:r>
            <a:r>
              <a:rPr lang="nl-BE" b="1" dirty="0"/>
              <a:t>/ Fidelisering campagnes</a:t>
            </a:r>
          </a:p>
          <a:p>
            <a:endParaRPr lang="nl-BE" b="1" dirty="0"/>
          </a:p>
          <a:p>
            <a:r>
              <a:rPr lang="nl-BE" b="1" dirty="0"/>
              <a:t>Welke fidelisering campagnes nemen we mee? </a:t>
            </a:r>
          </a:p>
          <a:p>
            <a:r>
              <a:rPr lang="nl-BE" b="1" dirty="0"/>
              <a:t>	- fiscaal attest? </a:t>
            </a:r>
          </a:p>
          <a:p>
            <a:endParaRPr lang="nl-BE" b="1" dirty="0"/>
          </a:p>
          <a:p>
            <a:r>
              <a:rPr lang="nl-BE" b="1" dirty="0"/>
              <a:t>Split model</a:t>
            </a:r>
          </a:p>
          <a:p>
            <a:r>
              <a:rPr lang="nl-BE" b="1" dirty="0"/>
              <a:t>	- Campagnes mét gadget / Zonder gadget</a:t>
            </a:r>
          </a:p>
          <a:p>
            <a:r>
              <a:rPr lang="nl-BE" b="1" dirty="0"/>
              <a:t>	- Campagnes volgens topic? </a:t>
            </a:r>
          </a:p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06036319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5507A-6D93-324F-98C7-90891364E7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1: Introduction to data science</a:t>
            </a:r>
            <a:endParaRPr lang="en-US" dirty="0">
              <a:solidFill>
                <a:srgbClr val="FF352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7E5F3A-6D34-0C41-A540-E0732C43BD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00" y="1502410"/>
            <a:ext cx="10946755" cy="3853180"/>
          </a:xfrm>
        </p:spPr>
        <p:txBody>
          <a:bodyPr>
            <a:normAutofit lnSpcReduction="10000"/>
          </a:bodyPr>
          <a:lstStyle/>
          <a:p>
            <a:r>
              <a:rPr lang="en-US" sz="2400" b="1" dirty="0">
                <a:solidFill>
                  <a:schemeClr val="accent1"/>
                </a:solidFill>
              </a:rPr>
              <a:t>3 </a:t>
            </a:r>
            <a:r>
              <a:rPr lang="en-US" sz="2400" b="1" dirty="0" err="1">
                <a:solidFill>
                  <a:schemeClr val="accent1"/>
                </a:solidFill>
              </a:rPr>
              <a:t>dagen</a:t>
            </a:r>
            <a:r>
              <a:rPr lang="en-US" sz="2400" b="1" dirty="0">
                <a:solidFill>
                  <a:schemeClr val="accent1"/>
                </a:solidFill>
              </a:rPr>
              <a:t> (12 </a:t>
            </a:r>
            <a:r>
              <a:rPr lang="en-US" sz="2400" b="1" dirty="0" err="1">
                <a:solidFill>
                  <a:schemeClr val="accent1"/>
                </a:solidFill>
              </a:rPr>
              <a:t>uur</a:t>
            </a:r>
            <a:r>
              <a:rPr lang="en-US" sz="2400" b="1" dirty="0">
                <a:solidFill>
                  <a:schemeClr val="accent1"/>
                </a:solidFill>
              </a:rPr>
              <a:t>)</a:t>
            </a:r>
          </a:p>
          <a:p>
            <a:endParaRPr lang="en-US" sz="2400" b="1" dirty="0">
              <a:solidFill>
                <a:schemeClr val="accent1"/>
              </a:solidFill>
            </a:endParaRPr>
          </a:p>
          <a:p>
            <a:r>
              <a:rPr lang="en-US" sz="2400" b="1" dirty="0" err="1">
                <a:solidFill>
                  <a:schemeClr val="accent1"/>
                </a:solidFill>
              </a:rPr>
              <a:t>Doelen</a:t>
            </a:r>
            <a:r>
              <a:rPr lang="en-US" sz="2400" b="1" dirty="0">
                <a:solidFill>
                  <a:schemeClr val="accent1"/>
                </a:solidFill>
              </a:rPr>
              <a:t>:</a:t>
            </a:r>
          </a:p>
          <a:p>
            <a:pPr lvl="1"/>
            <a:r>
              <a:rPr lang="en-US" b="1" dirty="0" err="1">
                <a:solidFill>
                  <a:schemeClr val="accent1"/>
                </a:solidFill>
              </a:rPr>
              <a:t>Een</a:t>
            </a:r>
            <a:r>
              <a:rPr lang="en-US" b="1" dirty="0">
                <a:solidFill>
                  <a:schemeClr val="accent1"/>
                </a:solidFill>
              </a:rPr>
              <a:t> </a:t>
            </a:r>
            <a:r>
              <a:rPr lang="en-US" b="1" dirty="0" err="1">
                <a:solidFill>
                  <a:schemeClr val="accent1"/>
                </a:solidFill>
              </a:rPr>
              <a:t>programmeeromgeving</a:t>
            </a:r>
            <a:r>
              <a:rPr lang="en-US" b="1" dirty="0">
                <a:solidFill>
                  <a:schemeClr val="accent1"/>
                </a:solidFill>
              </a:rPr>
              <a:t> </a:t>
            </a:r>
            <a:r>
              <a:rPr lang="en-US" b="1" dirty="0" err="1">
                <a:solidFill>
                  <a:schemeClr val="accent1"/>
                </a:solidFill>
              </a:rPr>
              <a:t>kunnen</a:t>
            </a:r>
            <a:r>
              <a:rPr lang="en-US" b="1" dirty="0">
                <a:solidFill>
                  <a:schemeClr val="accent1"/>
                </a:solidFill>
              </a:rPr>
              <a:t> </a:t>
            </a:r>
            <a:r>
              <a:rPr lang="en-US" b="1" dirty="0" err="1">
                <a:solidFill>
                  <a:schemeClr val="accent1"/>
                </a:solidFill>
              </a:rPr>
              <a:t>opzetten</a:t>
            </a:r>
            <a:r>
              <a:rPr lang="en-US" b="1" dirty="0">
                <a:solidFill>
                  <a:schemeClr val="accent1"/>
                </a:solidFill>
              </a:rPr>
              <a:t>.</a:t>
            </a:r>
          </a:p>
          <a:p>
            <a:pPr lvl="1"/>
            <a:r>
              <a:rPr lang="en-US" b="1" dirty="0" err="1">
                <a:solidFill>
                  <a:schemeClr val="accent1"/>
                </a:solidFill>
              </a:rPr>
              <a:t>Juiste</a:t>
            </a:r>
            <a:r>
              <a:rPr lang="en-US" b="1" dirty="0">
                <a:solidFill>
                  <a:schemeClr val="accent1"/>
                </a:solidFill>
              </a:rPr>
              <a:t> </a:t>
            </a:r>
            <a:r>
              <a:rPr lang="en-US" b="1" dirty="0" err="1">
                <a:solidFill>
                  <a:schemeClr val="accent1"/>
                </a:solidFill>
              </a:rPr>
              <a:t>omgeving</a:t>
            </a:r>
            <a:r>
              <a:rPr lang="en-US" b="1" dirty="0">
                <a:solidFill>
                  <a:schemeClr val="accent1"/>
                </a:solidFill>
              </a:rPr>
              <a:t> </a:t>
            </a:r>
            <a:r>
              <a:rPr lang="en-US" b="1" dirty="0" err="1">
                <a:solidFill>
                  <a:schemeClr val="accent1"/>
                </a:solidFill>
              </a:rPr>
              <a:t>selecteren</a:t>
            </a:r>
            <a:r>
              <a:rPr lang="en-US" b="1" dirty="0">
                <a:solidFill>
                  <a:schemeClr val="accent1"/>
                </a:solidFill>
              </a:rPr>
              <a:t> </a:t>
            </a:r>
            <a:r>
              <a:rPr lang="en-US" b="1" dirty="0" err="1">
                <a:solidFill>
                  <a:schemeClr val="accent1"/>
                </a:solidFill>
              </a:rPr>
              <a:t>voor</a:t>
            </a:r>
            <a:r>
              <a:rPr lang="en-US" b="1" dirty="0">
                <a:solidFill>
                  <a:schemeClr val="accent1"/>
                </a:solidFill>
              </a:rPr>
              <a:t> </a:t>
            </a:r>
            <a:r>
              <a:rPr lang="en-US" b="1" dirty="0" err="1">
                <a:solidFill>
                  <a:schemeClr val="accent1"/>
                </a:solidFill>
              </a:rPr>
              <a:t>bepaalde</a:t>
            </a:r>
            <a:r>
              <a:rPr lang="en-US" b="1" dirty="0">
                <a:solidFill>
                  <a:schemeClr val="accent1"/>
                </a:solidFill>
              </a:rPr>
              <a:t> </a:t>
            </a:r>
            <a:r>
              <a:rPr lang="en-US" b="1" dirty="0" err="1">
                <a:solidFill>
                  <a:schemeClr val="accent1"/>
                </a:solidFill>
              </a:rPr>
              <a:t>taak</a:t>
            </a:r>
            <a:r>
              <a:rPr lang="en-US" b="1" dirty="0">
                <a:solidFill>
                  <a:schemeClr val="accent1"/>
                </a:solidFill>
              </a:rPr>
              <a:t>.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Concept </a:t>
            </a:r>
            <a:r>
              <a:rPr lang="en-US" b="1" dirty="0" err="1">
                <a:solidFill>
                  <a:schemeClr val="accent1"/>
                </a:solidFill>
              </a:rPr>
              <a:t>versiebeheersysteem</a:t>
            </a:r>
            <a:r>
              <a:rPr lang="en-US" b="1" dirty="0">
                <a:solidFill>
                  <a:schemeClr val="accent1"/>
                </a:solidFill>
              </a:rPr>
              <a:t> </a:t>
            </a:r>
            <a:r>
              <a:rPr lang="en-US" b="1" dirty="0" err="1">
                <a:solidFill>
                  <a:schemeClr val="accent1"/>
                </a:solidFill>
              </a:rPr>
              <a:t>begrijpen</a:t>
            </a:r>
            <a:r>
              <a:rPr lang="en-US" b="1" dirty="0">
                <a:solidFill>
                  <a:schemeClr val="accent1"/>
                </a:solidFill>
              </a:rPr>
              <a:t> &amp; </a:t>
            </a:r>
            <a:r>
              <a:rPr lang="en-US" b="1" dirty="0" err="1">
                <a:solidFill>
                  <a:schemeClr val="accent1"/>
                </a:solidFill>
              </a:rPr>
              <a:t>kunnen</a:t>
            </a:r>
            <a:r>
              <a:rPr lang="en-US" b="1" dirty="0">
                <a:solidFill>
                  <a:schemeClr val="accent1"/>
                </a:solidFill>
              </a:rPr>
              <a:t> </a:t>
            </a:r>
            <a:r>
              <a:rPr lang="en-US" b="1" dirty="0" err="1">
                <a:solidFill>
                  <a:schemeClr val="accent1"/>
                </a:solidFill>
              </a:rPr>
              <a:t>werken</a:t>
            </a:r>
            <a:r>
              <a:rPr lang="en-US" b="1" dirty="0">
                <a:solidFill>
                  <a:schemeClr val="accent1"/>
                </a:solidFill>
              </a:rPr>
              <a:t> met GIT.</a:t>
            </a:r>
          </a:p>
          <a:p>
            <a:pPr lvl="1"/>
            <a:r>
              <a:rPr lang="en-US" b="1" dirty="0"/>
              <a:t>Life cycle van </a:t>
            </a:r>
            <a:r>
              <a:rPr lang="en-US" b="1" dirty="0" err="1"/>
              <a:t>een</a:t>
            </a:r>
            <a:r>
              <a:rPr lang="en-US" b="1" dirty="0"/>
              <a:t> Data Science project </a:t>
            </a:r>
            <a:r>
              <a:rPr lang="en-US" b="1" dirty="0" err="1"/>
              <a:t>kennen</a:t>
            </a:r>
            <a:r>
              <a:rPr lang="en-US" b="1" dirty="0"/>
              <a:t> &amp; </a:t>
            </a:r>
            <a:r>
              <a:rPr lang="en-US" b="1" dirty="0" err="1"/>
              <a:t>begrijpen</a:t>
            </a:r>
            <a:r>
              <a:rPr lang="en-US" b="1" dirty="0"/>
              <a:t> </a:t>
            </a:r>
            <a:r>
              <a:rPr lang="en-US" b="1" dirty="0">
                <a:sym typeface="Wingdings" panose="05000000000000000000" pitchFamily="2" charset="2"/>
              </a:rPr>
              <a:t> focus op project </a:t>
            </a:r>
            <a:r>
              <a:rPr lang="en-US" b="1" dirty="0" err="1">
                <a:sym typeface="Wingdings" panose="05000000000000000000" pitchFamily="2" charset="2"/>
              </a:rPr>
              <a:t>definitie</a:t>
            </a:r>
            <a:r>
              <a:rPr lang="en-US" b="1" dirty="0">
                <a:sym typeface="Wingdings" panose="05000000000000000000" pitchFamily="2" charset="2"/>
              </a:rPr>
              <a:t>, </a:t>
            </a:r>
            <a:r>
              <a:rPr lang="en-US" b="1" dirty="0" err="1">
                <a:sym typeface="Wingdings" panose="05000000000000000000" pitchFamily="2" charset="2"/>
              </a:rPr>
              <a:t>tijdslijn</a:t>
            </a:r>
            <a:r>
              <a:rPr lang="en-US" b="1" dirty="0">
                <a:sym typeface="Wingdings" panose="05000000000000000000" pitchFamily="2" charset="2"/>
              </a:rPr>
              <a:t> concept </a:t>
            </a:r>
            <a:r>
              <a:rPr lang="en-US" b="1" dirty="0" err="1">
                <a:sym typeface="Wingdings" panose="05000000000000000000" pitchFamily="2" charset="2"/>
              </a:rPr>
              <a:t>en</a:t>
            </a:r>
            <a:r>
              <a:rPr lang="en-US" b="1" dirty="0">
                <a:sym typeface="Wingdings" panose="05000000000000000000" pitchFamily="2" charset="2"/>
              </a:rPr>
              <a:t> overfitting</a:t>
            </a:r>
            <a:endParaRPr lang="en-US" b="1" dirty="0"/>
          </a:p>
          <a:p>
            <a:pPr lvl="1"/>
            <a:endParaRPr lang="en-US" b="1" dirty="0">
              <a:solidFill>
                <a:schemeClr val="accent1"/>
              </a:solidFill>
            </a:endParaRPr>
          </a:p>
          <a:p>
            <a:r>
              <a:rPr lang="en-US" sz="2400" b="1" dirty="0" err="1">
                <a:solidFill>
                  <a:schemeClr val="accent1"/>
                </a:solidFill>
              </a:rPr>
              <a:t>Geen</a:t>
            </a:r>
            <a:r>
              <a:rPr lang="en-US" sz="2400" b="1" dirty="0">
                <a:solidFill>
                  <a:schemeClr val="accent1"/>
                </a:solidFill>
              </a:rPr>
              <a:t> </a:t>
            </a:r>
            <a:r>
              <a:rPr lang="en-US" sz="2400" b="1" dirty="0" err="1">
                <a:solidFill>
                  <a:schemeClr val="accent1"/>
                </a:solidFill>
              </a:rPr>
              <a:t>officiële</a:t>
            </a:r>
            <a:r>
              <a:rPr lang="en-US" sz="2400" b="1" dirty="0">
                <a:solidFill>
                  <a:schemeClr val="accent1"/>
                </a:solidFill>
              </a:rPr>
              <a:t> </a:t>
            </a:r>
            <a:r>
              <a:rPr lang="en-US" sz="2400" b="1" dirty="0" err="1">
                <a:solidFill>
                  <a:schemeClr val="accent1"/>
                </a:solidFill>
              </a:rPr>
              <a:t>evaluatie</a:t>
            </a:r>
            <a:r>
              <a:rPr lang="en-US" sz="2400" b="1" dirty="0">
                <a:solidFill>
                  <a:schemeClr val="accent1"/>
                </a:solidFill>
              </a:rPr>
              <a:t> </a:t>
            </a:r>
            <a:r>
              <a:rPr lang="en-US" sz="2400" b="1" dirty="0" err="1">
                <a:solidFill>
                  <a:schemeClr val="accent1"/>
                </a:solidFill>
              </a:rPr>
              <a:t>voor</a:t>
            </a:r>
            <a:r>
              <a:rPr lang="en-US" sz="2400" b="1" dirty="0">
                <a:solidFill>
                  <a:schemeClr val="accent1"/>
                </a:solidFill>
              </a:rPr>
              <a:t> </a:t>
            </a:r>
            <a:r>
              <a:rPr lang="en-US" sz="2400" b="1" dirty="0" err="1">
                <a:solidFill>
                  <a:schemeClr val="accent1"/>
                </a:solidFill>
              </a:rPr>
              <a:t>dit</a:t>
            </a:r>
            <a:r>
              <a:rPr lang="en-US" sz="2400" b="1" dirty="0">
                <a:solidFill>
                  <a:schemeClr val="accent1"/>
                </a:solidFill>
              </a:rPr>
              <a:t> module, maar </a:t>
            </a:r>
            <a:r>
              <a:rPr lang="en-US" sz="2400" b="1" dirty="0" err="1">
                <a:solidFill>
                  <a:schemeClr val="accent1"/>
                </a:solidFill>
              </a:rPr>
              <a:t>noodzakelijke</a:t>
            </a:r>
            <a:r>
              <a:rPr lang="en-US" sz="2400" b="1" dirty="0">
                <a:solidFill>
                  <a:schemeClr val="accent1"/>
                </a:solidFill>
              </a:rPr>
              <a:t> </a:t>
            </a:r>
            <a:r>
              <a:rPr lang="en-US" sz="2400" b="1" dirty="0" err="1">
                <a:solidFill>
                  <a:schemeClr val="accent1"/>
                </a:solidFill>
              </a:rPr>
              <a:t>voorwaarde</a:t>
            </a:r>
            <a:endParaRPr lang="en-US" sz="24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833585"/>
      </p:ext>
    </p:extLst>
  </p:cSld>
  <p:clrMapOvr>
    <a:masterClrMapping/>
  </p:clrMapOvr>
  <p:transition spd="slow">
    <p:push dir="u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Flèche"/>
          <p:cNvSpPr/>
          <p:nvPr/>
        </p:nvSpPr>
        <p:spPr>
          <a:xfrm>
            <a:off x="895357" y="2169250"/>
            <a:ext cx="10502901" cy="1047592"/>
          </a:xfrm>
          <a:prstGeom prst="rightArrow">
            <a:avLst>
              <a:gd name="adj1" fmla="val 60966"/>
              <a:gd name="adj2" fmla="val 56929"/>
            </a:avLst>
          </a:prstGeom>
          <a:solidFill>
            <a:srgbClr val="D5D5D5"/>
          </a:solidFill>
          <a:ln w="12700">
            <a:miter lim="400000"/>
          </a:ln>
          <a:effectLst>
            <a:outerShdw blurRad="139700" dist="254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578" name="Rectangle"/>
          <p:cNvSpPr/>
          <p:nvPr/>
        </p:nvSpPr>
        <p:spPr>
          <a:xfrm>
            <a:off x="854551" y="2375545"/>
            <a:ext cx="2478708" cy="635001"/>
          </a:xfrm>
          <a:prstGeom prst="rect">
            <a:avLst/>
          </a:prstGeom>
          <a:solidFill>
            <a:srgbClr val="00CC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57C1FB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579" name="Rectangle"/>
          <p:cNvSpPr/>
          <p:nvPr/>
        </p:nvSpPr>
        <p:spPr>
          <a:xfrm>
            <a:off x="3670422" y="2375545"/>
            <a:ext cx="1540648" cy="635001"/>
          </a:xfrm>
          <a:prstGeom prst="rect">
            <a:avLst/>
          </a:prstGeom>
          <a:solidFill>
            <a:srgbClr val="B8E81A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580" name="Rectangle"/>
          <p:cNvSpPr/>
          <p:nvPr/>
        </p:nvSpPr>
        <p:spPr>
          <a:xfrm>
            <a:off x="3307226" y="2375545"/>
            <a:ext cx="390363" cy="635001"/>
          </a:xfrm>
          <a:prstGeom prst="rect">
            <a:avLst/>
          </a:prstGeom>
          <a:solidFill>
            <a:srgbClr val="F591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57C1FB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581" name="Rectangle"/>
          <p:cNvSpPr/>
          <p:nvPr/>
        </p:nvSpPr>
        <p:spPr>
          <a:xfrm>
            <a:off x="6460635" y="1937395"/>
            <a:ext cx="2478707" cy="635001"/>
          </a:xfrm>
          <a:prstGeom prst="rect">
            <a:avLst/>
          </a:prstGeom>
          <a:solidFill>
            <a:srgbClr val="00CC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57C1FB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582" name="Rectangle"/>
          <p:cNvSpPr/>
          <p:nvPr/>
        </p:nvSpPr>
        <p:spPr>
          <a:xfrm>
            <a:off x="9276507" y="1937395"/>
            <a:ext cx="1540648" cy="635001"/>
          </a:xfrm>
          <a:prstGeom prst="rect">
            <a:avLst/>
          </a:prstGeom>
          <a:solidFill>
            <a:srgbClr val="B8E81A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583" name="Rectangle"/>
          <p:cNvSpPr/>
          <p:nvPr/>
        </p:nvSpPr>
        <p:spPr>
          <a:xfrm>
            <a:off x="8913309" y="1937395"/>
            <a:ext cx="390363" cy="635001"/>
          </a:xfrm>
          <a:prstGeom prst="rect">
            <a:avLst/>
          </a:prstGeom>
          <a:solidFill>
            <a:srgbClr val="F591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57C1FB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589" name="Customer information"/>
          <p:cNvSpPr txBox="1"/>
          <p:nvPr/>
        </p:nvSpPr>
        <p:spPr>
          <a:xfrm>
            <a:off x="1510988" y="3123299"/>
            <a:ext cx="1310374" cy="2975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defRPr sz="3200">
                <a:solidFill>
                  <a:srgbClr val="5E5E5E"/>
                </a:solidFill>
              </a:defRPr>
            </a:lvl1pPr>
          </a:lstStyle>
          <a:p>
            <a:r>
              <a:rPr lang="nl-BE" sz="1600" dirty="0">
                <a:solidFill>
                  <a:schemeClr val="tx2"/>
                </a:solidFill>
              </a:rPr>
              <a:t>POPULATIE</a:t>
            </a:r>
          </a:p>
        </p:txBody>
      </p:sp>
      <p:sp>
        <p:nvSpPr>
          <p:cNvPr id="590" name="Event"/>
          <p:cNvSpPr txBox="1"/>
          <p:nvPr/>
        </p:nvSpPr>
        <p:spPr>
          <a:xfrm>
            <a:off x="4132105" y="3112763"/>
            <a:ext cx="1540648" cy="2975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5400" tIns="25400" rIns="25400" bIns="25400" anchor="ctr">
            <a:spAutoFit/>
          </a:bodyPr>
          <a:lstStyle>
            <a:lvl1pPr>
              <a:defRPr sz="3200">
                <a:solidFill>
                  <a:srgbClr val="5E5E5E"/>
                </a:solidFill>
              </a:defRPr>
            </a:lvl1pPr>
          </a:lstStyle>
          <a:p>
            <a:r>
              <a:rPr lang="nl-BE" sz="1600" dirty="0">
                <a:solidFill>
                  <a:schemeClr val="tx2"/>
                </a:solidFill>
              </a:rPr>
              <a:t>TARGET</a:t>
            </a:r>
            <a:endParaRPr sz="1600" dirty="0">
              <a:solidFill>
                <a:schemeClr val="tx2"/>
              </a:solidFill>
            </a:endParaRPr>
          </a:p>
        </p:txBody>
      </p:sp>
      <p:sp>
        <p:nvSpPr>
          <p:cNvPr id="591" name="Ligne"/>
          <p:cNvSpPr/>
          <p:nvPr/>
        </p:nvSpPr>
        <p:spPr>
          <a:xfrm flipV="1">
            <a:off x="8920292" y="1805883"/>
            <a:ext cx="1" cy="898026"/>
          </a:xfrm>
          <a:prstGeom prst="line">
            <a:avLst/>
          </a:prstGeom>
          <a:ln w="508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592" name="Ligne"/>
          <p:cNvSpPr/>
          <p:nvPr/>
        </p:nvSpPr>
        <p:spPr>
          <a:xfrm flipV="1">
            <a:off x="3321691" y="2244033"/>
            <a:ext cx="1" cy="898026"/>
          </a:xfrm>
          <a:prstGeom prst="line">
            <a:avLst/>
          </a:prstGeom>
          <a:ln w="508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594" name="Past snapshot"/>
          <p:cNvSpPr txBox="1"/>
          <p:nvPr/>
        </p:nvSpPr>
        <p:spPr>
          <a:xfrm>
            <a:off x="2384202" y="1726450"/>
            <a:ext cx="1673728" cy="3744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4200">
                <a:solidFill>
                  <a:srgbClr val="5E5E5E"/>
                </a:solidFill>
              </a:defRPr>
            </a:lvl1pPr>
          </a:lstStyle>
          <a:p>
            <a:r>
              <a:rPr lang="nl-BE" sz="2100" dirty="0"/>
              <a:t>Vorig snapshot</a:t>
            </a:r>
            <a:endParaRPr sz="2100" dirty="0"/>
          </a:p>
        </p:txBody>
      </p:sp>
      <p:sp>
        <p:nvSpPr>
          <p:cNvPr id="8" name="Today">
            <a:extLst>
              <a:ext uri="{FF2B5EF4-FFF2-40B4-BE49-F238E27FC236}">
                <a16:creationId xmlns:a16="http://schemas.microsoft.com/office/drawing/2014/main" id="{7F7FA240-7767-9185-09E0-B696B9E7800B}"/>
              </a:ext>
            </a:extLst>
          </p:cNvPr>
          <p:cNvSpPr txBox="1"/>
          <p:nvPr/>
        </p:nvSpPr>
        <p:spPr>
          <a:xfrm>
            <a:off x="8397310" y="1305530"/>
            <a:ext cx="982064" cy="3744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4200">
                <a:solidFill>
                  <a:srgbClr val="5E5E5E"/>
                </a:solidFill>
              </a:defRPr>
            </a:lvl1pPr>
          </a:lstStyle>
          <a:p>
            <a:r>
              <a:rPr lang="nl-BE" sz="2100" dirty="0"/>
              <a:t>Vandaag</a:t>
            </a:r>
            <a:endParaRPr sz="2100" dirty="0"/>
          </a:p>
        </p:txBody>
      </p:sp>
      <p:sp>
        <p:nvSpPr>
          <p:cNvPr id="9" name="Customer information">
            <a:extLst>
              <a:ext uri="{FF2B5EF4-FFF2-40B4-BE49-F238E27FC236}">
                <a16:creationId xmlns:a16="http://schemas.microsoft.com/office/drawing/2014/main" id="{3E904F9A-5ED5-30EF-6D5C-5F9DE9277B6B}"/>
              </a:ext>
            </a:extLst>
          </p:cNvPr>
          <p:cNvSpPr txBox="1"/>
          <p:nvPr/>
        </p:nvSpPr>
        <p:spPr>
          <a:xfrm>
            <a:off x="6698576" y="2674613"/>
            <a:ext cx="2587230" cy="2975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defRPr sz="3200">
                <a:solidFill>
                  <a:srgbClr val="5E5E5E"/>
                </a:solidFill>
              </a:defRPr>
            </a:lvl1pPr>
          </a:lstStyle>
          <a:p>
            <a:r>
              <a:rPr lang="nl-BE" sz="1600" dirty="0">
                <a:solidFill>
                  <a:schemeClr val="tx2"/>
                </a:solidFill>
              </a:rPr>
              <a:t>POPULATIE</a:t>
            </a:r>
            <a:endParaRPr sz="1600" dirty="0"/>
          </a:p>
        </p:txBody>
      </p:sp>
      <p:sp>
        <p:nvSpPr>
          <p:cNvPr id="10" name="Event">
            <a:extLst>
              <a:ext uri="{FF2B5EF4-FFF2-40B4-BE49-F238E27FC236}">
                <a16:creationId xmlns:a16="http://schemas.microsoft.com/office/drawing/2014/main" id="{FD911251-C3E0-86B2-0DF4-335D4D102D61}"/>
              </a:ext>
            </a:extLst>
          </p:cNvPr>
          <p:cNvSpPr txBox="1"/>
          <p:nvPr/>
        </p:nvSpPr>
        <p:spPr>
          <a:xfrm>
            <a:off x="9514244" y="2674612"/>
            <a:ext cx="1262359" cy="2975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defRPr sz="3200">
                <a:solidFill>
                  <a:srgbClr val="5E5E5E"/>
                </a:solidFill>
              </a:defRPr>
            </a:lvl1pPr>
          </a:lstStyle>
          <a:p>
            <a:r>
              <a:rPr lang="nl-BE" sz="1600" dirty="0">
                <a:solidFill>
                  <a:schemeClr val="tx2"/>
                </a:solidFill>
              </a:rPr>
              <a:t>TARGET</a:t>
            </a:r>
            <a:endParaRPr sz="1600" dirty="0"/>
          </a:p>
        </p:txBody>
      </p:sp>
      <p:sp>
        <p:nvSpPr>
          <p:cNvPr id="13" name="Timeline">
            <a:extLst>
              <a:ext uri="{FF2B5EF4-FFF2-40B4-BE49-F238E27FC236}">
                <a16:creationId xmlns:a16="http://schemas.microsoft.com/office/drawing/2014/main" id="{5EEACB86-F086-35F9-89A8-81B28DBDA263}"/>
              </a:ext>
            </a:extLst>
          </p:cNvPr>
          <p:cNvSpPr txBox="1">
            <a:spLocks/>
          </p:cNvSpPr>
          <p:nvPr/>
        </p:nvSpPr>
        <p:spPr>
          <a:xfrm>
            <a:off x="418396" y="376286"/>
            <a:ext cx="11225885" cy="132556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400" b="1" kern="1200">
                <a:solidFill>
                  <a:srgbClr val="00CCF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nl-BE" sz="4000" dirty="0">
                <a:solidFill>
                  <a:schemeClr val="tx1"/>
                </a:solidFill>
              </a:rPr>
              <a:t>Tijdslijn: </a:t>
            </a:r>
            <a:r>
              <a:rPr lang="nl-BE" sz="4000" dirty="0">
                <a:solidFill>
                  <a:schemeClr val="accent6"/>
                </a:solidFill>
              </a:rPr>
              <a:t>hoe lang </a:t>
            </a:r>
            <a:r>
              <a:rPr lang="nl-BE" sz="4000" dirty="0">
                <a:solidFill>
                  <a:schemeClr val="tx1"/>
                </a:solidFill>
              </a:rPr>
              <a:t>voor klantenprofiel, timegap en target periode</a:t>
            </a:r>
          </a:p>
          <a:p>
            <a:endParaRPr lang="nl-BE" sz="4000" dirty="0">
              <a:solidFill>
                <a:schemeClr val="tx1"/>
              </a:solidFill>
            </a:endParaRPr>
          </a:p>
        </p:txBody>
      </p:sp>
      <p:sp>
        <p:nvSpPr>
          <p:cNvPr id="15" name="Flèche 2">
            <a:extLst>
              <a:ext uri="{FF2B5EF4-FFF2-40B4-BE49-F238E27FC236}">
                <a16:creationId xmlns:a16="http://schemas.microsoft.com/office/drawing/2014/main" id="{CF84AF23-91AF-9548-2069-F29A916B114E}"/>
              </a:ext>
            </a:extLst>
          </p:cNvPr>
          <p:cNvSpPr/>
          <p:nvPr/>
        </p:nvSpPr>
        <p:spPr>
          <a:xfrm>
            <a:off x="2790641" y="3991229"/>
            <a:ext cx="937068" cy="7545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49" y="0"/>
                </a:moveTo>
                <a:cubicBezTo>
                  <a:pt x="8457" y="0"/>
                  <a:pt x="6373" y="1103"/>
                  <a:pt x="4819" y="2903"/>
                </a:cubicBezTo>
                <a:lnTo>
                  <a:pt x="6744" y="6147"/>
                </a:lnTo>
                <a:cubicBezTo>
                  <a:pt x="7744" y="4819"/>
                  <a:pt x="9169" y="3989"/>
                  <a:pt x="10749" y="3989"/>
                </a:cubicBezTo>
                <a:cubicBezTo>
                  <a:pt x="13751" y="3989"/>
                  <a:pt x="16189" y="6985"/>
                  <a:pt x="16232" y="10700"/>
                </a:cubicBezTo>
                <a:lnTo>
                  <a:pt x="14265" y="10700"/>
                </a:lnTo>
                <a:lnTo>
                  <a:pt x="17933" y="16883"/>
                </a:lnTo>
                <a:lnTo>
                  <a:pt x="21600" y="10700"/>
                </a:lnTo>
                <a:lnTo>
                  <a:pt x="19444" y="10700"/>
                </a:lnTo>
                <a:cubicBezTo>
                  <a:pt x="19401" y="4782"/>
                  <a:pt x="15525" y="0"/>
                  <a:pt x="10749" y="0"/>
                </a:cubicBezTo>
                <a:close/>
                <a:moveTo>
                  <a:pt x="3667" y="4515"/>
                </a:moveTo>
                <a:lnTo>
                  <a:pt x="0" y="10700"/>
                </a:lnTo>
                <a:lnTo>
                  <a:pt x="2054" y="10700"/>
                </a:lnTo>
                <a:cubicBezTo>
                  <a:pt x="2053" y="10733"/>
                  <a:pt x="2054" y="10767"/>
                  <a:pt x="2054" y="10801"/>
                </a:cubicBezTo>
                <a:cubicBezTo>
                  <a:pt x="2054" y="16766"/>
                  <a:pt x="5946" y="21600"/>
                  <a:pt x="10749" y="21600"/>
                </a:cubicBezTo>
                <a:cubicBezTo>
                  <a:pt x="13080" y="21600"/>
                  <a:pt x="15197" y="20461"/>
                  <a:pt x="16759" y="18607"/>
                </a:cubicBezTo>
                <a:lnTo>
                  <a:pt x="14814" y="15375"/>
                </a:lnTo>
                <a:cubicBezTo>
                  <a:pt x="13811" y="16749"/>
                  <a:pt x="12360" y="17611"/>
                  <a:pt x="10749" y="17611"/>
                </a:cubicBezTo>
                <a:cubicBezTo>
                  <a:pt x="7720" y="17611"/>
                  <a:pt x="5266" y="14563"/>
                  <a:pt x="5266" y="10801"/>
                </a:cubicBezTo>
                <a:cubicBezTo>
                  <a:pt x="5266" y="10767"/>
                  <a:pt x="5265" y="10733"/>
                  <a:pt x="5266" y="10700"/>
                </a:cubicBezTo>
                <a:lnTo>
                  <a:pt x="7335" y="10700"/>
                </a:lnTo>
                <a:lnTo>
                  <a:pt x="3667" y="4515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20" name="Flèche 2">
            <a:extLst>
              <a:ext uri="{FF2B5EF4-FFF2-40B4-BE49-F238E27FC236}">
                <a16:creationId xmlns:a16="http://schemas.microsoft.com/office/drawing/2014/main" id="{A766DAA6-754D-AA1D-A29B-67208BA67763}"/>
              </a:ext>
            </a:extLst>
          </p:cNvPr>
          <p:cNvSpPr/>
          <p:nvPr/>
        </p:nvSpPr>
        <p:spPr>
          <a:xfrm>
            <a:off x="8326892" y="3498535"/>
            <a:ext cx="937068" cy="7545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49" y="0"/>
                </a:moveTo>
                <a:cubicBezTo>
                  <a:pt x="8457" y="0"/>
                  <a:pt x="6373" y="1103"/>
                  <a:pt x="4819" y="2903"/>
                </a:cubicBezTo>
                <a:lnTo>
                  <a:pt x="6744" y="6147"/>
                </a:lnTo>
                <a:cubicBezTo>
                  <a:pt x="7744" y="4819"/>
                  <a:pt x="9169" y="3989"/>
                  <a:pt x="10749" y="3989"/>
                </a:cubicBezTo>
                <a:cubicBezTo>
                  <a:pt x="13751" y="3989"/>
                  <a:pt x="16189" y="6985"/>
                  <a:pt x="16232" y="10700"/>
                </a:cubicBezTo>
                <a:lnTo>
                  <a:pt x="14265" y="10700"/>
                </a:lnTo>
                <a:lnTo>
                  <a:pt x="17933" y="16883"/>
                </a:lnTo>
                <a:lnTo>
                  <a:pt x="21600" y="10700"/>
                </a:lnTo>
                <a:lnTo>
                  <a:pt x="19444" y="10700"/>
                </a:lnTo>
                <a:cubicBezTo>
                  <a:pt x="19401" y="4782"/>
                  <a:pt x="15525" y="0"/>
                  <a:pt x="10749" y="0"/>
                </a:cubicBezTo>
                <a:close/>
                <a:moveTo>
                  <a:pt x="3667" y="4515"/>
                </a:moveTo>
                <a:lnTo>
                  <a:pt x="0" y="10700"/>
                </a:lnTo>
                <a:lnTo>
                  <a:pt x="2054" y="10700"/>
                </a:lnTo>
                <a:cubicBezTo>
                  <a:pt x="2053" y="10733"/>
                  <a:pt x="2054" y="10767"/>
                  <a:pt x="2054" y="10801"/>
                </a:cubicBezTo>
                <a:cubicBezTo>
                  <a:pt x="2054" y="16766"/>
                  <a:pt x="5946" y="21600"/>
                  <a:pt x="10749" y="21600"/>
                </a:cubicBezTo>
                <a:cubicBezTo>
                  <a:pt x="13080" y="21600"/>
                  <a:pt x="15197" y="20461"/>
                  <a:pt x="16759" y="18607"/>
                </a:cubicBezTo>
                <a:lnTo>
                  <a:pt x="14814" y="15375"/>
                </a:lnTo>
                <a:cubicBezTo>
                  <a:pt x="13811" y="16749"/>
                  <a:pt x="12360" y="17611"/>
                  <a:pt x="10749" y="17611"/>
                </a:cubicBezTo>
                <a:cubicBezTo>
                  <a:pt x="7720" y="17611"/>
                  <a:pt x="5266" y="14563"/>
                  <a:pt x="5266" y="10801"/>
                </a:cubicBezTo>
                <a:cubicBezTo>
                  <a:pt x="5266" y="10767"/>
                  <a:pt x="5265" y="10733"/>
                  <a:pt x="5266" y="10700"/>
                </a:cubicBezTo>
                <a:lnTo>
                  <a:pt x="7335" y="10700"/>
                </a:lnTo>
                <a:lnTo>
                  <a:pt x="3667" y="4515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22" name="Event">
            <a:extLst>
              <a:ext uri="{FF2B5EF4-FFF2-40B4-BE49-F238E27FC236}">
                <a16:creationId xmlns:a16="http://schemas.microsoft.com/office/drawing/2014/main" id="{13BBA436-2539-6F3D-909A-E9F598FE23EA}"/>
              </a:ext>
            </a:extLst>
          </p:cNvPr>
          <p:cNvSpPr txBox="1"/>
          <p:nvPr/>
        </p:nvSpPr>
        <p:spPr>
          <a:xfrm>
            <a:off x="3170091" y="3112457"/>
            <a:ext cx="1540648" cy="2975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5400" tIns="25400" rIns="25400" bIns="25400" anchor="ctr">
            <a:spAutoFit/>
          </a:bodyPr>
          <a:lstStyle>
            <a:lvl1pPr>
              <a:defRPr sz="3200">
                <a:solidFill>
                  <a:srgbClr val="5E5E5E"/>
                </a:solidFill>
              </a:defRPr>
            </a:lvl1pPr>
          </a:lstStyle>
          <a:p>
            <a:r>
              <a:rPr lang="nl-BE" sz="1600" dirty="0">
                <a:solidFill>
                  <a:schemeClr val="tx2"/>
                </a:solidFill>
              </a:rPr>
              <a:t>TIMEGAP</a:t>
            </a:r>
            <a:endParaRPr sz="1600" dirty="0">
              <a:solidFill>
                <a:schemeClr val="tx2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FFB1EC8-6649-EBA4-FD24-C0E2596B0539}"/>
              </a:ext>
            </a:extLst>
          </p:cNvPr>
          <p:cNvSpPr/>
          <p:nvPr/>
        </p:nvSpPr>
        <p:spPr>
          <a:xfrm>
            <a:off x="5895975" y="942975"/>
            <a:ext cx="6085468" cy="21871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5" name="Calendrier">
            <a:extLst>
              <a:ext uri="{FF2B5EF4-FFF2-40B4-BE49-F238E27FC236}">
                <a16:creationId xmlns:a16="http://schemas.microsoft.com/office/drawing/2014/main" id="{2BD11D64-D6B9-0056-E48F-289F85AD8427}"/>
              </a:ext>
            </a:extLst>
          </p:cNvPr>
          <p:cNvSpPr/>
          <p:nvPr/>
        </p:nvSpPr>
        <p:spPr>
          <a:xfrm>
            <a:off x="11268011" y="407669"/>
            <a:ext cx="505593" cy="6393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289" y="0"/>
                </a:moveTo>
                <a:cubicBezTo>
                  <a:pt x="4152" y="0"/>
                  <a:pt x="4034" y="103"/>
                  <a:pt x="4034" y="233"/>
                </a:cubicBezTo>
                <a:lnTo>
                  <a:pt x="4034" y="1151"/>
                </a:lnTo>
                <a:lnTo>
                  <a:pt x="4034" y="2953"/>
                </a:lnTo>
                <a:lnTo>
                  <a:pt x="6428" y="2953"/>
                </a:lnTo>
                <a:lnTo>
                  <a:pt x="6433" y="1151"/>
                </a:lnTo>
                <a:lnTo>
                  <a:pt x="6433" y="233"/>
                </a:lnTo>
                <a:cubicBezTo>
                  <a:pt x="6433" y="109"/>
                  <a:pt x="6321" y="0"/>
                  <a:pt x="6178" y="0"/>
                </a:cubicBezTo>
                <a:lnTo>
                  <a:pt x="4289" y="0"/>
                </a:lnTo>
                <a:close/>
                <a:moveTo>
                  <a:pt x="15422" y="0"/>
                </a:moveTo>
                <a:cubicBezTo>
                  <a:pt x="15279" y="0"/>
                  <a:pt x="15167" y="109"/>
                  <a:pt x="15167" y="233"/>
                </a:cubicBezTo>
                <a:lnTo>
                  <a:pt x="15167" y="1151"/>
                </a:lnTo>
                <a:lnTo>
                  <a:pt x="15172" y="2953"/>
                </a:lnTo>
                <a:lnTo>
                  <a:pt x="17566" y="2953"/>
                </a:lnTo>
                <a:lnTo>
                  <a:pt x="17566" y="1151"/>
                </a:lnTo>
                <a:lnTo>
                  <a:pt x="17566" y="233"/>
                </a:lnTo>
                <a:cubicBezTo>
                  <a:pt x="17566" y="103"/>
                  <a:pt x="17448" y="0"/>
                  <a:pt x="17311" y="0"/>
                </a:cubicBezTo>
                <a:lnTo>
                  <a:pt x="15422" y="0"/>
                </a:lnTo>
                <a:close/>
                <a:moveTo>
                  <a:pt x="1031" y="2150"/>
                </a:moveTo>
                <a:cubicBezTo>
                  <a:pt x="465" y="2150"/>
                  <a:pt x="0" y="2565"/>
                  <a:pt x="0" y="3083"/>
                </a:cubicBezTo>
                <a:lnTo>
                  <a:pt x="0" y="20665"/>
                </a:lnTo>
                <a:cubicBezTo>
                  <a:pt x="0" y="21178"/>
                  <a:pt x="459" y="21600"/>
                  <a:pt x="1031" y="21600"/>
                </a:cubicBezTo>
                <a:lnTo>
                  <a:pt x="20569" y="21600"/>
                </a:lnTo>
                <a:cubicBezTo>
                  <a:pt x="21135" y="21600"/>
                  <a:pt x="21600" y="21184"/>
                  <a:pt x="21600" y="20665"/>
                </a:cubicBezTo>
                <a:lnTo>
                  <a:pt x="21600" y="3083"/>
                </a:lnTo>
                <a:cubicBezTo>
                  <a:pt x="21600" y="2570"/>
                  <a:pt x="21135" y="2150"/>
                  <a:pt x="20569" y="2150"/>
                </a:cubicBezTo>
                <a:lnTo>
                  <a:pt x="18329" y="2150"/>
                </a:lnTo>
                <a:lnTo>
                  <a:pt x="18329" y="3088"/>
                </a:lnTo>
                <a:cubicBezTo>
                  <a:pt x="18329" y="3396"/>
                  <a:pt x="18049" y="3650"/>
                  <a:pt x="17710" y="3650"/>
                </a:cubicBezTo>
                <a:lnTo>
                  <a:pt x="15018" y="3650"/>
                </a:lnTo>
                <a:cubicBezTo>
                  <a:pt x="14678" y="3650"/>
                  <a:pt x="14398" y="3396"/>
                  <a:pt x="14398" y="3088"/>
                </a:cubicBezTo>
                <a:lnTo>
                  <a:pt x="14398" y="2150"/>
                </a:lnTo>
                <a:lnTo>
                  <a:pt x="7202" y="2150"/>
                </a:lnTo>
                <a:lnTo>
                  <a:pt x="7202" y="3088"/>
                </a:lnTo>
                <a:cubicBezTo>
                  <a:pt x="7202" y="3396"/>
                  <a:pt x="6922" y="3650"/>
                  <a:pt x="6582" y="3650"/>
                </a:cubicBezTo>
                <a:lnTo>
                  <a:pt x="3890" y="3650"/>
                </a:lnTo>
                <a:cubicBezTo>
                  <a:pt x="3551" y="3650"/>
                  <a:pt x="3271" y="3396"/>
                  <a:pt x="3271" y="3088"/>
                </a:cubicBezTo>
                <a:lnTo>
                  <a:pt x="3271" y="2150"/>
                </a:lnTo>
                <a:lnTo>
                  <a:pt x="1031" y="2150"/>
                </a:lnTo>
                <a:close/>
                <a:moveTo>
                  <a:pt x="1508" y="6389"/>
                </a:moveTo>
                <a:lnTo>
                  <a:pt x="20092" y="6389"/>
                </a:lnTo>
                <a:lnTo>
                  <a:pt x="20092" y="19565"/>
                </a:lnTo>
                <a:lnTo>
                  <a:pt x="1508" y="19565"/>
                </a:lnTo>
                <a:lnTo>
                  <a:pt x="1508" y="6389"/>
                </a:lnTo>
                <a:close/>
                <a:moveTo>
                  <a:pt x="3807" y="8451"/>
                </a:moveTo>
                <a:cubicBezTo>
                  <a:pt x="3777" y="8451"/>
                  <a:pt x="3747" y="8478"/>
                  <a:pt x="3747" y="8505"/>
                </a:cubicBezTo>
                <a:lnTo>
                  <a:pt x="3747" y="10493"/>
                </a:lnTo>
                <a:cubicBezTo>
                  <a:pt x="3747" y="10525"/>
                  <a:pt x="3777" y="10547"/>
                  <a:pt x="3807" y="10547"/>
                </a:cubicBezTo>
                <a:lnTo>
                  <a:pt x="5999" y="10547"/>
                </a:lnTo>
                <a:cubicBezTo>
                  <a:pt x="6029" y="10547"/>
                  <a:pt x="6059" y="10525"/>
                  <a:pt x="6059" y="10493"/>
                </a:cubicBezTo>
                <a:lnTo>
                  <a:pt x="6059" y="8505"/>
                </a:lnTo>
                <a:cubicBezTo>
                  <a:pt x="6059" y="8478"/>
                  <a:pt x="6029" y="8451"/>
                  <a:pt x="5999" y="8451"/>
                </a:cubicBezTo>
                <a:lnTo>
                  <a:pt x="3807" y="8451"/>
                </a:lnTo>
                <a:close/>
                <a:moveTo>
                  <a:pt x="7654" y="8451"/>
                </a:moveTo>
                <a:cubicBezTo>
                  <a:pt x="7618" y="8451"/>
                  <a:pt x="7595" y="8478"/>
                  <a:pt x="7595" y="8505"/>
                </a:cubicBezTo>
                <a:lnTo>
                  <a:pt x="7595" y="10493"/>
                </a:lnTo>
                <a:cubicBezTo>
                  <a:pt x="7595" y="10525"/>
                  <a:pt x="7618" y="10547"/>
                  <a:pt x="7654" y="10547"/>
                </a:cubicBezTo>
                <a:lnTo>
                  <a:pt x="9847" y="10547"/>
                </a:lnTo>
                <a:cubicBezTo>
                  <a:pt x="9877" y="10547"/>
                  <a:pt x="9907" y="10525"/>
                  <a:pt x="9907" y="10493"/>
                </a:cubicBezTo>
                <a:lnTo>
                  <a:pt x="9907" y="8505"/>
                </a:lnTo>
                <a:cubicBezTo>
                  <a:pt x="9907" y="8478"/>
                  <a:pt x="9877" y="8451"/>
                  <a:pt x="9847" y="8451"/>
                </a:cubicBezTo>
                <a:lnTo>
                  <a:pt x="7654" y="8451"/>
                </a:lnTo>
                <a:close/>
                <a:moveTo>
                  <a:pt x="11753" y="8451"/>
                </a:moveTo>
                <a:cubicBezTo>
                  <a:pt x="11723" y="8451"/>
                  <a:pt x="11693" y="8478"/>
                  <a:pt x="11693" y="8505"/>
                </a:cubicBezTo>
                <a:lnTo>
                  <a:pt x="11693" y="10493"/>
                </a:lnTo>
                <a:cubicBezTo>
                  <a:pt x="11693" y="10525"/>
                  <a:pt x="11723" y="10547"/>
                  <a:pt x="11753" y="10547"/>
                </a:cubicBezTo>
                <a:lnTo>
                  <a:pt x="13946" y="10547"/>
                </a:lnTo>
                <a:cubicBezTo>
                  <a:pt x="13976" y="10547"/>
                  <a:pt x="14005" y="10525"/>
                  <a:pt x="14005" y="10493"/>
                </a:cubicBezTo>
                <a:lnTo>
                  <a:pt x="14005" y="8505"/>
                </a:lnTo>
                <a:cubicBezTo>
                  <a:pt x="14005" y="8478"/>
                  <a:pt x="13976" y="8451"/>
                  <a:pt x="13946" y="8451"/>
                </a:cubicBezTo>
                <a:lnTo>
                  <a:pt x="11753" y="8451"/>
                </a:lnTo>
                <a:close/>
                <a:moveTo>
                  <a:pt x="15601" y="8451"/>
                </a:moveTo>
                <a:cubicBezTo>
                  <a:pt x="15565" y="8451"/>
                  <a:pt x="15541" y="8478"/>
                  <a:pt x="15541" y="8505"/>
                </a:cubicBezTo>
                <a:lnTo>
                  <a:pt x="15541" y="10493"/>
                </a:lnTo>
                <a:cubicBezTo>
                  <a:pt x="15541" y="10525"/>
                  <a:pt x="15565" y="10547"/>
                  <a:pt x="15601" y="10547"/>
                </a:cubicBezTo>
                <a:lnTo>
                  <a:pt x="17793" y="10547"/>
                </a:lnTo>
                <a:cubicBezTo>
                  <a:pt x="17829" y="10547"/>
                  <a:pt x="17853" y="10525"/>
                  <a:pt x="17853" y="10493"/>
                </a:cubicBezTo>
                <a:lnTo>
                  <a:pt x="17853" y="8505"/>
                </a:lnTo>
                <a:cubicBezTo>
                  <a:pt x="17853" y="8478"/>
                  <a:pt x="17829" y="8451"/>
                  <a:pt x="17793" y="8451"/>
                </a:cubicBezTo>
                <a:lnTo>
                  <a:pt x="15601" y="8451"/>
                </a:lnTo>
                <a:close/>
                <a:moveTo>
                  <a:pt x="3771" y="12086"/>
                </a:moveTo>
                <a:cubicBezTo>
                  <a:pt x="3736" y="12086"/>
                  <a:pt x="3712" y="12107"/>
                  <a:pt x="3712" y="12140"/>
                </a:cubicBezTo>
                <a:lnTo>
                  <a:pt x="3712" y="14126"/>
                </a:lnTo>
                <a:cubicBezTo>
                  <a:pt x="3712" y="14153"/>
                  <a:pt x="3736" y="14180"/>
                  <a:pt x="3771" y="14180"/>
                </a:cubicBezTo>
                <a:lnTo>
                  <a:pt x="5964" y="14180"/>
                </a:lnTo>
                <a:cubicBezTo>
                  <a:pt x="5994" y="14180"/>
                  <a:pt x="6024" y="14153"/>
                  <a:pt x="6024" y="14126"/>
                </a:cubicBezTo>
                <a:lnTo>
                  <a:pt x="6024" y="12140"/>
                </a:lnTo>
                <a:cubicBezTo>
                  <a:pt x="6024" y="12107"/>
                  <a:pt x="5994" y="12086"/>
                  <a:pt x="5964" y="12086"/>
                </a:cubicBezTo>
                <a:lnTo>
                  <a:pt x="3771" y="12086"/>
                </a:lnTo>
                <a:close/>
                <a:moveTo>
                  <a:pt x="7619" y="12086"/>
                </a:moveTo>
                <a:cubicBezTo>
                  <a:pt x="7583" y="12086"/>
                  <a:pt x="7559" y="12107"/>
                  <a:pt x="7559" y="12140"/>
                </a:cubicBezTo>
                <a:lnTo>
                  <a:pt x="7559" y="14126"/>
                </a:lnTo>
                <a:cubicBezTo>
                  <a:pt x="7559" y="14153"/>
                  <a:pt x="7583" y="14180"/>
                  <a:pt x="7619" y="14180"/>
                </a:cubicBezTo>
                <a:lnTo>
                  <a:pt x="9812" y="14180"/>
                </a:lnTo>
                <a:cubicBezTo>
                  <a:pt x="9841" y="14180"/>
                  <a:pt x="9871" y="14153"/>
                  <a:pt x="9871" y="14126"/>
                </a:cubicBezTo>
                <a:lnTo>
                  <a:pt x="9871" y="12140"/>
                </a:lnTo>
                <a:cubicBezTo>
                  <a:pt x="9871" y="12107"/>
                  <a:pt x="9841" y="12086"/>
                  <a:pt x="9812" y="12086"/>
                </a:cubicBezTo>
                <a:lnTo>
                  <a:pt x="7619" y="12086"/>
                </a:lnTo>
                <a:close/>
                <a:moveTo>
                  <a:pt x="11788" y="12086"/>
                </a:moveTo>
                <a:cubicBezTo>
                  <a:pt x="11759" y="12086"/>
                  <a:pt x="11729" y="12107"/>
                  <a:pt x="11729" y="12140"/>
                </a:cubicBezTo>
                <a:lnTo>
                  <a:pt x="11729" y="14126"/>
                </a:lnTo>
                <a:cubicBezTo>
                  <a:pt x="11729" y="14153"/>
                  <a:pt x="11759" y="14180"/>
                  <a:pt x="11788" y="14180"/>
                </a:cubicBezTo>
                <a:lnTo>
                  <a:pt x="13981" y="14180"/>
                </a:lnTo>
                <a:cubicBezTo>
                  <a:pt x="14011" y="14180"/>
                  <a:pt x="14041" y="14153"/>
                  <a:pt x="14041" y="14126"/>
                </a:cubicBezTo>
                <a:lnTo>
                  <a:pt x="14041" y="12140"/>
                </a:lnTo>
                <a:cubicBezTo>
                  <a:pt x="14041" y="12107"/>
                  <a:pt x="14011" y="12086"/>
                  <a:pt x="13981" y="12086"/>
                </a:cubicBezTo>
                <a:lnTo>
                  <a:pt x="11788" y="12086"/>
                </a:lnTo>
                <a:close/>
                <a:moveTo>
                  <a:pt x="15636" y="12086"/>
                </a:moveTo>
                <a:cubicBezTo>
                  <a:pt x="15600" y="12086"/>
                  <a:pt x="15576" y="12107"/>
                  <a:pt x="15576" y="12140"/>
                </a:cubicBezTo>
                <a:lnTo>
                  <a:pt x="15576" y="14126"/>
                </a:lnTo>
                <a:cubicBezTo>
                  <a:pt x="15576" y="14153"/>
                  <a:pt x="15600" y="14180"/>
                  <a:pt x="15636" y="14180"/>
                </a:cubicBezTo>
                <a:lnTo>
                  <a:pt x="17829" y="14180"/>
                </a:lnTo>
                <a:cubicBezTo>
                  <a:pt x="17864" y="14180"/>
                  <a:pt x="17888" y="14153"/>
                  <a:pt x="17888" y="14126"/>
                </a:cubicBezTo>
                <a:lnTo>
                  <a:pt x="17888" y="12140"/>
                </a:lnTo>
                <a:cubicBezTo>
                  <a:pt x="17888" y="12107"/>
                  <a:pt x="17864" y="12086"/>
                  <a:pt x="17829" y="12086"/>
                </a:cubicBezTo>
                <a:lnTo>
                  <a:pt x="15636" y="12086"/>
                </a:lnTo>
                <a:close/>
                <a:moveTo>
                  <a:pt x="3771" y="15866"/>
                </a:moveTo>
                <a:cubicBezTo>
                  <a:pt x="3736" y="15866"/>
                  <a:pt x="3712" y="15893"/>
                  <a:pt x="3712" y="15920"/>
                </a:cubicBezTo>
                <a:lnTo>
                  <a:pt x="3712" y="17906"/>
                </a:lnTo>
                <a:cubicBezTo>
                  <a:pt x="3712" y="17933"/>
                  <a:pt x="3736" y="17960"/>
                  <a:pt x="3771" y="17960"/>
                </a:cubicBezTo>
                <a:lnTo>
                  <a:pt x="5964" y="17960"/>
                </a:lnTo>
                <a:cubicBezTo>
                  <a:pt x="5994" y="17960"/>
                  <a:pt x="6024" y="17933"/>
                  <a:pt x="6024" y="17906"/>
                </a:cubicBezTo>
                <a:lnTo>
                  <a:pt x="6024" y="15920"/>
                </a:lnTo>
                <a:cubicBezTo>
                  <a:pt x="6024" y="15893"/>
                  <a:pt x="5994" y="15866"/>
                  <a:pt x="5964" y="15866"/>
                </a:cubicBezTo>
                <a:lnTo>
                  <a:pt x="3771" y="15866"/>
                </a:lnTo>
                <a:close/>
                <a:moveTo>
                  <a:pt x="7619" y="15866"/>
                </a:moveTo>
                <a:cubicBezTo>
                  <a:pt x="7583" y="15866"/>
                  <a:pt x="7559" y="15893"/>
                  <a:pt x="7559" y="15920"/>
                </a:cubicBezTo>
                <a:lnTo>
                  <a:pt x="7559" y="17906"/>
                </a:lnTo>
                <a:cubicBezTo>
                  <a:pt x="7559" y="17933"/>
                  <a:pt x="7583" y="17960"/>
                  <a:pt x="7619" y="17960"/>
                </a:cubicBezTo>
                <a:lnTo>
                  <a:pt x="9812" y="17960"/>
                </a:lnTo>
                <a:cubicBezTo>
                  <a:pt x="9841" y="17960"/>
                  <a:pt x="9871" y="17933"/>
                  <a:pt x="9871" y="17906"/>
                </a:cubicBezTo>
                <a:lnTo>
                  <a:pt x="9871" y="15920"/>
                </a:lnTo>
                <a:cubicBezTo>
                  <a:pt x="9871" y="15893"/>
                  <a:pt x="9841" y="15866"/>
                  <a:pt x="9812" y="15866"/>
                </a:cubicBezTo>
                <a:lnTo>
                  <a:pt x="7619" y="15866"/>
                </a:lnTo>
                <a:close/>
                <a:moveTo>
                  <a:pt x="11788" y="15866"/>
                </a:moveTo>
                <a:cubicBezTo>
                  <a:pt x="11759" y="15866"/>
                  <a:pt x="11729" y="15893"/>
                  <a:pt x="11729" y="15920"/>
                </a:cubicBezTo>
                <a:lnTo>
                  <a:pt x="11729" y="17906"/>
                </a:lnTo>
                <a:cubicBezTo>
                  <a:pt x="11729" y="17933"/>
                  <a:pt x="11759" y="17960"/>
                  <a:pt x="11788" y="17960"/>
                </a:cubicBezTo>
                <a:lnTo>
                  <a:pt x="13981" y="17960"/>
                </a:lnTo>
                <a:cubicBezTo>
                  <a:pt x="14011" y="17960"/>
                  <a:pt x="14041" y="17933"/>
                  <a:pt x="14041" y="17906"/>
                </a:cubicBezTo>
                <a:lnTo>
                  <a:pt x="14041" y="15920"/>
                </a:lnTo>
                <a:cubicBezTo>
                  <a:pt x="14041" y="15893"/>
                  <a:pt x="14011" y="15866"/>
                  <a:pt x="13981" y="15866"/>
                </a:cubicBezTo>
                <a:lnTo>
                  <a:pt x="11788" y="15866"/>
                </a:lnTo>
                <a:close/>
                <a:moveTo>
                  <a:pt x="15636" y="15866"/>
                </a:moveTo>
                <a:cubicBezTo>
                  <a:pt x="15600" y="15866"/>
                  <a:pt x="15576" y="15893"/>
                  <a:pt x="15576" y="15920"/>
                </a:cubicBezTo>
                <a:lnTo>
                  <a:pt x="15576" y="17906"/>
                </a:lnTo>
                <a:cubicBezTo>
                  <a:pt x="15576" y="17933"/>
                  <a:pt x="15600" y="17960"/>
                  <a:pt x="15636" y="17960"/>
                </a:cubicBezTo>
                <a:lnTo>
                  <a:pt x="17829" y="17960"/>
                </a:lnTo>
                <a:cubicBezTo>
                  <a:pt x="17864" y="17960"/>
                  <a:pt x="17888" y="17933"/>
                  <a:pt x="17888" y="17906"/>
                </a:cubicBezTo>
                <a:lnTo>
                  <a:pt x="17888" y="15920"/>
                </a:lnTo>
                <a:cubicBezTo>
                  <a:pt x="17888" y="15893"/>
                  <a:pt x="17864" y="15866"/>
                  <a:pt x="17829" y="15866"/>
                </a:cubicBezTo>
                <a:lnTo>
                  <a:pt x="15636" y="15866"/>
                </a:lnTo>
                <a:close/>
              </a:path>
            </a:pathLst>
          </a:custGeom>
          <a:solidFill>
            <a:srgbClr val="5E5E5E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26" name="Time gap">
            <a:extLst>
              <a:ext uri="{FF2B5EF4-FFF2-40B4-BE49-F238E27FC236}">
                <a16:creationId xmlns:a16="http://schemas.microsoft.com/office/drawing/2014/main" id="{27C6CC30-9BBD-8A15-5CC5-1C9C41ADF38D}"/>
              </a:ext>
            </a:extLst>
          </p:cNvPr>
          <p:cNvSpPr/>
          <p:nvPr/>
        </p:nvSpPr>
        <p:spPr>
          <a:xfrm>
            <a:off x="8581277" y="2623307"/>
            <a:ext cx="1060571" cy="635001"/>
          </a:xfrm>
          <a:prstGeom prst="rect">
            <a:avLst/>
          </a:prstGeom>
          <a:solidFill>
            <a:srgbClr val="F59119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>
            <a:lvl1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 algn="ctr"/>
            <a:r>
              <a:rPr sz="1600" dirty="0"/>
              <a:t>Time gap</a:t>
            </a:r>
          </a:p>
        </p:txBody>
      </p:sp>
      <p:grpSp>
        <p:nvGrpSpPr>
          <p:cNvPr id="27" name="Groupe">
            <a:extLst>
              <a:ext uri="{FF2B5EF4-FFF2-40B4-BE49-F238E27FC236}">
                <a16:creationId xmlns:a16="http://schemas.microsoft.com/office/drawing/2014/main" id="{56B1B5CF-29F3-3DC9-60FA-8B34237891BC}"/>
              </a:ext>
            </a:extLst>
          </p:cNvPr>
          <p:cNvGrpSpPr/>
          <p:nvPr/>
        </p:nvGrpSpPr>
        <p:grpSpPr>
          <a:xfrm>
            <a:off x="6919501" y="2623307"/>
            <a:ext cx="1608087" cy="635001"/>
            <a:chOff x="0" y="0"/>
            <a:chExt cx="2927014" cy="1270000"/>
          </a:xfrm>
        </p:grpSpPr>
        <p:sp>
          <p:nvSpPr>
            <p:cNvPr id="28" name="Triangle">
              <a:extLst>
                <a:ext uri="{FF2B5EF4-FFF2-40B4-BE49-F238E27FC236}">
                  <a16:creationId xmlns:a16="http://schemas.microsoft.com/office/drawing/2014/main" id="{38FBF2AD-1EC2-9220-203A-128F450FAE27}"/>
                </a:ext>
              </a:extLst>
            </p:cNvPr>
            <p:cNvSpPr/>
            <p:nvPr/>
          </p:nvSpPr>
          <p:spPr>
            <a:xfrm rot="16200000">
              <a:off x="0" y="0"/>
              <a:ext cx="1270000" cy="1270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00CC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  <p:sp>
          <p:nvSpPr>
            <p:cNvPr id="29" name="Past">
              <a:extLst>
                <a:ext uri="{FF2B5EF4-FFF2-40B4-BE49-F238E27FC236}">
                  <a16:creationId xmlns:a16="http://schemas.microsoft.com/office/drawing/2014/main" id="{F754F366-9DC8-77DF-C97F-F6B790CC11FA}"/>
                </a:ext>
              </a:extLst>
            </p:cNvPr>
            <p:cNvSpPr/>
            <p:nvPr/>
          </p:nvSpPr>
          <p:spPr>
            <a:xfrm>
              <a:off x="1273694" y="0"/>
              <a:ext cx="1653321" cy="1270000"/>
            </a:xfrm>
            <a:prstGeom prst="rect">
              <a:avLst/>
            </a:prstGeom>
            <a:solidFill>
              <a:srgbClr val="00CC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r>
                <a:rPr lang="nl-BE" sz="1600" dirty="0"/>
                <a:t>Verleden</a:t>
              </a:r>
              <a:endParaRPr sz="1600" dirty="0"/>
            </a:p>
          </p:txBody>
        </p:sp>
      </p:grpSp>
      <p:sp>
        <p:nvSpPr>
          <p:cNvPr id="30" name="Triangle">
            <a:extLst>
              <a:ext uri="{FF2B5EF4-FFF2-40B4-BE49-F238E27FC236}">
                <a16:creationId xmlns:a16="http://schemas.microsoft.com/office/drawing/2014/main" id="{871EFC30-36E8-AB13-C8A7-17E46F557D65}"/>
              </a:ext>
            </a:extLst>
          </p:cNvPr>
          <p:cNvSpPr/>
          <p:nvPr/>
        </p:nvSpPr>
        <p:spPr>
          <a:xfrm rot="5400000">
            <a:off x="10668622" y="2623306"/>
            <a:ext cx="635002" cy="63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B8E81A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31" name="Future">
            <a:extLst>
              <a:ext uri="{FF2B5EF4-FFF2-40B4-BE49-F238E27FC236}">
                <a16:creationId xmlns:a16="http://schemas.microsoft.com/office/drawing/2014/main" id="{293B3079-4FF0-0E14-D1E6-D9EC3FD8B2D2}"/>
              </a:ext>
            </a:extLst>
          </p:cNvPr>
          <p:cNvSpPr/>
          <p:nvPr/>
        </p:nvSpPr>
        <p:spPr>
          <a:xfrm>
            <a:off x="9695536" y="2623305"/>
            <a:ext cx="977835" cy="635001"/>
          </a:xfrm>
          <a:prstGeom prst="rect">
            <a:avLst/>
          </a:prstGeom>
          <a:solidFill>
            <a:srgbClr val="B8E81A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numCol="1" anchor="ctr">
            <a:noAutofit/>
          </a:bodyPr>
          <a:lstStyle>
            <a:lvl1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 algn="ctr"/>
            <a:r>
              <a:rPr lang="nl-BE" sz="1600" dirty="0"/>
              <a:t>Toekomst</a:t>
            </a:r>
            <a:endParaRPr sz="16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260BA26-F46A-CCE5-3974-630760349708}"/>
              </a:ext>
            </a:extLst>
          </p:cNvPr>
          <p:cNvSpPr txBox="1"/>
          <p:nvPr/>
        </p:nvSpPr>
        <p:spPr>
          <a:xfrm>
            <a:off x="7730242" y="1293932"/>
            <a:ext cx="286464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defTabSz="914400">
              <a:defRPr sz="1800"/>
            </a:pPr>
            <a:r>
              <a:rPr lang="nl-BE" sz="1800" dirty="0">
                <a:solidFill>
                  <a:srgbClr val="786660"/>
                </a:solidFill>
                <a:sym typeface="Helvetica Neue"/>
              </a:rPr>
              <a:t>Orange wil weten welke klant zijn abonnement waarschijnlijk zal opzeggen in volgend half jaar</a:t>
            </a:r>
          </a:p>
        </p:txBody>
      </p:sp>
      <p:sp>
        <p:nvSpPr>
          <p:cNvPr id="33" name="Rectangle 46">
            <a:extLst>
              <a:ext uri="{FF2B5EF4-FFF2-40B4-BE49-F238E27FC236}">
                <a16:creationId xmlns:a16="http://schemas.microsoft.com/office/drawing/2014/main" id="{4BB7F9AF-8358-94B0-1D72-82FD2934F6C3}"/>
              </a:ext>
            </a:extLst>
          </p:cNvPr>
          <p:cNvSpPr txBox="1"/>
          <p:nvPr/>
        </p:nvSpPr>
        <p:spPr>
          <a:xfrm>
            <a:off x="7642944" y="3296850"/>
            <a:ext cx="683947" cy="2923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2860" tIns="22860" rIns="22860" bIns="22860" numCol="1" anchor="t">
            <a:spAutoFit/>
          </a:bodyPr>
          <a:lstStyle>
            <a:lvl1pPr algn="r" defTabSz="914400">
              <a:defRPr sz="3200" b="0">
                <a:solidFill>
                  <a:srgbClr val="786660"/>
                </a:solidFill>
              </a:defRPr>
            </a:lvl1pPr>
          </a:lstStyle>
          <a:p>
            <a:r>
              <a:rPr sz="1600" dirty="0"/>
              <a:t>1 </a:t>
            </a:r>
            <a:r>
              <a:rPr lang="nl-BE" sz="1600" dirty="0"/>
              <a:t>jaar</a:t>
            </a:r>
            <a:endParaRPr sz="1600" dirty="0"/>
          </a:p>
        </p:txBody>
      </p:sp>
      <p:sp>
        <p:nvSpPr>
          <p:cNvPr id="34" name="Rectangle 47">
            <a:extLst>
              <a:ext uri="{FF2B5EF4-FFF2-40B4-BE49-F238E27FC236}">
                <a16:creationId xmlns:a16="http://schemas.microsoft.com/office/drawing/2014/main" id="{9CC1DAF5-B1A3-11F1-9BA7-E3BE9C84764A}"/>
              </a:ext>
            </a:extLst>
          </p:cNvPr>
          <p:cNvSpPr txBox="1"/>
          <p:nvPr/>
        </p:nvSpPr>
        <p:spPr>
          <a:xfrm>
            <a:off x="9981834" y="3308033"/>
            <a:ext cx="770725" cy="2923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2860" tIns="22860" rIns="22860" bIns="22860" numCol="1" anchor="t">
            <a:spAutoFit/>
          </a:bodyPr>
          <a:lstStyle>
            <a:lvl1pPr algn="r" defTabSz="914400">
              <a:defRPr sz="3200" b="0">
                <a:solidFill>
                  <a:srgbClr val="786660"/>
                </a:solidFill>
              </a:defRPr>
            </a:lvl1pPr>
          </a:lstStyle>
          <a:p>
            <a:r>
              <a:rPr sz="1600" dirty="0"/>
              <a:t>6 </a:t>
            </a:r>
            <a:r>
              <a:rPr lang="nl-BE" sz="1600" dirty="0"/>
              <a:t>maand</a:t>
            </a:r>
            <a:endParaRPr sz="1600" dirty="0"/>
          </a:p>
        </p:txBody>
      </p:sp>
      <p:sp>
        <p:nvSpPr>
          <p:cNvPr id="35" name="Rectangle 48">
            <a:extLst>
              <a:ext uri="{FF2B5EF4-FFF2-40B4-BE49-F238E27FC236}">
                <a16:creationId xmlns:a16="http://schemas.microsoft.com/office/drawing/2014/main" id="{99C657DD-28DD-3DE1-B2C2-43C1F4E168F8}"/>
              </a:ext>
            </a:extLst>
          </p:cNvPr>
          <p:cNvSpPr txBox="1"/>
          <p:nvPr/>
        </p:nvSpPr>
        <p:spPr>
          <a:xfrm>
            <a:off x="8715660" y="3309219"/>
            <a:ext cx="770725" cy="2923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2860" tIns="22860" rIns="22860" bIns="22860" numCol="1" anchor="t">
            <a:spAutoFit/>
          </a:bodyPr>
          <a:lstStyle>
            <a:lvl1pPr algn="r" defTabSz="914400">
              <a:defRPr sz="3200" b="0">
                <a:solidFill>
                  <a:srgbClr val="786660"/>
                </a:solidFill>
              </a:defRPr>
            </a:lvl1pPr>
          </a:lstStyle>
          <a:p>
            <a:r>
              <a:rPr sz="1600" dirty="0"/>
              <a:t>1 </a:t>
            </a:r>
            <a:r>
              <a:rPr lang="nl-BE" sz="1600" dirty="0"/>
              <a:t>maand</a:t>
            </a:r>
            <a:endParaRPr sz="1600" dirty="0"/>
          </a:p>
        </p:txBody>
      </p:sp>
      <p:sp>
        <p:nvSpPr>
          <p:cNvPr id="54" name="Time gap">
            <a:extLst>
              <a:ext uri="{FF2B5EF4-FFF2-40B4-BE49-F238E27FC236}">
                <a16:creationId xmlns:a16="http://schemas.microsoft.com/office/drawing/2014/main" id="{4AA62DB4-8128-85BA-92B2-7645D1B2A2F6}"/>
              </a:ext>
            </a:extLst>
          </p:cNvPr>
          <p:cNvSpPr/>
          <p:nvPr/>
        </p:nvSpPr>
        <p:spPr>
          <a:xfrm>
            <a:off x="8581277" y="4745762"/>
            <a:ext cx="1060571" cy="635001"/>
          </a:xfrm>
          <a:prstGeom prst="rect">
            <a:avLst/>
          </a:prstGeom>
          <a:solidFill>
            <a:srgbClr val="F59119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>
            <a:lvl1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 algn="ctr"/>
            <a:r>
              <a:rPr sz="1600" dirty="0"/>
              <a:t>Time gap</a:t>
            </a:r>
          </a:p>
        </p:txBody>
      </p:sp>
      <p:grpSp>
        <p:nvGrpSpPr>
          <p:cNvPr id="55" name="Groupe">
            <a:extLst>
              <a:ext uri="{FF2B5EF4-FFF2-40B4-BE49-F238E27FC236}">
                <a16:creationId xmlns:a16="http://schemas.microsoft.com/office/drawing/2014/main" id="{B0237475-E4DC-8DAE-5EC7-A4D7176F7D4C}"/>
              </a:ext>
            </a:extLst>
          </p:cNvPr>
          <p:cNvGrpSpPr/>
          <p:nvPr/>
        </p:nvGrpSpPr>
        <p:grpSpPr>
          <a:xfrm>
            <a:off x="6919501" y="4745762"/>
            <a:ext cx="1608087" cy="635001"/>
            <a:chOff x="0" y="0"/>
            <a:chExt cx="2927014" cy="1270000"/>
          </a:xfrm>
        </p:grpSpPr>
        <p:sp>
          <p:nvSpPr>
            <p:cNvPr id="56" name="Triangle">
              <a:extLst>
                <a:ext uri="{FF2B5EF4-FFF2-40B4-BE49-F238E27FC236}">
                  <a16:creationId xmlns:a16="http://schemas.microsoft.com/office/drawing/2014/main" id="{CA93AFE0-7898-30A2-606C-0F80168F6493}"/>
                </a:ext>
              </a:extLst>
            </p:cNvPr>
            <p:cNvSpPr/>
            <p:nvPr/>
          </p:nvSpPr>
          <p:spPr>
            <a:xfrm rot="16200000">
              <a:off x="0" y="0"/>
              <a:ext cx="1270000" cy="1270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00CC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  <p:sp>
          <p:nvSpPr>
            <p:cNvPr id="57" name="Past">
              <a:extLst>
                <a:ext uri="{FF2B5EF4-FFF2-40B4-BE49-F238E27FC236}">
                  <a16:creationId xmlns:a16="http://schemas.microsoft.com/office/drawing/2014/main" id="{91F8FA35-D1C1-CEB4-92CF-28D87449448B}"/>
                </a:ext>
              </a:extLst>
            </p:cNvPr>
            <p:cNvSpPr/>
            <p:nvPr/>
          </p:nvSpPr>
          <p:spPr>
            <a:xfrm>
              <a:off x="1273694" y="0"/>
              <a:ext cx="1653321" cy="1270000"/>
            </a:xfrm>
            <a:prstGeom prst="rect">
              <a:avLst/>
            </a:prstGeom>
            <a:solidFill>
              <a:srgbClr val="00CC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r>
                <a:rPr lang="nl-BE" sz="1600" dirty="0"/>
                <a:t>Verleden</a:t>
              </a:r>
              <a:endParaRPr sz="1600" dirty="0"/>
            </a:p>
          </p:txBody>
        </p:sp>
      </p:grpSp>
      <p:sp>
        <p:nvSpPr>
          <p:cNvPr id="58" name="Triangle">
            <a:extLst>
              <a:ext uri="{FF2B5EF4-FFF2-40B4-BE49-F238E27FC236}">
                <a16:creationId xmlns:a16="http://schemas.microsoft.com/office/drawing/2014/main" id="{9F652D31-0C03-963C-5D40-EE674403D899}"/>
              </a:ext>
            </a:extLst>
          </p:cNvPr>
          <p:cNvSpPr/>
          <p:nvPr/>
        </p:nvSpPr>
        <p:spPr>
          <a:xfrm rot="5400000">
            <a:off x="10668622" y="4745761"/>
            <a:ext cx="635002" cy="63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B8E81A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59" name="Future">
            <a:extLst>
              <a:ext uri="{FF2B5EF4-FFF2-40B4-BE49-F238E27FC236}">
                <a16:creationId xmlns:a16="http://schemas.microsoft.com/office/drawing/2014/main" id="{A65FE21B-E422-9CEC-E25A-63D80BA985E0}"/>
              </a:ext>
            </a:extLst>
          </p:cNvPr>
          <p:cNvSpPr/>
          <p:nvPr/>
        </p:nvSpPr>
        <p:spPr>
          <a:xfrm>
            <a:off x="9695536" y="4745760"/>
            <a:ext cx="977835" cy="635001"/>
          </a:xfrm>
          <a:prstGeom prst="rect">
            <a:avLst/>
          </a:prstGeom>
          <a:solidFill>
            <a:srgbClr val="B8E81A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numCol="1" anchor="ctr">
            <a:noAutofit/>
          </a:bodyPr>
          <a:lstStyle>
            <a:lvl1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 algn="ctr"/>
            <a:r>
              <a:rPr lang="nl-BE" sz="1600" dirty="0"/>
              <a:t>Toekomst</a:t>
            </a:r>
            <a:endParaRPr sz="1600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BADF63C-8DA0-8E06-4E76-C6A8BF580E56}"/>
              </a:ext>
            </a:extLst>
          </p:cNvPr>
          <p:cNvSpPr txBox="1"/>
          <p:nvPr/>
        </p:nvSpPr>
        <p:spPr>
          <a:xfrm>
            <a:off x="6397959" y="4079295"/>
            <a:ext cx="537564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defTabSz="914400">
              <a:defRPr sz="1800"/>
            </a:pPr>
            <a:r>
              <a:rPr lang="nl-BE" sz="1800" dirty="0">
                <a:solidFill>
                  <a:srgbClr val="786660"/>
                </a:solidFill>
                <a:sym typeface="Helvetica Neue"/>
              </a:rPr>
              <a:t>Amazon wil voor elke USA klant voorspellen hoe veel ze zullen uitgeven op kerstmis bij Amazon.com</a:t>
            </a:r>
          </a:p>
        </p:txBody>
      </p:sp>
      <p:sp>
        <p:nvSpPr>
          <p:cNvPr id="62" name="Rectangle 46">
            <a:extLst>
              <a:ext uri="{FF2B5EF4-FFF2-40B4-BE49-F238E27FC236}">
                <a16:creationId xmlns:a16="http://schemas.microsoft.com/office/drawing/2014/main" id="{5EF7693A-C6A7-47BB-A816-ECD6CC8778AE}"/>
              </a:ext>
            </a:extLst>
          </p:cNvPr>
          <p:cNvSpPr txBox="1"/>
          <p:nvPr/>
        </p:nvSpPr>
        <p:spPr>
          <a:xfrm>
            <a:off x="7616164" y="5412614"/>
            <a:ext cx="683947" cy="2923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2860" tIns="22860" rIns="22860" bIns="22860" numCol="1" anchor="t">
            <a:spAutoFit/>
          </a:bodyPr>
          <a:lstStyle>
            <a:lvl1pPr algn="r" defTabSz="914400">
              <a:defRPr sz="3200" b="0">
                <a:solidFill>
                  <a:srgbClr val="786660"/>
                </a:solidFill>
              </a:defRPr>
            </a:lvl1pPr>
          </a:lstStyle>
          <a:p>
            <a:r>
              <a:rPr sz="1600" dirty="0"/>
              <a:t>1 </a:t>
            </a:r>
            <a:r>
              <a:rPr lang="nl-BE" sz="1600" dirty="0"/>
              <a:t>jaar</a:t>
            </a:r>
            <a:endParaRPr sz="1600" dirty="0"/>
          </a:p>
        </p:txBody>
      </p:sp>
      <p:sp>
        <p:nvSpPr>
          <p:cNvPr id="63" name="Rectangle 47">
            <a:extLst>
              <a:ext uri="{FF2B5EF4-FFF2-40B4-BE49-F238E27FC236}">
                <a16:creationId xmlns:a16="http://schemas.microsoft.com/office/drawing/2014/main" id="{EC3C53FA-3D56-DCA4-1F14-1C079BE9A337}"/>
              </a:ext>
            </a:extLst>
          </p:cNvPr>
          <p:cNvSpPr txBox="1"/>
          <p:nvPr/>
        </p:nvSpPr>
        <p:spPr>
          <a:xfrm>
            <a:off x="9955054" y="5423797"/>
            <a:ext cx="770725" cy="2923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2860" tIns="22860" rIns="22860" bIns="22860" numCol="1" anchor="t">
            <a:spAutoFit/>
          </a:bodyPr>
          <a:lstStyle>
            <a:lvl1pPr algn="r" defTabSz="914400">
              <a:defRPr sz="3200" b="0">
                <a:solidFill>
                  <a:srgbClr val="786660"/>
                </a:solidFill>
              </a:defRPr>
            </a:lvl1pPr>
          </a:lstStyle>
          <a:p>
            <a:r>
              <a:rPr lang="nl-BE" sz="1600" dirty="0"/>
              <a:t>1</a:t>
            </a:r>
            <a:r>
              <a:rPr sz="1600" dirty="0"/>
              <a:t> </a:t>
            </a:r>
            <a:r>
              <a:rPr lang="nl-BE" sz="1600" dirty="0"/>
              <a:t>maand</a:t>
            </a:r>
            <a:endParaRPr sz="1600" dirty="0"/>
          </a:p>
        </p:txBody>
      </p:sp>
      <p:sp>
        <p:nvSpPr>
          <p:cNvPr id="576" name="Rectangle 48">
            <a:extLst>
              <a:ext uri="{FF2B5EF4-FFF2-40B4-BE49-F238E27FC236}">
                <a16:creationId xmlns:a16="http://schemas.microsoft.com/office/drawing/2014/main" id="{3FD50EE7-CE06-B7C6-2970-EC1B3F74DBDA}"/>
              </a:ext>
            </a:extLst>
          </p:cNvPr>
          <p:cNvSpPr txBox="1"/>
          <p:nvPr/>
        </p:nvSpPr>
        <p:spPr>
          <a:xfrm>
            <a:off x="8688880" y="5424983"/>
            <a:ext cx="770725" cy="2923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2860" tIns="22860" rIns="22860" bIns="22860" numCol="1" anchor="t">
            <a:spAutoFit/>
          </a:bodyPr>
          <a:lstStyle>
            <a:lvl1pPr algn="r" defTabSz="914400">
              <a:defRPr sz="3200" b="0">
                <a:solidFill>
                  <a:srgbClr val="786660"/>
                </a:solidFill>
              </a:defRPr>
            </a:lvl1pPr>
          </a:lstStyle>
          <a:p>
            <a:r>
              <a:rPr sz="1600" dirty="0"/>
              <a:t>1 </a:t>
            </a:r>
            <a:r>
              <a:rPr lang="nl-BE" sz="1600" dirty="0"/>
              <a:t>maand</a:t>
            </a:r>
            <a:endParaRPr sz="1600" dirty="0"/>
          </a:p>
        </p:txBody>
      </p:sp>
      <p:sp>
        <p:nvSpPr>
          <p:cNvPr id="584" name="Rectangle 46">
            <a:extLst>
              <a:ext uri="{FF2B5EF4-FFF2-40B4-BE49-F238E27FC236}">
                <a16:creationId xmlns:a16="http://schemas.microsoft.com/office/drawing/2014/main" id="{6F92C267-B08A-D103-6A19-57B2515D1F4C}"/>
              </a:ext>
            </a:extLst>
          </p:cNvPr>
          <p:cNvSpPr txBox="1"/>
          <p:nvPr/>
        </p:nvSpPr>
        <p:spPr>
          <a:xfrm>
            <a:off x="7229476" y="5702898"/>
            <a:ext cx="1073734" cy="2923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2860" tIns="22860" rIns="22860" bIns="22860" numCol="1" anchor="t">
            <a:spAutoFit/>
          </a:bodyPr>
          <a:lstStyle>
            <a:lvl1pPr algn="r" defTabSz="914400">
              <a:defRPr sz="3200" b="0">
                <a:solidFill>
                  <a:srgbClr val="786660"/>
                </a:solidFill>
              </a:defRPr>
            </a:lvl1pPr>
          </a:lstStyle>
          <a:p>
            <a:r>
              <a:rPr lang="nl-BE" sz="1600" dirty="0"/>
              <a:t> </a:t>
            </a:r>
            <a:endParaRPr sz="1600" dirty="0"/>
          </a:p>
        </p:txBody>
      </p:sp>
      <p:sp>
        <p:nvSpPr>
          <p:cNvPr id="585" name="Rectangle 46">
            <a:extLst>
              <a:ext uri="{FF2B5EF4-FFF2-40B4-BE49-F238E27FC236}">
                <a16:creationId xmlns:a16="http://schemas.microsoft.com/office/drawing/2014/main" id="{1BE967E5-D57C-8CC7-667C-113FA4691C79}"/>
              </a:ext>
            </a:extLst>
          </p:cNvPr>
          <p:cNvSpPr txBox="1"/>
          <p:nvPr/>
        </p:nvSpPr>
        <p:spPr>
          <a:xfrm>
            <a:off x="9932963" y="5745932"/>
            <a:ext cx="1073734" cy="2923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2860" tIns="22860" rIns="22860" bIns="22860" numCol="1" anchor="t">
            <a:spAutoFit/>
          </a:bodyPr>
          <a:lstStyle>
            <a:lvl1pPr algn="r" defTabSz="914400">
              <a:defRPr sz="3200" b="0">
                <a:solidFill>
                  <a:srgbClr val="786660"/>
                </a:solidFill>
              </a:defRPr>
            </a:lvl1pPr>
          </a:lstStyle>
          <a:p>
            <a:r>
              <a:rPr lang="nl-BE" sz="1600" dirty="0"/>
              <a:t> </a:t>
            </a:r>
            <a:endParaRPr sz="1600" dirty="0"/>
          </a:p>
        </p:txBody>
      </p:sp>
      <p:sp>
        <p:nvSpPr>
          <p:cNvPr id="586" name="Rectangle 47">
            <a:extLst>
              <a:ext uri="{FF2B5EF4-FFF2-40B4-BE49-F238E27FC236}">
                <a16:creationId xmlns:a16="http://schemas.microsoft.com/office/drawing/2014/main" id="{BA00F612-2826-2160-65F4-13DA3F5725FF}"/>
              </a:ext>
            </a:extLst>
          </p:cNvPr>
          <p:cNvSpPr txBox="1"/>
          <p:nvPr/>
        </p:nvSpPr>
        <p:spPr>
          <a:xfrm>
            <a:off x="9691387" y="5702898"/>
            <a:ext cx="1458764" cy="2923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2860" tIns="22860" rIns="22860" bIns="22860" numCol="1" anchor="t">
            <a:spAutoFit/>
          </a:bodyPr>
          <a:lstStyle>
            <a:lvl1pPr algn="r" defTabSz="914400">
              <a:defRPr sz="3200" b="0">
                <a:solidFill>
                  <a:srgbClr val="786660"/>
                </a:solidFill>
              </a:defRPr>
            </a:lvl1pPr>
          </a:lstStyle>
          <a:p>
            <a:r>
              <a:rPr lang="nl-BE" sz="1600" dirty="0"/>
              <a:t>15dec – 15jan</a:t>
            </a:r>
            <a:endParaRPr sz="1600" dirty="0"/>
          </a:p>
        </p:txBody>
      </p:sp>
      <p:sp>
        <p:nvSpPr>
          <p:cNvPr id="587" name="Rectangle 47">
            <a:extLst>
              <a:ext uri="{FF2B5EF4-FFF2-40B4-BE49-F238E27FC236}">
                <a16:creationId xmlns:a16="http://schemas.microsoft.com/office/drawing/2014/main" id="{97C209C0-1D78-9A96-5411-F64432DD847C}"/>
              </a:ext>
            </a:extLst>
          </p:cNvPr>
          <p:cNvSpPr txBox="1"/>
          <p:nvPr/>
        </p:nvSpPr>
        <p:spPr>
          <a:xfrm>
            <a:off x="8403834" y="5702898"/>
            <a:ext cx="1340815" cy="2923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2860" tIns="22860" rIns="22860" bIns="22860" numCol="1" anchor="t">
            <a:spAutoFit/>
          </a:bodyPr>
          <a:lstStyle>
            <a:lvl1pPr algn="r" defTabSz="914400">
              <a:defRPr sz="3200" b="0">
                <a:solidFill>
                  <a:srgbClr val="786660"/>
                </a:solidFill>
              </a:defRPr>
            </a:lvl1pPr>
          </a:lstStyle>
          <a:p>
            <a:r>
              <a:rPr lang="nl-BE" sz="1600" dirty="0"/>
              <a:t>15nov – 15dec</a:t>
            </a:r>
            <a:endParaRPr sz="1600" dirty="0"/>
          </a:p>
        </p:txBody>
      </p:sp>
      <p:sp>
        <p:nvSpPr>
          <p:cNvPr id="588" name="Rectangle 47">
            <a:extLst>
              <a:ext uri="{FF2B5EF4-FFF2-40B4-BE49-F238E27FC236}">
                <a16:creationId xmlns:a16="http://schemas.microsoft.com/office/drawing/2014/main" id="{79420A31-07A4-6D7C-2890-BFCBC296C5D5}"/>
              </a:ext>
            </a:extLst>
          </p:cNvPr>
          <p:cNvSpPr txBox="1"/>
          <p:nvPr/>
        </p:nvSpPr>
        <p:spPr>
          <a:xfrm>
            <a:off x="6962395" y="5702898"/>
            <a:ext cx="1340815" cy="2923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2860" tIns="22860" rIns="22860" bIns="22860" numCol="1" anchor="t">
            <a:spAutoFit/>
          </a:bodyPr>
          <a:lstStyle>
            <a:lvl1pPr algn="r" defTabSz="914400">
              <a:defRPr sz="3200" b="0">
                <a:solidFill>
                  <a:srgbClr val="786660"/>
                </a:solidFill>
              </a:defRPr>
            </a:lvl1pPr>
          </a:lstStyle>
          <a:p>
            <a:r>
              <a:rPr lang="nl-BE" sz="1600" dirty="0"/>
              <a:t>16nov – 15nov</a:t>
            </a:r>
            <a:endParaRPr sz="1600" dirty="0"/>
          </a:p>
        </p:txBody>
      </p:sp>
    </p:spTree>
    <p:extLst>
      <p:ext uri="{BB962C8B-B14F-4D97-AF65-F5344CB8AC3E}">
        <p14:creationId xmlns:p14="http://schemas.microsoft.com/office/powerpoint/2010/main" val="412559254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1" grpId="0" animBg="1"/>
      <p:bldP spid="582" grpId="0" animBg="1"/>
      <p:bldP spid="583" grpId="0" animBg="1"/>
      <p:bldP spid="591" grpId="0" animBg="1"/>
      <p:bldP spid="8" grpId="0" animBg="1"/>
      <p:bldP spid="9" grpId="0" animBg="1"/>
      <p:bldP spid="10" grpId="0" animBg="1"/>
      <p:bldP spid="20" grpId="0" animBg="1"/>
      <p:bldP spid="24" grpId="0" animBg="1"/>
      <p:bldP spid="26" grpId="0" animBg="1"/>
      <p:bldP spid="30" grpId="0" animBg="1"/>
      <p:bldP spid="31" grpId="0" animBg="1"/>
      <p:bldP spid="32" grpId="0"/>
      <p:bldP spid="33" grpId="0"/>
      <p:bldP spid="34" grpId="0"/>
      <p:bldP spid="35" grpId="0"/>
      <p:bldP spid="54" grpId="0" animBg="1"/>
      <p:bldP spid="58" grpId="0" animBg="1"/>
      <p:bldP spid="59" grpId="0" animBg="1"/>
      <p:bldP spid="60" grpId="0"/>
      <p:bldP spid="62" grpId="0"/>
      <p:bldP spid="63" grpId="0"/>
      <p:bldP spid="576" grpId="0"/>
      <p:bldP spid="584" grpId="0"/>
      <p:bldP spid="585" grpId="0"/>
      <p:bldP spid="586" grpId="0"/>
      <p:bldP spid="587" grpId="0"/>
      <p:bldP spid="588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lèche">
            <a:extLst>
              <a:ext uri="{FF2B5EF4-FFF2-40B4-BE49-F238E27FC236}">
                <a16:creationId xmlns:a16="http://schemas.microsoft.com/office/drawing/2014/main" id="{76A2E8B4-8215-BE96-CE25-389AE8CF256D}"/>
              </a:ext>
            </a:extLst>
          </p:cNvPr>
          <p:cNvSpPr/>
          <p:nvPr/>
        </p:nvSpPr>
        <p:spPr>
          <a:xfrm>
            <a:off x="1047757" y="4341088"/>
            <a:ext cx="10502901" cy="1047592"/>
          </a:xfrm>
          <a:prstGeom prst="rightArrow">
            <a:avLst>
              <a:gd name="adj1" fmla="val 60966"/>
              <a:gd name="adj2" fmla="val 56929"/>
            </a:avLst>
          </a:prstGeom>
          <a:solidFill>
            <a:srgbClr val="D5D5D5"/>
          </a:solidFill>
          <a:ln w="12700">
            <a:miter lim="400000"/>
          </a:ln>
          <a:effectLst>
            <a:outerShdw blurRad="139700" dist="254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11" name="Flèche">
            <a:extLst>
              <a:ext uri="{FF2B5EF4-FFF2-40B4-BE49-F238E27FC236}">
                <a16:creationId xmlns:a16="http://schemas.microsoft.com/office/drawing/2014/main" id="{165D11FD-4E38-B19D-6F05-6CDF13621049}"/>
              </a:ext>
            </a:extLst>
          </p:cNvPr>
          <p:cNvSpPr/>
          <p:nvPr/>
        </p:nvSpPr>
        <p:spPr>
          <a:xfrm>
            <a:off x="1047757" y="3349977"/>
            <a:ext cx="10502901" cy="1047592"/>
          </a:xfrm>
          <a:prstGeom prst="rightArrow">
            <a:avLst>
              <a:gd name="adj1" fmla="val 60966"/>
              <a:gd name="adj2" fmla="val 56929"/>
            </a:avLst>
          </a:prstGeom>
          <a:solidFill>
            <a:srgbClr val="D5D5D5"/>
          </a:solidFill>
          <a:ln w="12700">
            <a:miter lim="400000"/>
          </a:ln>
          <a:effectLst>
            <a:outerShdw blurRad="139700" dist="254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33" name="Rectangle 46">
            <a:extLst>
              <a:ext uri="{FF2B5EF4-FFF2-40B4-BE49-F238E27FC236}">
                <a16:creationId xmlns:a16="http://schemas.microsoft.com/office/drawing/2014/main" id="{4BB7F9AF-8358-94B0-1D72-82FD2934F6C3}"/>
              </a:ext>
            </a:extLst>
          </p:cNvPr>
          <p:cNvSpPr txBox="1"/>
          <p:nvPr/>
        </p:nvSpPr>
        <p:spPr>
          <a:xfrm>
            <a:off x="7458564" y="3117704"/>
            <a:ext cx="683947" cy="2923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2860" tIns="22860" rIns="22860" bIns="22860" numCol="1" anchor="t">
            <a:spAutoFit/>
          </a:bodyPr>
          <a:lstStyle>
            <a:lvl1pPr algn="r" defTabSz="914400">
              <a:defRPr sz="3200" b="0">
                <a:solidFill>
                  <a:srgbClr val="786660"/>
                </a:solidFill>
              </a:defRPr>
            </a:lvl1pPr>
          </a:lstStyle>
          <a:p>
            <a:r>
              <a:rPr sz="1600" dirty="0"/>
              <a:t>1 </a:t>
            </a:r>
            <a:r>
              <a:rPr lang="nl-BE" sz="1600" dirty="0"/>
              <a:t>jaar</a:t>
            </a:r>
            <a:endParaRPr sz="1600" dirty="0"/>
          </a:p>
        </p:txBody>
      </p:sp>
      <p:sp>
        <p:nvSpPr>
          <p:cNvPr id="34" name="Rectangle 47">
            <a:extLst>
              <a:ext uri="{FF2B5EF4-FFF2-40B4-BE49-F238E27FC236}">
                <a16:creationId xmlns:a16="http://schemas.microsoft.com/office/drawing/2014/main" id="{9CC1DAF5-B1A3-11F1-9BA7-E3BE9C84764A}"/>
              </a:ext>
            </a:extLst>
          </p:cNvPr>
          <p:cNvSpPr txBox="1"/>
          <p:nvPr/>
        </p:nvSpPr>
        <p:spPr>
          <a:xfrm>
            <a:off x="9797454" y="3128887"/>
            <a:ext cx="770725" cy="2923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2860" tIns="22860" rIns="22860" bIns="22860" numCol="1" anchor="t">
            <a:spAutoFit/>
          </a:bodyPr>
          <a:lstStyle>
            <a:lvl1pPr algn="r" defTabSz="914400">
              <a:defRPr sz="3200" b="0">
                <a:solidFill>
                  <a:srgbClr val="786660"/>
                </a:solidFill>
              </a:defRPr>
            </a:lvl1pPr>
          </a:lstStyle>
          <a:p>
            <a:r>
              <a:rPr sz="1600" dirty="0"/>
              <a:t>6 </a:t>
            </a:r>
            <a:r>
              <a:rPr lang="nl-BE" sz="1600" dirty="0"/>
              <a:t>maand</a:t>
            </a:r>
            <a:endParaRPr sz="1600" dirty="0"/>
          </a:p>
        </p:txBody>
      </p:sp>
      <p:sp>
        <p:nvSpPr>
          <p:cNvPr id="35" name="Rectangle 48">
            <a:extLst>
              <a:ext uri="{FF2B5EF4-FFF2-40B4-BE49-F238E27FC236}">
                <a16:creationId xmlns:a16="http://schemas.microsoft.com/office/drawing/2014/main" id="{99C657DD-28DD-3DE1-B2C2-43C1F4E168F8}"/>
              </a:ext>
            </a:extLst>
          </p:cNvPr>
          <p:cNvSpPr txBox="1"/>
          <p:nvPr/>
        </p:nvSpPr>
        <p:spPr>
          <a:xfrm>
            <a:off x="8531280" y="3130073"/>
            <a:ext cx="770725" cy="2923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2860" tIns="22860" rIns="22860" bIns="22860" numCol="1" anchor="t">
            <a:spAutoFit/>
          </a:bodyPr>
          <a:lstStyle>
            <a:lvl1pPr algn="r" defTabSz="914400">
              <a:defRPr sz="3200" b="0">
                <a:solidFill>
                  <a:srgbClr val="786660"/>
                </a:solidFill>
              </a:defRPr>
            </a:lvl1pPr>
          </a:lstStyle>
          <a:p>
            <a:r>
              <a:rPr sz="1600" dirty="0"/>
              <a:t>1 </a:t>
            </a:r>
            <a:r>
              <a:rPr lang="nl-BE" sz="1600" dirty="0"/>
              <a:t>maand</a:t>
            </a:r>
            <a:endParaRPr sz="1600" dirty="0"/>
          </a:p>
        </p:txBody>
      </p:sp>
      <p:sp>
        <p:nvSpPr>
          <p:cNvPr id="12" name="Rectangle">
            <a:extLst>
              <a:ext uri="{FF2B5EF4-FFF2-40B4-BE49-F238E27FC236}">
                <a16:creationId xmlns:a16="http://schemas.microsoft.com/office/drawing/2014/main" id="{A8DE5F38-EB1C-A804-CD45-EE0E47EE57C6}"/>
              </a:ext>
            </a:extLst>
          </p:cNvPr>
          <p:cNvSpPr/>
          <p:nvPr/>
        </p:nvSpPr>
        <p:spPr>
          <a:xfrm>
            <a:off x="1006951" y="3556272"/>
            <a:ext cx="2478708" cy="635001"/>
          </a:xfrm>
          <a:prstGeom prst="rect">
            <a:avLst/>
          </a:prstGeom>
          <a:solidFill>
            <a:srgbClr val="00CC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57C1FB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14" name="Rectangle">
            <a:extLst>
              <a:ext uri="{FF2B5EF4-FFF2-40B4-BE49-F238E27FC236}">
                <a16:creationId xmlns:a16="http://schemas.microsoft.com/office/drawing/2014/main" id="{0BFA787D-C44B-C51A-CAEB-29D5DCAD7D83}"/>
              </a:ext>
            </a:extLst>
          </p:cNvPr>
          <p:cNvSpPr/>
          <p:nvPr/>
        </p:nvSpPr>
        <p:spPr>
          <a:xfrm>
            <a:off x="3822822" y="3556272"/>
            <a:ext cx="1540648" cy="635001"/>
          </a:xfrm>
          <a:prstGeom prst="rect">
            <a:avLst/>
          </a:prstGeom>
          <a:solidFill>
            <a:srgbClr val="B8E81A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16" name="Rectangle">
            <a:extLst>
              <a:ext uri="{FF2B5EF4-FFF2-40B4-BE49-F238E27FC236}">
                <a16:creationId xmlns:a16="http://schemas.microsoft.com/office/drawing/2014/main" id="{B45D2CD6-FEB1-9A88-2D7D-49E41F3FE3CF}"/>
              </a:ext>
            </a:extLst>
          </p:cNvPr>
          <p:cNvSpPr/>
          <p:nvPr/>
        </p:nvSpPr>
        <p:spPr>
          <a:xfrm>
            <a:off x="3459626" y="3556272"/>
            <a:ext cx="390363" cy="635001"/>
          </a:xfrm>
          <a:prstGeom prst="rect">
            <a:avLst/>
          </a:prstGeom>
          <a:solidFill>
            <a:srgbClr val="F591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57C1FB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17" name="Ligne">
            <a:extLst>
              <a:ext uri="{FF2B5EF4-FFF2-40B4-BE49-F238E27FC236}">
                <a16:creationId xmlns:a16="http://schemas.microsoft.com/office/drawing/2014/main" id="{60535202-66E0-C639-3651-EBB7C227F091}"/>
              </a:ext>
            </a:extLst>
          </p:cNvPr>
          <p:cNvSpPr/>
          <p:nvPr/>
        </p:nvSpPr>
        <p:spPr>
          <a:xfrm flipV="1">
            <a:off x="3474091" y="3424760"/>
            <a:ext cx="1" cy="898026"/>
          </a:xfrm>
          <a:prstGeom prst="line">
            <a:avLst/>
          </a:prstGeom>
          <a:ln w="508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21" name="Rectangle">
            <a:extLst>
              <a:ext uri="{FF2B5EF4-FFF2-40B4-BE49-F238E27FC236}">
                <a16:creationId xmlns:a16="http://schemas.microsoft.com/office/drawing/2014/main" id="{E26CCDB8-7069-8703-60A8-02CFA0289044}"/>
              </a:ext>
            </a:extLst>
          </p:cNvPr>
          <p:cNvSpPr/>
          <p:nvPr/>
        </p:nvSpPr>
        <p:spPr>
          <a:xfrm>
            <a:off x="1006951" y="4547383"/>
            <a:ext cx="2478708" cy="635001"/>
          </a:xfrm>
          <a:prstGeom prst="rect">
            <a:avLst/>
          </a:prstGeom>
          <a:solidFill>
            <a:srgbClr val="00CC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57C1FB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23" name="Rectangle">
            <a:extLst>
              <a:ext uri="{FF2B5EF4-FFF2-40B4-BE49-F238E27FC236}">
                <a16:creationId xmlns:a16="http://schemas.microsoft.com/office/drawing/2014/main" id="{FCDCCA53-9121-6C22-ACFF-5375B58C9995}"/>
              </a:ext>
            </a:extLst>
          </p:cNvPr>
          <p:cNvSpPr/>
          <p:nvPr/>
        </p:nvSpPr>
        <p:spPr>
          <a:xfrm>
            <a:off x="3822822" y="4547383"/>
            <a:ext cx="1540648" cy="635001"/>
          </a:xfrm>
          <a:prstGeom prst="rect">
            <a:avLst/>
          </a:prstGeom>
          <a:solidFill>
            <a:srgbClr val="B8E81A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36" name="Rectangle">
            <a:extLst>
              <a:ext uri="{FF2B5EF4-FFF2-40B4-BE49-F238E27FC236}">
                <a16:creationId xmlns:a16="http://schemas.microsoft.com/office/drawing/2014/main" id="{BBFF5E8D-7042-046B-9030-082F95546175}"/>
              </a:ext>
            </a:extLst>
          </p:cNvPr>
          <p:cNvSpPr/>
          <p:nvPr/>
        </p:nvSpPr>
        <p:spPr>
          <a:xfrm>
            <a:off x="3459626" y="4547383"/>
            <a:ext cx="390363" cy="635001"/>
          </a:xfrm>
          <a:prstGeom prst="rect">
            <a:avLst/>
          </a:prstGeom>
          <a:solidFill>
            <a:srgbClr val="F591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57C1FB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37" name="Ligne">
            <a:extLst>
              <a:ext uri="{FF2B5EF4-FFF2-40B4-BE49-F238E27FC236}">
                <a16:creationId xmlns:a16="http://schemas.microsoft.com/office/drawing/2014/main" id="{363F1C14-202D-6F88-46B8-1F4BCFAC05B3}"/>
              </a:ext>
            </a:extLst>
          </p:cNvPr>
          <p:cNvSpPr/>
          <p:nvPr/>
        </p:nvSpPr>
        <p:spPr>
          <a:xfrm flipV="1">
            <a:off x="3474091" y="4415871"/>
            <a:ext cx="1" cy="898026"/>
          </a:xfrm>
          <a:prstGeom prst="line">
            <a:avLst/>
          </a:prstGeom>
          <a:ln w="508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5A295C3E-D730-B721-8496-A0EE1E4892D4}"/>
              </a:ext>
            </a:extLst>
          </p:cNvPr>
          <p:cNvSpPr/>
          <p:nvPr/>
        </p:nvSpPr>
        <p:spPr>
          <a:xfrm>
            <a:off x="5895975" y="3294459"/>
            <a:ext cx="6285493" cy="25054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" name="Flèche">
            <a:extLst>
              <a:ext uri="{FF2B5EF4-FFF2-40B4-BE49-F238E27FC236}">
                <a16:creationId xmlns:a16="http://schemas.microsoft.com/office/drawing/2014/main" id="{FC606DF8-E349-5195-3AD8-44AD36212104}"/>
              </a:ext>
            </a:extLst>
          </p:cNvPr>
          <p:cNvSpPr/>
          <p:nvPr/>
        </p:nvSpPr>
        <p:spPr>
          <a:xfrm>
            <a:off x="1047757" y="2321650"/>
            <a:ext cx="10502901" cy="1047592"/>
          </a:xfrm>
          <a:prstGeom prst="rightArrow">
            <a:avLst>
              <a:gd name="adj1" fmla="val 60966"/>
              <a:gd name="adj2" fmla="val 56929"/>
            </a:avLst>
          </a:prstGeom>
          <a:solidFill>
            <a:srgbClr val="D5D5D5"/>
          </a:solidFill>
          <a:ln w="12700">
            <a:miter lim="400000"/>
          </a:ln>
          <a:effectLst>
            <a:outerShdw blurRad="139700" dist="254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B9CBCB9-03FB-3C54-7E37-DCC8E5AF9B53}"/>
              </a:ext>
            </a:extLst>
          </p:cNvPr>
          <p:cNvSpPr/>
          <p:nvPr/>
        </p:nvSpPr>
        <p:spPr>
          <a:xfrm>
            <a:off x="5907542" y="1293932"/>
            <a:ext cx="6085468" cy="21871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581" name="Rectangle"/>
          <p:cNvSpPr/>
          <p:nvPr/>
        </p:nvSpPr>
        <p:spPr>
          <a:xfrm>
            <a:off x="6460635" y="1937395"/>
            <a:ext cx="2478707" cy="635001"/>
          </a:xfrm>
          <a:prstGeom prst="rect">
            <a:avLst/>
          </a:prstGeom>
          <a:solidFill>
            <a:srgbClr val="00CC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57C1FB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582" name="Rectangle"/>
          <p:cNvSpPr/>
          <p:nvPr/>
        </p:nvSpPr>
        <p:spPr>
          <a:xfrm>
            <a:off x="9276507" y="1937395"/>
            <a:ext cx="1540648" cy="635001"/>
          </a:xfrm>
          <a:prstGeom prst="rect">
            <a:avLst/>
          </a:prstGeom>
          <a:solidFill>
            <a:srgbClr val="B8E81A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583" name="Rectangle"/>
          <p:cNvSpPr/>
          <p:nvPr/>
        </p:nvSpPr>
        <p:spPr>
          <a:xfrm>
            <a:off x="8913309" y="1937395"/>
            <a:ext cx="390363" cy="635001"/>
          </a:xfrm>
          <a:prstGeom prst="rect">
            <a:avLst/>
          </a:prstGeom>
          <a:solidFill>
            <a:srgbClr val="F591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57C1FB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591" name="Ligne"/>
          <p:cNvSpPr/>
          <p:nvPr/>
        </p:nvSpPr>
        <p:spPr>
          <a:xfrm flipV="1">
            <a:off x="8920292" y="1805883"/>
            <a:ext cx="1" cy="898026"/>
          </a:xfrm>
          <a:prstGeom prst="line">
            <a:avLst/>
          </a:prstGeom>
          <a:ln w="508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8" name="Today">
            <a:extLst>
              <a:ext uri="{FF2B5EF4-FFF2-40B4-BE49-F238E27FC236}">
                <a16:creationId xmlns:a16="http://schemas.microsoft.com/office/drawing/2014/main" id="{7F7FA240-7767-9185-09E0-B696B9E7800B}"/>
              </a:ext>
            </a:extLst>
          </p:cNvPr>
          <p:cNvSpPr txBox="1"/>
          <p:nvPr/>
        </p:nvSpPr>
        <p:spPr>
          <a:xfrm>
            <a:off x="8397310" y="1305530"/>
            <a:ext cx="982064" cy="3744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4200">
                <a:solidFill>
                  <a:srgbClr val="5E5E5E"/>
                </a:solidFill>
              </a:defRPr>
            </a:lvl1pPr>
          </a:lstStyle>
          <a:p>
            <a:r>
              <a:rPr lang="nl-BE" sz="2100" dirty="0"/>
              <a:t>Vandaag</a:t>
            </a:r>
            <a:endParaRPr sz="2100" dirty="0"/>
          </a:p>
        </p:txBody>
      </p:sp>
      <p:sp>
        <p:nvSpPr>
          <p:cNvPr id="9" name="Customer information">
            <a:extLst>
              <a:ext uri="{FF2B5EF4-FFF2-40B4-BE49-F238E27FC236}">
                <a16:creationId xmlns:a16="http://schemas.microsoft.com/office/drawing/2014/main" id="{3E904F9A-5ED5-30EF-6D5C-5F9DE9277B6B}"/>
              </a:ext>
            </a:extLst>
          </p:cNvPr>
          <p:cNvSpPr txBox="1"/>
          <p:nvPr/>
        </p:nvSpPr>
        <p:spPr>
          <a:xfrm>
            <a:off x="6698576" y="2674613"/>
            <a:ext cx="2587230" cy="2975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defRPr sz="3200">
                <a:solidFill>
                  <a:srgbClr val="5E5E5E"/>
                </a:solidFill>
              </a:defRPr>
            </a:lvl1pPr>
          </a:lstStyle>
          <a:p>
            <a:r>
              <a:rPr lang="nl-BE" sz="1600" dirty="0">
                <a:solidFill>
                  <a:schemeClr val="tx2"/>
                </a:solidFill>
              </a:rPr>
              <a:t>POPULATIE</a:t>
            </a:r>
            <a:endParaRPr sz="1600" dirty="0"/>
          </a:p>
        </p:txBody>
      </p:sp>
      <p:sp>
        <p:nvSpPr>
          <p:cNvPr id="10" name="Event">
            <a:extLst>
              <a:ext uri="{FF2B5EF4-FFF2-40B4-BE49-F238E27FC236}">
                <a16:creationId xmlns:a16="http://schemas.microsoft.com/office/drawing/2014/main" id="{FD911251-C3E0-86B2-0DF4-335D4D102D61}"/>
              </a:ext>
            </a:extLst>
          </p:cNvPr>
          <p:cNvSpPr txBox="1"/>
          <p:nvPr/>
        </p:nvSpPr>
        <p:spPr>
          <a:xfrm>
            <a:off x="9514244" y="2674612"/>
            <a:ext cx="1262359" cy="2975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defRPr sz="3200">
                <a:solidFill>
                  <a:srgbClr val="5E5E5E"/>
                </a:solidFill>
              </a:defRPr>
            </a:lvl1pPr>
          </a:lstStyle>
          <a:p>
            <a:r>
              <a:rPr lang="nl-BE" sz="1600" dirty="0">
                <a:solidFill>
                  <a:schemeClr val="tx2"/>
                </a:solidFill>
              </a:rPr>
              <a:t>TARGET</a:t>
            </a:r>
            <a:endParaRPr sz="1600" dirty="0"/>
          </a:p>
        </p:txBody>
      </p:sp>
      <p:sp>
        <p:nvSpPr>
          <p:cNvPr id="13" name="Timeline">
            <a:extLst>
              <a:ext uri="{FF2B5EF4-FFF2-40B4-BE49-F238E27FC236}">
                <a16:creationId xmlns:a16="http://schemas.microsoft.com/office/drawing/2014/main" id="{5EEACB86-F086-35F9-89A8-81B28DBDA263}"/>
              </a:ext>
            </a:extLst>
          </p:cNvPr>
          <p:cNvSpPr txBox="1">
            <a:spLocks/>
          </p:cNvSpPr>
          <p:nvPr/>
        </p:nvSpPr>
        <p:spPr>
          <a:xfrm>
            <a:off x="418396" y="376286"/>
            <a:ext cx="11225885" cy="132556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400" b="1" kern="1200">
                <a:solidFill>
                  <a:srgbClr val="00CCF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nl-BE" sz="4000" dirty="0">
                <a:solidFill>
                  <a:schemeClr val="tx1"/>
                </a:solidFill>
              </a:rPr>
              <a:t>Tijdslijn: </a:t>
            </a:r>
            <a:r>
              <a:rPr lang="nl-BE" sz="4000" dirty="0">
                <a:solidFill>
                  <a:schemeClr val="accent6"/>
                </a:solidFill>
              </a:rPr>
              <a:t>hoe lang </a:t>
            </a:r>
            <a:r>
              <a:rPr lang="nl-BE" sz="4000" dirty="0">
                <a:solidFill>
                  <a:schemeClr val="tx1"/>
                </a:solidFill>
              </a:rPr>
              <a:t>voor klantenprofiel, timegap en target periode</a:t>
            </a:r>
          </a:p>
          <a:p>
            <a:endParaRPr lang="nl-BE" sz="4000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FFB1EC8-6649-EBA4-FD24-C0E2596B0539}"/>
              </a:ext>
            </a:extLst>
          </p:cNvPr>
          <p:cNvSpPr/>
          <p:nvPr/>
        </p:nvSpPr>
        <p:spPr>
          <a:xfrm>
            <a:off x="5895975" y="942975"/>
            <a:ext cx="6085468" cy="21871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5" name="Calendrier">
            <a:extLst>
              <a:ext uri="{FF2B5EF4-FFF2-40B4-BE49-F238E27FC236}">
                <a16:creationId xmlns:a16="http://schemas.microsoft.com/office/drawing/2014/main" id="{2BD11D64-D6B9-0056-E48F-289F85AD8427}"/>
              </a:ext>
            </a:extLst>
          </p:cNvPr>
          <p:cNvSpPr/>
          <p:nvPr/>
        </p:nvSpPr>
        <p:spPr>
          <a:xfrm>
            <a:off x="11268011" y="407669"/>
            <a:ext cx="505593" cy="6393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289" y="0"/>
                </a:moveTo>
                <a:cubicBezTo>
                  <a:pt x="4152" y="0"/>
                  <a:pt x="4034" y="103"/>
                  <a:pt x="4034" y="233"/>
                </a:cubicBezTo>
                <a:lnTo>
                  <a:pt x="4034" y="1151"/>
                </a:lnTo>
                <a:lnTo>
                  <a:pt x="4034" y="2953"/>
                </a:lnTo>
                <a:lnTo>
                  <a:pt x="6428" y="2953"/>
                </a:lnTo>
                <a:lnTo>
                  <a:pt x="6433" y="1151"/>
                </a:lnTo>
                <a:lnTo>
                  <a:pt x="6433" y="233"/>
                </a:lnTo>
                <a:cubicBezTo>
                  <a:pt x="6433" y="109"/>
                  <a:pt x="6321" y="0"/>
                  <a:pt x="6178" y="0"/>
                </a:cubicBezTo>
                <a:lnTo>
                  <a:pt x="4289" y="0"/>
                </a:lnTo>
                <a:close/>
                <a:moveTo>
                  <a:pt x="15422" y="0"/>
                </a:moveTo>
                <a:cubicBezTo>
                  <a:pt x="15279" y="0"/>
                  <a:pt x="15167" y="109"/>
                  <a:pt x="15167" y="233"/>
                </a:cubicBezTo>
                <a:lnTo>
                  <a:pt x="15167" y="1151"/>
                </a:lnTo>
                <a:lnTo>
                  <a:pt x="15172" y="2953"/>
                </a:lnTo>
                <a:lnTo>
                  <a:pt x="17566" y="2953"/>
                </a:lnTo>
                <a:lnTo>
                  <a:pt x="17566" y="1151"/>
                </a:lnTo>
                <a:lnTo>
                  <a:pt x="17566" y="233"/>
                </a:lnTo>
                <a:cubicBezTo>
                  <a:pt x="17566" y="103"/>
                  <a:pt x="17448" y="0"/>
                  <a:pt x="17311" y="0"/>
                </a:cubicBezTo>
                <a:lnTo>
                  <a:pt x="15422" y="0"/>
                </a:lnTo>
                <a:close/>
                <a:moveTo>
                  <a:pt x="1031" y="2150"/>
                </a:moveTo>
                <a:cubicBezTo>
                  <a:pt x="465" y="2150"/>
                  <a:pt x="0" y="2565"/>
                  <a:pt x="0" y="3083"/>
                </a:cubicBezTo>
                <a:lnTo>
                  <a:pt x="0" y="20665"/>
                </a:lnTo>
                <a:cubicBezTo>
                  <a:pt x="0" y="21178"/>
                  <a:pt x="459" y="21600"/>
                  <a:pt x="1031" y="21600"/>
                </a:cubicBezTo>
                <a:lnTo>
                  <a:pt x="20569" y="21600"/>
                </a:lnTo>
                <a:cubicBezTo>
                  <a:pt x="21135" y="21600"/>
                  <a:pt x="21600" y="21184"/>
                  <a:pt x="21600" y="20665"/>
                </a:cubicBezTo>
                <a:lnTo>
                  <a:pt x="21600" y="3083"/>
                </a:lnTo>
                <a:cubicBezTo>
                  <a:pt x="21600" y="2570"/>
                  <a:pt x="21135" y="2150"/>
                  <a:pt x="20569" y="2150"/>
                </a:cubicBezTo>
                <a:lnTo>
                  <a:pt x="18329" y="2150"/>
                </a:lnTo>
                <a:lnTo>
                  <a:pt x="18329" y="3088"/>
                </a:lnTo>
                <a:cubicBezTo>
                  <a:pt x="18329" y="3396"/>
                  <a:pt x="18049" y="3650"/>
                  <a:pt x="17710" y="3650"/>
                </a:cubicBezTo>
                <a:lnTo>
                  <a:pt x="15018" y="3650"/>
                </a:lnTo>
                <a:cubicBezTo>
                  <a:pt x="14678" y="3650"/>
                  <a:pt x="14398" y="3396"/>
                  <a:pt x="14398" y="3088"/>
                </a:cubicBezTo>
                <a:lnTo>
                  <a:pt x="14398" y="2150"/>
                </a:lnTo>
                <a:lnTo>
                  <a:pt x="7202" y="2150"/>
                </a:lnTo>
                <a:lnTo>
                  <a:pt x="7202" y="3088"/>
                </a:lnTo>
                <a:cubicBezTo>
                  <a:pt x="7202" y="3396"/>
                  <a:pt x="6922" y="3650"/>
                  <a:pt x="6582" y="3650"/>
                </a:cubicBezTo>
                <a:lnTo>
                  <a:pt x="3890" y="3650"/>
                </a:lnTo>
                <a:cubicBezTo>
                  <a:pt x="3551" y="3650"/>
                  <a:pt x="3271" y="3396"/>
                  <a:pt x="3271" y="3088"/>
                </a:cubicBezTo>
                <a:lnTo>
                  <a:pt x="3271" y="2150"/>
                </a:lnTo>
                <a:lnTo>
                  <a:pt x="1031" y="2150"/>
                </a:lnTo>
                <a:close/>
                <a:moveTo>
                  <a:pt x="1508" y="6389"/>
                </a:moveTo>
                <a:lnTo>
                  <a:pt x="20092" y="6389"/>
                </a:lnTo>
                <a:lnTo>
                  <a:pt x="20092" y="19565"/>
                </a:lnTo>
                <a:lnTo>
                  <a:pt x="1508" y="19565"/>
                </a:lnTo>
                <a:lnTo>
                  <a:pt x="1508" y="6389"/>
                </a:lnTo>
                <a:close/>
                <a:moveTo>
                  <a:pt x="3807" y="8451"/>
                </a:moveTo>
                <a:cubicBezTo>
                  <a:pt x="3777" y="8451"/>
                  <a:pt x="3747" y="8478"/>
                  <a:pt x="3747" y="8505"/>
                </a:cubicBezTo>
                <a:lnTo>
                  <a:pt x="3747" y="10493"/>
                </a:lnTo>
                <a:cubicBezTo>
                  <a:pt x="3747" y="10525"/>
                  <a:pt x="3777" y="10547"/>
                  <a:pt x="3807" y="10547"/>
                </a:cubicBezTo>
                <a:lnTo>
                  <a:pt x="5999" y="10547"/>
                </a:lnTo>
                <a:cubicBezTo>
                  <a:pt x="6029" y="10547"/>
                  <a:pt x="6059" y="10525"/>
                  <a:pt x="6059" y="10493"/>
                </a:cubicBezTo>
                <a:lnTo>
                  <a:pt x="6059" y="8505"/>
                </a:lnTo>
                <a:cubicBezTo>
                  <a:pt x="6059" y="8478"/>
                  <a:pt x="6029" y="8451"/>
                  <a:pt x="5999" y="8451"/>
                </a:cubicBezTo>
                <a:lnTo>
                  <a:pt x="3807" y="8451"/>
                </a:lnTo>
                <a:close/>
                <a:moveTo>
                  <a:pt x="7654" y="8451"/>
                </a:moveTo>
                <a:cubicBezTo>
                  <a:pt x="7618" y="8451"/>
                  <a:pt x="7595" y="8478"/>
                  <a:pt x="7595" y="8505"/>
                </a:cubicBezTo>
                <a:lnTo>
                  <a:pt x="7595" y="10493"/>
                </a:lnTo>
                <a:cubicBezTo>
                  <a:pt x="7595" y="10525"/>
                  <a:pt x="7618" y="10547"/>
                  <a:pt x="7654" y="10547"/>
                </a:cubicBezTo>
                <a:lnTo>
                  <a:pt x="9847" y="10547"/>
                </a:lnTo>
                <a:cubicBezTo>
                  <a:pt x="9877" y="10547"/>
                  <a:pt x="9907" y="10525"/>
                  <a:pt x="9907" y="10493"/>
                </a:cubicBezTo>
                <a:lnTo>
                  <a:pt x="9907" y="8505"/>
                </a:lnTo>
                <a:cubicBezTo>
                  <a:pt x="9907" y="8478"/>
                  <a:pt x="9877" y="8451"/>
                  <a:pt x="9847" y="8451"/>
                </a:cubicBezTo>
                <a:lnTo>
                  <a:pt x="7654" y="8451"/>
                </a:lnTo>
                <a:close/>
                <a:moveTo>
                  <a:pt x="11753" y="8451"/>
                </a:moveTo>
                <a:cubicBezTo>
                  <a:pt x="11723" y="8451"/>
                  <a:pt x="11693" y="8478"/>
                  <a:pt x="11693" y="8505"/>
                </a:cubicBezTo>
                <a:lnTo>
                  <a:pt x="11693" y="10493"/>
                </a:lnTo>
                <a:cubicBezTo>
                  <a:pt x="11693" y="10525"/>
                  <a:pt x="11723" y="10547"/>
                  <a:pt x="11753" y="10547"/>
                </a:cubicBezTo>
                <a:lnTo>
                  <a:pt x="13946" y="10547"/>
                </a:lnTo>
                <a:cubicBezTo>
                  <a:pt x="13976" y="10547"/>
                  <a:pt x="14005" y="10525"/>
                  <a:pt x="14005" y="10493"/>
                </a:cubicBezTo>
                <a:lnTo>
                  <a:pt x="14005" y="8505"/>
                </a:lnTo>
                <a:cubicBezTo>
                  <a:pt x="14005" y="8478"/>
                  <a:pt x="13976" y="8451"/>
                  <a:pt x="13946" y="8451"/>
                </a:cubicBezTo>
                <a:lnTo>
                  <a:pt x="11753" y="8451"/>
                </a:lnTo>
                <a:close/>
                <a:moveTo>
                  <a:pt x="15601" y="8451"/>
                </a:moveTo>
                <a:cubicBezTo>
                  <a:pt x="15565" y="8451"/>
                  <a:pt x="15541" y="8478"/>
                  <a:pt x="15541" y="8505"/>
                </a:cubicBezTo>
                <a:lnTo>
                  <a:pt x="15541" y="10493"/>
                </a:lnTo>
                <a:cubicBezTo>
                  <a:pt x="15541" y="10525"/>
                  <a:pt x="15565" y="10547"/>
                  <a:pt x="15601" y="10547"/>
                </a:cubicBezTo>
                <a:lnTo>
                  <a:pt x="17793" y="10547"/>
                </a:lnTo>
                <a:cubicBezTo>
                  <a:pt x="17829" y="10547"/>
                  <a:pt x="17853" y="10525"/>
                  <a:pt x="17853" y="10493"/>
                </a:cubicBezTo>
                <a:lnTo>
                  <a:pt x="17853" y="8505"/>
                </a:lnTo>
                <a:cubicBezTo>
                  <a:pt x="17853" y="8478"/>
                  <a:pt x="17829" y="8451"/>
                  <a:pt x="17793" y="8451"/>
                </a:cubicBezTo>
                <a:lnTo>
                  <a:pt x="15601" y="8451"/>
                </a:lnTo>
                <a:close/>
                <a:moveTo>
                  <a:pt x="3771" y="12086"/>
                </a:moveTo>
                <a:cubicBezTo>
                  <a:pt x="3736" y="12086"/>
                  <a:pt x="3712" y="12107"/>
                  <a:pt x="3712" y="12140"/>
                </a:cubicBezTo>
                <a:lnTo>
                  <a:pt x="3712" y="14126"/>
                </a:lnTo>
                <a:cubicBezTo>
                  <a:pt x="3712" y="14153"/>
                  <a:pt x="3736" y="14180"/>
                  <a:pt x="3771" y="14180"/>
                </a:cubicBezTo>
                <a:lnTo>
                  <a:pt x="5964" y="14180"/>
                </a:lnTo>
                <a:cubicBezTo>
                  <a:pt x="5994" y="14180"/>
                  <a:pt x="6024" y="14153"/>
                  <a:pt x="6024" y="14126"/>
                </a:cubicBezTo>
                <a:lnTo>
                  <a:pt x="6024" y="12140"/>
                </a:lnTo>
                <a:cubicBezTo>
                  <a:pt x="6024" y="12107"/>
                  <a:pt x="5994" y="12086"/>
                  <a:pt x="5964" y="12086"/>
                </a:cubicBezTo>
                <a:lnTo>
                  <a:pt x="3771" y="12086"/>
                </a:lnTo>
                <a:close/>
                <a:moveTo>
                  <a:pt x="7619" y="12086"/>
                </a:moveTo>
                <a:cubicBezTo>
                  <a:pt x="7583" y="12086"/>
                  <a:pt x="7559" y="12107"/>
                  <a:pt x="7559" y="12140"/>
                </a:cubicBezTo>
                <a:lnTo>
                  <a:pt x="7559" y="14126"/>
                </a:lnTo>
                <a:cubicBezTo>
                  <a:pt x="7559" y="14153"/>
                  <a:pt x="7583" y="14180"/>
                  <a:pt x="7619" y="14180"/>
                </a:cubicBezTo>
                <a:lnTo>
                  <a:pt x="9812" y="14180"/>
                </a:lnTo>
                <a:cubicBezTo>
                  <a:pt x="9841" y="14180"/>
                  <a:pt x="9871" y="14153"/>
                  <a:pt x="9871" y="14126"/>
                </a:cubicBezTo>
                <a:lnTo>
                  <a:pt x="9871" y="12140"/>
                </a:lnTo>
                <a:cubicBezTo>
                  <a:pt x="9871" y="12107"/>
                  <a:pt x="9841" y="12086"/>
                  <a:pt x="9812" y="12086"/>
                </a:cubicBezTo>
                <a:lnTo>
                  <a:pt x="7619" y="12086"/>
                </a:lnTo>
                <a:close/>
                <a:moveTo>
                  <a:pt x="11788" y="12086"/>
                </a:moveTo>
                <a:cubicBezTo>
                  <a:pt x="11759" y="12086"/>
                  <a:pt x="11729" y="12107"/>
                  <a:pt x="11729" y="12140"/>
                </a:cubicBezTo>
                <a:lnTo>
                  <a:pt x="11729" y="14126"/>
                </a:lnTo>
                <a:cubicBezTo>
                  <a:pt x="11729" y="14153"/>
                  <a:pt x="11759" y="14180"/>
                  <a:pt x="11788" y="14180"/>
                </a:cubicBezTo>
                <a:lnTo>
                  <a:pt x="13981" y="14180"/>
                </a:lnTo>
                <a:cubicBezTo>
                  <a:pt x="14011" y="14180"/>
                  <a:pt x="14041" y="14153"/>
                  <a:pt x="14041" y="14126"/>
                </a:cubicBezTo>
                <a:lnTo>
                  <a:pt x="14041" y="12140"/>
                </a:lnTo>
                <a:cubicBezTo>
                  <a:pt x="14041" y="12107"/>
                  <a:pt x="14011" y="12086"/>
                  <a:pt x="13981" y="12086"/>
                </a:cubicBezTo>
                <a:lnTo>
                  <a:pt x="11788" y="12086"/>
                </a:lnTo>
                <a:close/>
                <a:moveTo>
                  <a:pt x="15636" y="12086"/>
                </a:moveTo>
                <a:cubicBezTo>
                  <a:pt x="15600" y="12086"/>
                  <a:pt x="15576" y="12107"/>
                  <a:pt x="15576" y="12140"/>
                </a:cubicBezTo>
                <a:lnTo>
                  <a:pt x="15576" y="14126"/>
                </a:lnTo>
                <a:cubicBezTo>
                  <a:pt x="15576" y="14153"/>
                  <a:pt x="15600" y="14180"/>
                  <a:pt x="15636" y="14180"/>
                </a:cubicBezTo>
                <a:lnTo>
                  <a:pt x="17829" y="14180"/>
                </a:lnTo>
                <a:cubicBezTo>
                  <a:pt x="17864" y="14180"/>
                  <a:pt x="17888" y="14153"/>
                  <a:pt x="17888" y="14126"/>
                </a:cubicBezTo>
                <a:lnTo>
                  <a:pt x="17888" y="12140"/>
                </a:lnTo>
                <a:cubicBezTo>
                  <a:pt x="17888" y="12107"/>
                  <a:pt x="17864" y="12086"/>
                  <a:pt x="17829" y="12086"/>
                </a:cubicBezTo>
                <a:lnTo>
                  <a:pt x="15636" y="12086"/>
                </a:lnTo>
                <a:close/>
                <a:moveTo>
                  <a:pt x="3771" y="15866"/>
                </a:moveTo>
                <a:cubicBezTo>
                  <a:pt x="3736" y="15866"/>
                  <a:pt x="3712" y="15893"/>
                  <a:pt x="3712" y="15920"/>
                </a:cubicBezTo>
                <a:lnTo>
                  <a:pt x="3712" y="17906"/>
                </a:lnTo>
                <a:cubicBezTo>
                  <a:pt x="3712" y="17933"/>
                  <a:pt x="3736" y="17960"/>
                  <a:pt x="3771" y="17960"/>
                </a:cubicBezTo>
                <a:lnTo>
                  <a:pt x="5964" y="17960"/>
                </a:lnTo>
                <a:cubicBezTo>
                  <a:pt x="5994" y="17960"/>
                  <a:pt x="6024" y="17933"/>
                  <a:pt x="6024" y="17906"/>
                </a:cubicBezTo>
                <a:lnTo>
                  <a:pt x="6024" y="15920"/>
                </a:lnTo>
                <a:cubicBezTo>
                  <a:pt x="6024" y="15893"/>
                  <a:pt x="5994" y="15866"/>
                  <a:pt x="5964" y="15866"/>
                </a:cubicBezTo>
                <a:lnTo>
                  <a:pt x="3771" y="15866"/>
                </a:lnTo>
                <a:close/>
                <a:moveTo>
                  <a:pt x="7619" y="15866"/>
                </a:moveTo>
                <a:cubicBezTo>
                  <a:pt x="7583" y="15866"/>
                  <a:pt x="7559" y="15893"/>
                  <a:pt x="7559" y="15920"/>
                </a:cubicBezTo>
                <a:lnTo>
                  <a:pt x="7559" y="17906"/>
                </a:lnTo>
                <a:cubicBezTo>
                  <a:pt x="7559" y="17933"/>
                  <a:pt x="7583" y="17960"/>
                  <a:pt x="7619" y="17960"/>
                </a:cubicBezTo>
                <a:lnTo>
                  <a:pt x="9812" y="17960"/>
                </a:lnTo>
                <a:cubicBezTo>
                  <a:pt x="9841" y="17960"/>
                  <a:pt x="9871" y="17933"/>
                  <a:pt x="9871" y="17906"/>
                </a:cubicBezTo>
                <a:lnTo>
                  <a:pt x="9871" y="15920"/>
                </a:lnTo>
                <a:cubicBezTo>
                  <a:pt x="9871" y="15893"/>
                  <a:pt x="9841" y="15866"/>
                  <a:pt x="9812" y="15866"/>
                </a:cubicBezTo>
                <a:lnTo>
                  <a:pt x="7619" y="15866"/>
                </a:lnTo>
                <a:close/>
                <a:moveTo>
                  <a:pt x="11788" y="15866"/>
                </a:moveTo>
                <a:cubicBezTo>
                  <a:pt x="11759" y="15866"/>
                  <a:pt x="11729" y="15893"/>
                  <a:pt x="11729" y="15920"/>
                </a:cubicBezTo>
                <a:lnTo>
                  <a:pt x="11729" y="17906"/>
                </a:lnTo>
                <a:cubicBezTo>
                  <a:pt x="11729" y="17933"/>
                  <a:pt x="11759" y="17960"/>
                  <a:pt x="11788" y="17960"/>
                </a:cubicBezTo>
                <a:lnTo>
                  <a:pt x="13981" y="17960"/>
                </a:lnTo>
                <a:cubicBezTo>
                  <a:pt x="14011" y="17960"/>
                  <a:pt x="14041" y="17933"/>
                  <a:pt x="14041" y="17906"/>
                </a:cubicBezTo>
                <a:lnTo>
                  <a:pt x="14041" y="15920"/>
                </a:lnTo>
                <a:cubicBezTo>
                  <a:pt x="14041" y="15893"/>
                  <a:pt x="14011" y="15866"/>
                  <a:pt x="13981" y="15866"/>
                </a:cubicBezTo>
                <a:lnTo>
                  <a:pt x="11788" y="15866"/>
                </a:lnTo>
                <a:close/>
                <a:moveTo>
                  <a:pt x="15636" y="15866"/>
                </a:moveTo>
                <a:cubicBezTo>
                  <a:pt x="15600" y="15866"/>
                  <a:pt x="15576" y="15893"/>
                  <a:pt x="15576" y="15920"/>
                </a:cubicBezTo>
                <a:lnTo>
                  <a:pt x="15576" y="17906"/>
                </a:lnTo>
                <a:cubicBezTo>
                  <a:pt x="15576" y="17933"/>
                  <a:pt x="15600" y="17960"/>
                  <a:pt x="15636" y="17960"/>
                </a:cubicBezTo>
                <a:lnTo>
                  <a:pt x="17829" y="17960"/>
                </a:lnTo>
                <a:cubicBezTo>
                  <a:pt x="17864" y="17960"/>
                  <a:pt x="17888" y="17933"/>
                  <a:pt x="17888" y="17906"/>
                </a:cubicBezTo>
                <a:lnTo>
                  <a:pt x="17888" y="15920"/>
                </a:lnTo>
                <a:cubicBezTo>
                  <a:pt x="17888" y="15893"/>
                  <a:pt x="17864" y="15866"/>
                  <a:pt x="17829" y="15866"/>
                </a:cubicBezTo>
                <a:lnTo>
                  <a:pt x="15636" y="15866"/>
                </a:lnTo>
                <a:close/>
              </a:path>
            </a:pathLst>
          </a:custGeom>
          <a:solidFill>
            <a:srgbClr val="5E5E5E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26" name="Time gap">
            <a:extLst>
              <a:ext uri="{FF2B5EF4-FFF2-40B4-BE49-F238E27FC236}">
                <a16:creationId xmlns:a16="http://schemas.microsoft.com/office/drawing/2014/main" id="{27C6CC30-9BBD-8A15-5CC5-1C9C41ADF38D}"/>
              </a:ext>
            </a:extLst>
          </p:cNvPr>
          <p:cNvSpPr/>
          <p:nvPr/>
        </p:nvSpPr>
        <p:spPr>
          <a:xfrm>
            <a:off x="8581277" y="2623307"/>
            <a:ext cx="1060571" cy="635001"/>
          </a:xfrm>
          <a:prstGeom prst="rect">
            <a:avLst/>
          </a:prstGeom>
          <a:solidFill>
            <a:srgbClr val="F59119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>
            <a:lvl1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 algn="ctr"/>
            <a:r>
              <a:rPr sz="1600" dirty="0"/>
              <a:t>Time gap</a:t>
            </a:r>
          </a:p>
        </p:txBody>
      </p:sp>
      <p:grpSp>
        <p:nvGrpSpPr>
          <p:cNvPr id="27" name="Groupe">
            <a:extLst>
              <a:ext uri="{FF2B5EF4-FFF2-40B4-BE49-F238E27FC236}">
                <a16:creationId xmlns:a16="http://schemas.microsoft.com/office/drawing/2014/main" id="{56B1B5CF-29F3-3DC9-60FA-8B34237891BC}"/>
              </a:ext>
            </a:extLst>
          </p:cNvPr>
          <p:cNvGrpSpPr/>
          <p:nvPr/>
        </p:nvGrpSpPr>
        <p:grpSpPr>
          <a:xfrm>
            <a:off x="6919501" y="2623307"/>
            <a:ext cx="1608087" cy="635001"/>
            <a:chOff x="0" y="0"/>
            <a:chExt cx="2927014" cy="1270000"/>
          </a:xfrm>
        </p:grpSpPr>
        <p:sp>
          <p:nvSpPr>
            <p:cNvPr id="28" name="Triangle">
              <a:extLst>
                <a:ext uri="{FF2B5EF4-FFF2-40B4-BE49-F238E27FC236}">
                  <a16:creationId xmlns:a16="http://schemas.microsoft.com/office/drawing/2014/main" id="{38FBF2AD-1EC2-9220-203A-128F450FAE27}"/>
                </a:ext>
              </a:extLst>
            </p:cNvPr>
            <p:cNvSpPr/>
            <p:nvPr/>
          </p:nvSpPr>
          <p:spPr>
            <a:xfrm rot="16200000">
              <a:off x="0" y="0"/>
              <a:ext cx="1270000" cy="1270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00CC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  <p:sp>
          <p:nvSpPr>
            <p:cNvPr id="29" name="Past">
              <a:extLst>
                <a:ext uri="{FF2B5EF4-FFF2-40B4-BE49-F238E27FC236}">
                  <a16:creationId xmlns:a16="http://schemas.microsoft.com/office/drawing/2014/main" id="{F754F366-9DC8-77DF-C97F-F6B790CC11FA}"/>
                </a:ext>
              </a:extLst>
            </p:cNvPr>
            <p:cNvSpPr/>
            <p:nvPr/>
          </p:nvSpPr>
          <p:spPr>
            <a:xfrm>
              <a:off x="1273694" y="0"/>
              <a:ext cx="1653321" cy="1270000"/>
            </a:xfrm>
            <a:prstGeom prst="rect">
              <a:avLst/>
            </a:prstGeom>
            <a:solidFill>
              <a:srgbClr val="00CC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r>
                <a:rPr lang="nl-BE" sz="1600" dirty="0"/>
                <a:t>Verleden</a:t>
              </a:r>
              <a:endParaRPr sz="1600" dirty="0"/>
            </a:p>
          </p:txBody>
        </p:sp>
      </p:grpSp>
      <p:sp>
        <p:nvSpPr>
          <p:cNvPr id="30" name="Triangle">
            <a:extLst>
              <a:ext uri="{FF2B5EF4-FFF2-40B4-BE49-F238E27FC236}">
                <a16:creationId xmlns:a16="http://schemas.microsoft.com/office/drawing/2014/main" id="{871EFC30-36E8-AB13-C8A7-17E46F557D65}"/>
              </a:ext>
            </a:extLst>
          </p:cNvPr>
          <p:cNvSpPr/>
          <p:nvPr/>
        </p:nvSpPr>
        <p:spPr>
          <a:xfrm rot="5400000">
            <a:off x="10668622" y="2623306"/>
            <a:ext cx="635002" cy="63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B8E81A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31" name="Future">
            <a:extLst>
              <a:ext uri="{FF2B5EF4-FFF2-40B4-BE49-F238E27FC236}">
                <a16:creationId xmlns:a16="http://schemas.microsoft.com/office/drawing/2014/main" id="{293B3079-4FF0-0E14-D1E6-D9EC3FD8B2D2}"/>
              </a:ext>
            </a:extLst>
          </p:cNvPr>
          <p:cNvSpPr/>
          <p:nvPr/>
        </p:nvSpPr>
        <p:spPr>
          <a:xfrm>
            <a:off x="9695536" y="2623305"/>
            <a:ext cx="977835" cy="635001"/>
          </a:xfrm>
          <a:prstGeom prst="rect">
            <a:avLst/>
          </a:prstGeom>
          <a:solidFill>
            <a:srgbClr val="B8E81A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numCol="1" anchor="ctr">
            <a:noAutofit/>
          </a:bodyPr>
          <a:lstStyle>
            <a:lvl1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 algn="ctr"/>
            <a:r>
              <a:rPr lang="nl-BE" sz="1600" dirty="0"/>
              <a:t>Toekomst</a:t>
            </a:r>
            <a:endParaRPr sz="16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260BA26-F46A-CCE5-3974-630760349708}"/>
              </a:ext>
            </a:extLst>
          </p:cNvPr>
          <p:cNvSpPr txBox="1"/>
          <p:nvPr/>
        </p:nvSpPr>
        <p:spPr>
          <a:xfrm>
            <a:off x="7730242" y="1293932"/>
            <a:ext cx="286464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defTabSz="914400">
              <a:defRPr sz="1800"/>
            </a:pPr>
            <a:r>
              <a:rPr lang="nl-BE" sz="1800" dirty="0">
                <a:solidFill>
                  <a:srgbClr val="786660"/>
                </a:solidFill>
                <a:sym typeface="Helvetica Neue"/>
              </a:rPr>
              <a:t>Orange wil weten welke klant zijn abonnement waarschijnlijk zal opzeggen in volgend half jaar</a:t>
            </a:r>
          </a:p>
        </p:txBody>
      </p:sp>
      <p:sp>
        <p:nvSpPr>
          <p:cNvPr id="3" name="Rectangle">
            <a:extLst>
              <a:ext uri="{FF2B5EF4-FFF2-40B4-BE49-F238E27FC236}">
                <a16:creationId xmlns:a16="http://schemas.microsoft.com/office/drawing/2014/main" id="{043B5D7C-0026-A379-B35C-47F7A94D2A2E}"/>
              </a:ext>
            </a:extLst>
          </p:cNvPr>
          <p:cNvSpPr/>
          <p:nvPr/>
        </p:nvSpPr>
        <p:spPr>
          <a:xfrm>
            <a:off x="1006951" y="2527945"/>
            <a:ext cx="2478708" cy="635001"/>
          </a:xfrm>
          <a:prstGeom prst="rect">
            <a:avLst/>
          </a:prstGeom>
          <a:solidFill>
            <a:srgbClr val="00CC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57C1FB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4" name="Rectangle">
            <a:extLst>
              <a:ext uri="{FF2B5EF4-FFF2-40B4-BE49-F238E27FC236}">
                <a16:creationId xmlns:a16="http://schemas.microsoft.com/office/drawing/2014/main" id="{551C04C4-9F2E-09D5-C45A-964E1D96F43E}"/>
              </a:ext>
            </a:extLst>
          </p:cNvPr>
          <p:cNvSpPr/>
          <p:nvPr/>
        </p:nvSpPr>
        <p:spPr>
          <a:xfrm>
            <a:off x="3822822" y="2527945"/>
            <a:ext cx="1540648" cy="635001"/>
          </a:xfrm>
          <a:prstGeom prst="rect">
            <a:avLst/>
          </a:prstGeom>
          <a:solidFill>
            <a:srgbClr val="B8E81A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5" name="Rectangle">
            <a:extLst>
              <a:ext uri="{FF2B5EF4-FFF2-40B4-BE49-F238E27FC236}">
                <a16:creationId xmlns:a16="http://schemas.microsoft.com/office/drawing/2014/main" id="{2812D829-CB7A-3DDE-5445-5FAE524B60F1}"/>
              </a:ext>
            </a:extLst>
          </p:cNvPr>
          <p:cNvSpPr/>
          <p:nvPr/>
        </p:nvSpPr>
        <p:spPr>
          <a:xfrm>
            <a:off x="3459626" y="2527945"/>
            <a:ext cx="390363" cy="635001"/>
          </a:xfrm>
          <a:prstGeom prst="rect">
            <a:avLst/>
          </a:prstGeom>
          <a:solidFill>
            <a:srgbClr val="F591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57C1FB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6" name="Ligne">
            <a:extLst>
              <a:ext uri="{FF2B5EF4-FFF2-40B4-BE49-F238E27FC236}">
                <a16:creationId xmlns:a16="http://schemas.microsoft.com/office/drawing/2014/main" id="{5B96B102-8C26-28A9-126B-667DA5589084}"/>
              </a:ext>
            </a:extLst>
          </p:cNvPr>
          <p:cNvSpPr/>
          <p:nvPr/>
        </p:nvSpPr>
        <p:spPr>
          <a:xfrm flipV="1">
            <a:off x="3474091" y="2396433"/>
            <a:ext cx="1" cy="898026"/>
          </a:xfrm>
          <a:prstGeom prst="line">
            <a:avLst/>
          </a:prstGeom>
          <a:ln w="508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40" name="Rectangle 46">
            <a:extLst>
              <a:ext uri="{FF2B5EF4-FFF2-40B4-BE49-F238E27FC236}">
                <a16:creationId xmlns:a16="http://schemas.microsoft.com/office/drawing/2014/main" id="{61F337FA-29F0-FD94-7A46-3BF69CB62DF6}"/>
              </a:ext>
            </a:extLst>
          </p:cNvPr>
          <p:cNvSpPr txBox="1"/>
          <p:nvPr/>
        </p:nvSpPr>
        <p:spPr>
          <a:xfrm>
            <a:off x="7610964" y="3270104"/>
            <a:ext cx="683947" cy="2923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2860" tIns="22860" rIns="22860" bIns="22860" numCol="1" anchor="t">
            <a:spAutoFit/>
          </a:bodyPr>
          <a:lstStyle>
            <a:lvl1pPr algn="r" defTabSz="914400">
              <a:defRPr sz="3200" b="0">
                <a:solidFill>
                  <a:srgbClr val="786660"/>
                </a:solidFill>
              </a:defRPr>
            </a:lvl1pPr>
          </a:lstStyle>
          <a:p>
            <a:r>
              <a:rPr sz="1600" dirty="0"/>
              <a:t>1 </a:t>
            </a:r>
            <a:r>
              <a:rPr lang="nl-BE" sz="1600" dirty="0"/>
              <a:t>jaar</a:t>
            </a:r>
            <a:endParaRPr sz="1600" dirty="0"/>
          </a:p>
        </p:txBody>
      </p:sp>
      <p:sp>
        <p:nvSpPr>
          <p:cNvPr id="41" name="Rectangle 48">
            <a:extLst>
              <a:ext uri="{FF2B5EF4-FFF2-40B4-BE49-F238E27FC236}">
                <a16:creationId xmlns:a16="http://schemas.microsoft.com/office/drawing/2014/main" id="{4BEA74E7-B0FE-767E-47F9-62756837AB16}"/>
              </a:ext>
            </a:extLst>
          </p:cNvPr>
          <p:cNvSpPr txBox="1"/>
          <p:nvPr/>
        </p:nvSpPr>
        <p:spPr>
          <a:xfrm>
            <a:off x="8683680" y="3282473"/>
            <a:ext cx="770725" cy="2923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2860" tIns="22860" rIns="22860" bIns="22860" numCol="1" anchor="t">
            <a:spAutoFit/>
          </a:bodyPr>
          <a:lstStyle>
            <a:lvl1pPr algn="r" defTabSz="914400">
              <a:defRPr sz="3200" b="0">
                <a:solidFill>
                  <a:srgbClr val="786660"/>
                </a:solidFill>
              </a:defRPr>
            </a:lvl1pPr>
          </a:lstStyle>
          <a:p>
            <a:r>
              <a:rPr sz="1600" dirty="0"/>
              <a:t>1 </a:t>
            </a:r>
            <a:r>
              <a:rPr lang="nl-BE" sz="1600" dirty="0"/>
              <a:t>maand</a:t>
            </a:r>
            <a:endParaRPr sz="1600" dirty="0"/>
          </a:p>
        </p:txBody>
      </p:sp>
      <p:sp>
        <p:nvSpPr>
          <p:cNvPr id="42" name="Rectangle 47">
            <a:extLst>
              <a:ext uri="{FF2B5EF4-FFF2-40B4-BE49-F238E27FC236}">
                <a16:creationId xmlns:a16="http://schemas.microsoft.com/office/drawing/2014/main" id="{AC303F48-D147-3606-CAD7-0FCD1FF81C88}"/>
              </a:ext>
            </a:extLst>
          </p:cNvPr>
          <p:cNvSpPr txBox="1"/>
          <p:nvPr/>
        </p:nvSpPr>
        <p:spPr>
          <a:xfrm>
            <a:off x="9949854" y="3281287"/>
            <a:ext cx="770725" cy="2923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2860" tIns="22860" rIns="22860" bIns="22860" numCol="1" anchor="t">
            <a:spAutoFit/>
          </a:bodyPr>
          <a:lstStyle>
            <a:lvl1pPr algn="r" defTabSz="914400">
              <a:defRPr sz="3200" b="0">
                <a:solidFill>
                  <a:srgbClr val="786660"/>
                </a:solidFill>
              </a:defRPr>
            </a:lvl1pPr>
          </a:lstStyle>
          <a:p>
            <a:r>
              <a:rPr sz="1600" dirty="0"/>
              <a:t>6 </a:t>
            </a:r>
            <a:r>
              <a:rPr lang="nl-BE" sz="1600" dirty="0"/>
              <a:t>maand</a:t>
            </a:r>
            <a:endParaRPr sz="1600" dirty="0"/>
          </a:p>
        </p:txBody>
      </p:sp>
      <p:sp>
        <p:nvSpPr>
          <p:cNvPr id="43" name="Rectangle 46">
            <a:extLst>
              <a:ext uri="{FF2B5EF4-FFF2-40B4-BE49-F238E27FC236}">
                <a16:creationId xmlns:a16="http://schemas.microsoft.com/office/drawing/2014/main" id="{0881E566-DFE0-8F6C-C8DA-4C3AD6F477B8}"/>
              </a:ext>
            </a:extLst>
          </p:cNvPr>
          <p:cNvSpPr txBox="1"/>
          <p:nvPr/>
        </p:nvSpPr>
        <p:spPr>
          <a:xfrm>
            <a:off x="3285176" y="2717860"/>
            <a:ext cx="564814" cy="2923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2860" tIns="22860" rIns="22860" bIns="22860" numCol="1" anchor="t">
            <a:spAutoFit/>
          </a:bodyPr>
          <a:lstStyle>
            <a:lvl1pPr algn="r" defTabSz="914400">
              <a:defRPr sz="3200" b="0">
                <a:solidFill>
                  <a:srgbClr val="786660"/>
                </a:solidFill>
              </a:defRPr>
            </a:lvl1pPr>
          </a:lstStyle>
          <a:p>
            <a:r>
              <a:rPr lang="nl-BE" sz="1600" dirty="0">
                <a:solidFill>
                  <a:schemeClr val="bg1"/>
                </a:solidFill>
              </a:rPr>
              <a:t>dec</a:t>
            </a:r>
            <a:endParaRPr sz="1600" dirty="0">
              <a:solidFill>
                <a:schemeClr val="bg1"/>
              </a:solidFill>
            </a:endParaRPr>
          </a:p>
        </p:txBody>
      </p:sp>
      <p:sp>
        <p:nvSpPr>
          <p:cNvPr id="44" name="Rectangle 46">
            <a:extLst>
              <a:ext uri="{FF2B5EF4-FFF2-40B4-BE49-F238E27FC236}">
                <a16:creationId xmlns:a16="http://schemas.microsoft.com/office/drawing/2014/main" id="{5FB33C36-52E6-F274-98B5-52CAC6981BC6}"/>
              </a:ext>
            </a:extLst>
          </p:cNvPr>
          <p:cNvSpPr txBox="1"/>
          <p:nvPr/>
        </p:nvSpPr>
        <p:spPr>
          <a:xfrm>
            <a:off x="4111654" y="2730955"/>
            <a:ext cx="913460" cy="2923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2860" tIns="22860" rIns="22860" bIns="22860" numCol="1" anchor="t">
            <a:spAutoFit/>
          </a:bodyPr>
          <a:lstStyle>
            <a:lvl1pPr algn="r" defTabSz="914400">
              <a:defRPr sz="3200" b="0">
                <a:solidFill>
                  <a:srgbClr val="786660"/>
                </a:solidFill>
              </a:defRPr>
            </a:lvl1pPr>
          </a:lstStyle>
          <a:p>
            <a:r>
              <a:rPr lang="nl-BE" sz="1600" dirty="0">
                <a:solidFill>
                  <a:schemeClr val="bg1"/>
                </a:solidFill>
              </a:rPr>
              <a:t>Jan-jun</a:t>
            </a:r>
            <a:endParaRPr sz="1600" dirty="0">
              <a:solidFill>
                <a:schemeClr val="bg1"/>
              </a:solidFill>
            </a:endParaRPr>
          </a:p>
        </p:txBody>
      </p:sp>
      <p:sp>
        <p:nvSpPr>
          <p:cNvPr id="45" name="Rectangle 46">
            <a:extLst>
              <a:ext uri="{FF2B5EF4-FFF2-40B4-BE49-F238E27FC236}">
                <a16:creationId xmlns:a16="http://schemas.microsoft.com/office/drawing/2014/main" id="{BB103E70-C6D5-CE90-AA90-B5C587D25E71}"/>
              </a:ext>
            </a:extLst>
          </p:cNvPr>
          <p:cNvSpPr txBox="1"/>
          <p:nvPr/>
        </p:nvSpPr>
        <p:spPr>
          <a:xfrm>
            <a:off x="1884059" y="2734190"/>
            <a:ext cx="970331" cy="2923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2860" tIns="22860" rIns="22860" bIns="22860" numCol="1" anchor="t">
            <a:spAutoFit/>
          </a:bodyPr>
          <a:lstStyle>
            <a:lvl1pPr algn="r" defTabSz="914400">
              <a:defRPr sz="3200" b="0">
                <a:solidFill>
                  <a:srgbClr val="786660"/>
                </a:solidFill>
              </a:defRPr>
            </a:lvl1pPr>
          </a:lstStyle>
          <a:p>
            <a:r>
              <a:rPr lang="nl-BE" sz="1600" dirty="0">
                <a:solidFill>
                  <a:schemeClr val="bg1"/>
                </a:solidFill>
              </a:rPr>
              <a:t>Nov-nov</a:t>
            </a:r>
            <a:endParaRPr sz="1600" dirty="0">
              <a:solidFill>
                <a:schemeClr val="bg1"/>
              </a:solidFill>
            </a:endParaRPr>
          </a:p>
        </p:txBody>
      </p:sp>
      <p:sp>
        <p:nvSpPr>
          <p:cNvPr id="46" name="Rectangle 46">
            <a:extLst>
              <a:ext uri="{FF2B5EF4-FFF2-40B4-BE49-F238E27FC236}">
                <a16:creationId xmlns:a16="http://schemas.microsoft.com/office/drawing/2014/main" id="{D8174395-2CE5-1C52-5DB7-A10449EC5316}"/>
              </a:ext>
            </a:extLst>
          </p:cNvPr>
          <p:cNvSpPr txBox="1"/>
          <p:nvPr/>
        </p:nvSpPr>
        <p:spPr>
          <a:xfrm>
            <a:off x="3281870" y="3725700"/>
            <a:ext cx="564814" cy="2923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2860" tIns="22860" rIns="22860" bIns="22860" numCol="1" anchor="t">
            <a:spAutoFit/>
          </a:bodyPr>
          <a:lstStyle>
            <a:lvl1pPr algn="r" defTabSz="914400">
              <a:defRPr sz="3200" b="0">
                <a:solidFill>
                  <a:srgbClr val="786660"/>
                </a:solidFill>
              </a:defRPr>
            </a:lvl1pPr>
          </a:lstStyle>
          <a:p>
            <a:r>
              <a:rPr lang="nl-BE" sz="1600" dirty="0">
                <a:solidFill>
                  <a:schemeClr val="bg1"/>
                </a:solidFill>
              </a:rPr>
              <a:t>jan</a:t>
            </a:r>
            <a:endParaRPr sz="1600" dirty="0">
              <a:solidFill>
                <a:schemeClr val="bg1"/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9F96BB7D-6CBF-C724-6163-B84E8F696FDF}"/>
              </a:ext>
            </a:extLst>
          </p:cNvPr>
          <p:cNvSpPr txBox="1"/>
          <p:nvPr/>
        </p:nvSpPr>
        <p:spPr>
          <a:xfrm>
            <a:off x="4108348" y="3738795"/>
            <a:ext cx="913460" cy="2923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2860" tIns="22860" rIns="22860" bIns="22860" numCol="1" anchor="t">
            <a:spAutoFit/>
          </a:bodyPr>
          <a:lstStyle>
            <a:lvl1pPr algn="r" defTabSz="914400">
              <a:defRPr sz="3200" b="0">
                <a:solidFill>
                  <a:srgbClr val="786660"/>
                </a:solidFill>
              </a:defRPr>
            </a:lvl1pPr>
          </a:lstStyle>
          <a:p>
            <a:r>
              <a:rPr lang="nl-BE" sz="1600" dirty="0">
                <a:solidFill>
                  <a:schemeClr val="bg1"/>
                </a:solidFill>
              </a:rPr>
              <a:t>Feb-Jul</a:t>
            </a:r>
            <a:endParaRPr sz="1600" dirty="0">
              <a:solidFill>
                <a:schemeClr val="bg1"/>
              </a:solidFill>
            </a:endParaRPr>
          </a:p>
        </p:txBody>
      </p:sp>
      <p:sp>
        <p:nvSpPr>
          <p:cNvPr id="48" name="Rectangle 46">
            <a:extLst>
              <a:ext uri="{FF2B5EF4-FFF2-40B4-BE49-F238E27FC236}">
                <a16:creationId xmlns:a16="http://schemas.microsoft.com/office/drawing/2014/main" id="{DD152ED9-4554-D26E-449D-1603207E6647}"/>
              </a:ext>
            </a:extLst>
          </p:cNvPr>
          <p:cNvSpPr txBox="1"/>
          <p:nvPr/>
        </p:nvSpPr>
        <p:spPr>
          <a:xfrm>
            <a:off x="1880753" y="3742030"/>
            <a:ext cx="970331" cy="2923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2860" tIns="22860" rIns="22860" bIns="22860" numCol="1" anchor="t">
            <a:spAutoFit/>
          </a:bodyPr>
          <a:lstStyle>
            <a:lvl1pPr algn="r" defTabSz="914400">
              <a:defRPr sz="3200" b="0">
                <a:solidFill>
                  <a:srgbClr val="786660"/>
                </a:solidFill>
              </a:defRPr>
            </a:lvl1pPr>
          </a:lstStyle>
          <a:p>
            <a:r>
              <a:rPr lang="nl-BE" sz="1600" dirty="0">
                <a:solidFill>
                  <a:schemeClr val="bg1"/>
                </a:solidFill>
              </a:rPr>
              <a:t>Dec-dec</a:t>
            </a:r>
            <a:endParaRPr sz="1600" dirty="0">
              <a:solidFill>
                <a:schemeClr val="bg1"/>
              </a:solidFill>
            </a:endParaRPr>
          </a:p>
        </p:txBody>
      </p:sp>
      <p:sp>
        <p:nvSpPr>
          <p:cNvPr id="49" name="Rectangle 46">
            <a:extLst>
              <a:ext uri="{FF2B5EF4-FFF2-40B4-BE49-F238E27FC236}">
                <a16:creationId xmlns:a16="http://schemas.microsoft.com/office/drawing/2014/main" id="{227A4C68-D8EC-C4BE-0B9E-CF4308DF8F91}"/>
              </a:ext>
            </a:extLst>
          </p:cNvPr>
          <p:cNvSpPr txBox="1"/>
          <p:nvPr/>
        </p:nvSpPr>
        <p:spPr>
          <a:xfrm>
            <a:off x="3261463" y="4703017"/>
            <a:ext cx="564814" cy="2923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2860" tIns="22860" rIns="22860" bIns="22860" numCol="1" anchor="t">
            <a:spAutoFit/>
          </a:bodyPr>
          <a:lstStyle>
            <a:lvl1pPr algn="r" defTabSz="914400">
              <a:defRPr sz="3200" b="0">
                <a:solidFill>
                  <a:srgbClr val="786660"/>
                </a:solidFill>
              </a:defRPr>
            </a:lvl1pPr>
          </a:lstStyle>
          <a:p>
            <a:r>
              <a:rPr lang="nl-BE" sz="1600" dirty="0">
                <a:solidFill>
                  <a:schemeClr val="bg1"/>
                </a:solidFill>
              </a:rPr>
              <a:t>feb</a:t>
            </a:r>
            <a:endParaRPr sz="1600" dirty="0">
              <a:solidFill>
                <a:schemeClr val="bg1"/>
              </a:solidFill>
            </a:endParaRPr>
          </a:p>
        </p:txBody>
      </p:sp>
      <p:sp>
        <p:nvSpPr>
          <p:cNvPr id="50" name="Rectangle 46">
            <a:extLst>
              <a:ext uri="{FF2B5EF4-FFF2-40B4-BE49-F238E27FC236}">
                <a16:creationId xmlns:a16="http://schemas.microsoft.com/office/drawing/2014/main" id="{D2E117EC-6852-76B7-C8A9-3B57E033B126}"/>
              </a:ext>
            </a:extLst>
          </p:cNvPr>
          <p:cNvSpPr txBox="1"/>
          <p:nvPr/>
        </p:nvSpPr>
        <p:spPr>
          <a:xfrm>
            <a:off x="4087941" y="4716112"/>
            <a:ext cx="913460" cy="2923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2860" tIns="22860" rIns="22860" bIns="22860" numCol="1" anchor="t">
            <a:spAutoFit/>
          </a:bodyPr>
          <a:lstStyle>
            <a:lvl1pPr algn="r" defTabSz="914400">
              <a:defRPr sz="3200" b="0">
                <a:solidFill>
                  <a:srgbClr val="786660"/>
                </a:solidFill>
              </a:defRPr>
            </a:lvl1pPr>
          </a:lstStyle>
          <a:p>
            <a:r>
              <a:rPr lang="nl-BE" sz="1600" dirty="0">
                <a:solidFill>
                  <a:schemeClr val="bg1"/>
                </a:solidFill>
              </a:rPr>
              <a:t>Mar-Aug</a:t>
            </a:r>
            <a:endParaRPr sz="1600" dirty="0">
              <a:solidFill>
                <a:schemeClr val="bg1"/>
              </a:solidFill>
            </a:endParaRPr>
          </a:p>
        </p:txBody>
      </p:sp>
      <p:sp>
        <p:nvSpPr>
          <p:cNvPr id="51" name="Rectangle 46">
            <a:extLst>
              <a:ext uri="{FF2B5EF4-FFF2-40B4-BE49-F238E27FC236}">
                <a16:creationId xmlns:a16="http://schemas.microsoft.com/office/drawing/2014/main" id="{A67E1252-6B13-A9DE-D8EE-5AF2BDE8292B}"/>
              </a:ext>
            </a:extLst>
          </p:cNvPr>
          <p:cNvSpPr txBox="1"/>
          <p:nvPr/>
        </p:nvSpPr>
        <p:spPr>
          <a:xfrm>
            <a:off x="1860346" y="4719347"/>
            <a:ext cx="970331" cy="2923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2860" tIns="22860" rIns="22860" bIns="22860" numCol="1" anchor="t">
            <a:spAutoFit/>
          </a:bodyPr>
          <a:lstStyle>
            <a:lvl1pPr algn="r" defTabSz="914400">
              <a:defRPr sz="3200" b="0">
                <a:solidFill>
                  <a:srgbClr val="786660"/>
                </a:solidFill>
              </a:defRPr>
            </a:lvl1pPr>
          </a:lstStyle>
          <a:p>
            <a:r>
              <a:rPr lang="nl-BE" sz="1600" dirty="0">
                <a:solidFill>
                  <a:schemeClr val="bg1"/>
                </a:solidFill>
              </a:rPr>
              <a:t>Jan-jan</a:t>
            </a:r>
            <a:endParaRPr sz="1600" dirty="0">
              <a:solidFill>
                <a:schemeClr val="bg1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9B1421D-D739-587D-78A1-AD95E702EDF3}"/>
              </a:ext>
            </a:extLst>
          </p:cNvPr>
          <p:cNvSpPr txBox="1"/>
          <p:nvPr/>
        </p:nvSpPr>
        <p:spPr>
          <a:xfrm>
            <a:off x="6818510" y="3979742"/>
            <a:ext cx="626268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/>
              <a:t>Representatieve periode(s)</a:t>
            </a:r>
          </a:p>
          <a:p>
            <a:r>
              <a:rPr lang="nl-BE" dirty="0"/>
              <a:t>Hoe recenter hoe beter</a:t>
            </a:r>
          </a:p>
          <a:p>
            <a:r>
              <a:rPr lang="nl-BE" dirty="0"/>
              <a:t>Seizonaliteit</a:t>
            </a:r>
          </a:p>
          <a:p>
            <a:r>
              <a:rPr lang="nl-BE" dirty="0"/>
              <a:t>Campagne periodes</a:t>
            </a:r>
          </a:p>
          <a:p>
            <a:r>
              <a:rPr lang="nl-BE" dirty="0"/>
              <a:t>Corona</a:t>
            </a:r>
          </a:p>
          <a:p>
            <a:r>
              <a:rPr lang="nl-BE" dirty="0"/>
              <a:t>Data volume &amp; snelheid</a:t>
            </a:r>
          </a:p>
          <a:p>
            <a:r>
              <a:rPr lang="nl-BE" dirty="0"/>
              <a:t>Genoeg target? (sampling)</a:t>
            </a:r>
          </a:p>
          <a:p>
            <a:endParaRPr lang="nl-BE" b="1" dirty="0"/>
          </a:p>
          <a:p>
            <a:endParaRPr lang="nl-BE" dirty="0"/>
          </a:p>
        </p:txBody>
      </p:sp>
      <p:sp>
        <p:nvSpPr>
          <p:cNvPr id="53" name="Past snapshot">
            <a:extLst>
              <a:ext uri="{FF2B5EF4-FFF2-40B4-BE49-F238E27FC236}">
                <a16:creationId xmlns:a16="http://schemas.microsoft.com/office/drawing/2014/main" id="{D0652C1A-E88E-CDE5-0CD0-49A26E90A0E5}"/>
              </a:ext>
            </a:extLst>
          </p:cNvPr>
          <p:cNvSpPr txBox="1"/>
          <p:nvPr/>
        </p:nvSpPr>
        <p:spPr>
          <a:xfrm>
            <a:off x="2486025" y="1843917"/>
            <a:ext cx="2456879" cy="3744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defRPr sz="4200">
                <a:solidFill>
                  <a:srgbClr val="5E5E5E"/>
                </a:solidFill>
              </a:defRPr>
            </a:lvl1pPr>
          </a:lstStyle>
          <a:p>
            <a:r>
              <a:rPr lang="nl-BE" sz="2100" dirty="0"/>
              <a:t>Meerdere snapshots</a:t>
            </a:r>
            <a:endParaRPr sz="2100" dirty="0"/>
          </a:p>
        </p:txBody>
      </p:sp>
    </p:spTree>
    <p:extLst>
      <p:ext uri="{BB962C8B-B14F-4D97-AF65-F5344CB8AC3E}">
        <p14:creationId xmlns:p14="http://schemas.microsoft.com/office/powerpoint/2010/main" val="84682730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1" grpId="0" animBg="1"/>
      <p:bldP spid="12" grpId="0" animBg="1"/>
      <p:bldP spid="14" grpId="0" animBg="1"/>
      <p:bldP spid="16" grpId="0" animBg="1"/>
      <p:bldP spid="17" grpId="0" animBg="1"/>
      <p:bldP spid="21" grpId="0" animBg="1"/>
      <p:bldP spid="23" grpId="0" animBg="1"/>
      <p:bldP spid="36" grpId="0" animBg="1"/>
      <p:bldP spid="37" grpId="0" animBg="1"/>
      <p:bldP spid="2" grpId="0" animBg="1"/>
      <p:bldP spid="3" grpId="0" animBg="1"/>
      <p:bldP spid="4" grpId="0" animBg="1"/>
      <p:bldP spid="5" grpId="0" animBg="1"/>
      <p:bldP spid="6" grpId="0" animBg="1"/>
      <p:bldP spid="43" grpId="0"/>
      <p:bldP spid="44" grpId="0"/>
      <p:bldP spid="45" grpId="0"/>
      <p:bldP spid="46" grpId="0"/>
      <p:bldP spid="47" grpId="0"/>
      <p:bldP spid="48" grpId="0"/>
      <p:bldP spid="49" grpId="0"/>
      <p:bldP spid="50" grpId="0"/>
      <p:bldP spid="51" grpId="0"/>
      <p:bldP spid="52" grpId="0"/>
      <p:bldP spid="53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lèche">
            <a:extLst>
              <a:ext uri="{FF2B5EF4-FFF2-40B4-BE49-F238E27FC236}">
                <a16:creationId xmlns:a16="http://schemas.microsoft.com/office/drawing/2014/main" id="{76A2E8B4-8215-BE96-CE25-389AE8CF256D}"/>
              </a:ext>
            </a:extLst>
          </p:cNvPr>
          <p:cNvSpPr/>
          <p:nvPr/>
        </p:nvSpPr>
        <p:spPr>
          <a:xfrm>
            <a:off x="1047757" y="4341088"/>
            <a:ext cx="10502901" cy="1047592"/>
          </a:xfrm>
          <a:prstGeom prst="rightArrow">
            <a:avLst>
              <a:gd name="adj1" fmla="val 60966"/>
              <a:gd name="adj2" fmla="val 56929"/>
            </a:avLst>
          </a:prstGeom>
          <a:solidFill>
            <a:srgbClr val="D5D5D5"/>
          </a:solidFill>
          <a:ln w="12700">
            <a:miter lim="400000"/>
          </a:ln>
          <a:effectLst>
            <a:outerShdw blurRad="139700" dist="254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11" name="Flèche">
            <a:extLst>
              <a:ext uri="{FF2B5EF4-FFF2-40B4-BE49-F238E27FC236}">
                <a16:creationId xmlns:a16="http://schemas.microsoft.com/office/drawing/2014/main" id="{165D11FD-4E38-B19D-6F05-6CDF13621049}"/>
              </a:ext>
            </a:extLst>
          </p:cNvPr>
          <p:cNvSpPr/>
          <p:nvPr/>
        </p:nvSpPr>
        <p:spPr>
          <a:xfrm>
            <a:off x="1047757" y="3349977"/>
            <a:ext cx="10502901" cy="1047592"/>
          </a:xfrm>
          <a:prstGeom prst="rightArrow">
            <a:avLst>
              <a:gd name="adj1" fmla="val 60966"/>
              <a:gd name="adj2" fmla="val 56929"/>
            </a:avLst>
          </a:prstGeom>
          <a:solidFill>
            <a:srgbClr val="D5D5D5"/>
          </a:solidFill>
          <a:ln w="12700">
            <a:miter lim="400000"/>
          </a:ln>
          <a:effectLst>
            <a:outerShdw blurRad="139700" dist="254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12" name="Rectangle">
            <a:extLst>
              <a:ext uri="{FF2B5EF4-FFF2-40B4-BE49-F238E27FC236}">
                <a16:creationId xmlns:a16="http://schemas.microsoft.com/office/drawing/2014/main" id="{A8DE5F38-EB1C-A804-CD45-EE0E47EE57C6}"/>
              </a:ext>
            </a:extLst>
          </p:cNvPr>
          <p:cNvSpPr/>
          <p:nvPr/>
        </p:nvSpPr>
        <p:spPr>
          <a:xfrm>
            <a:off x="1006951" y="3556272"/>
            <a:ext cx="2478708" cy="635001"/>
          </a:xfrm>
          <a:prstGeom prst="rect">
            <a:avLst/>
          </a:prstGeom>
          <a:solidFill>
            <a:srgbClr val="00CC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57C1FB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14" name="Rectangle">
            <a:extLst>
              <a:ext uri="{FF2B5EF4-FFF2-40B4-BE49-F238E27FC236}">
                <a16:creationId xmlns:a16="http://schemas.microsoft.com/office/drawing/2014/main" id="{0BFA787D-C44B-C51A-CAEB-29D5DCAD7D83}"/>
              </a:ext>
            </a:extLst>
          </p:cNvPr>
          <p:cNvSpPr/>
          <p:nvPr/>
        </p:nvSpPr>
        <p:spPr>
          <a:xfrm>
            <a:off x="3822822" y="3556272"/>
            <a:ext cx="1540648" cy="635001"/>
          </a:xfrm>
          <a:prstGeom prst="rect">
            <a:avLst/>
          </a:prstGeom>
          <a:solidFill>
            <a:srgbClr val="B8E81A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16" name="Rectangle">
            <a:extLst>
              <a:ext uri="{FF2B5EF4-FFF2-40B4-BE49-F238E27FC236}">
                <a16:creationId xmlns:a16="http://schemas.microsoft.com/office/drawing/2014/main" id="{B45D2CD6-FEB1-9A88-2D7D-49E41F3FE3CF}"/>
              </a:ext>
            </a:extLst>
          </p:cNvPr>
          <p:cNvSpPr/>
          <p:nvPr/>
        </p:nvSpPr>
        <p:spPr>
          <a:xfrm>
            <a:off x="3459626" y="3556272"/>
            <a:ext cx="390363" cy="635001"/>
          </a:xfrm>
          <a:prstGeom prst="rect">
            <a:avLst/>
          </a:prstGeom>
          <a:solidFill>
            <a:srgbClr val="F591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57C1FB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17" name="Ligne">
            <a:extLst>
              <a:ext uri="{FF2B5EF4-FFF2-40B4-BE49-F238E27FC236}">
                <a16:creationId xmlns:a16="http://schemas.microsoft.com/office/drawing/2014/main" id="{60535202-66E0-C639-3651-EBB7C227F091}"/>
              </a:ext>
            </a:extLst>
          </p:cNvPr>
          <p:cNvSpPr/>
          <p:nvPr/>
        </p:nvSpPr>
        <p:spPr>
          <a:xfrm flipV="1">
            <a:off x="3474091" y="3424760"/>
            <a:ext cx="1" cy="898026"/>
          </a:xfrm>
          <a:prstGeom prst="line">
            <a:avLst/>
          </a:prstGeom>
          <a:ln w="508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21" name="Rectangle">
            <a:extLst>
              <a:ext uri="{FF2B5EF4-FFF2-40B4-BE49-F238E27FC236}">
                <a16:creationId xmlns:a16="http://schemas.microsoft.com/office/drawing/2014/main" id="{E26CCDB8-7069-8703-60A8-02CFA0289044}"/>
              </a:ext>
            </a:extLst>
          </p:cNvPr>
          <p:cNvSpPr/>
          <p:nvPr/>
        </p:nvSpPr>
        <p:spPr>
          <a:xfrm>
            <a:off x="1006951" y="4547383"/>
            <a:ext cx="2478708" cy="635001"/>
          </a:xfrm>
          <a:prstGeom prst="rect">
            <a:avLst/>
          </a:prstGeom>
          <a:solidFill>
            <a:srgbClr val="00CC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57C1FB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23" name="Rectangle">
            <a:extLst>
              <a:ext uri="{FF2B5EF4-FFF2-40B4-BE49-F238E27FC236}">
                <a16:creationId xmlns:a16="http://schemas.microsoft.com/office/drawing/2014/main" id="{FCDCCA53-9121-6C22-ACFF-5375B58C9995}"/>
              </a:ext>
            </a:extLst>
          </p:cNvPr>
          <p:cNvSpPr/>
          <p:nvPr/>
        </p:nvSpPr>
        <p:spPr>
          <a:xfrm>
            <a:off x="3822822" y="4547383"/>
            <a:ext cx="1540648" cy="635001"/>
          </a:xfrm>
          <a:prstGeom prst="rect">
            <a:avLst/>
          </a:prstGeom>
          <a:solidFill>
            <a:srgbClr val="B8E81A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36" name="Rectangle">
            <a:extLst>
              <a:ext uri="{FF2B5EF4-FFF2-40B4-BE49-F238E27FC236}">
                <a16:creationId xmlns:a16="http://schemas.microsoft.com/office/drawing/2014/main" id="{BBFF5E8D-7042-046B-9030-082F95546175}"/>
              </a:ext>
            </a:extLst>
          </p:cNvPr>
          <p:cNvSpPr/>
          <p:nvPr/>
        </p:nvSpPr>
        <p:spPr>
          <a:xfrm>
            <a:off x="3459626" y="4547383"/>
            <a:ext cx="390363" cy="635001"/>
          </a:xfrm>
          <a:prstGeom prst="rect">
            <a:avLst/>
          </a:prstGeom>
          <a:solidFill>
            <a:srgbClr val="F591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57C1FB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37" name="Ligne">
            <a:extLst>
              <a:ext uri="{FF2B5EF4-FFF2-40B4-BE49-F238E27FC236}">
                <a16:creationId xmlns:a16="http://schemas.microsoft.com/office/drawing/2014/main" id="{363F1C14-202D-6F88-46B8-1F4BCFAC05B3}"/>
              </a:ext>
            </a:extLst>
          </p:cNvPr>
          <p:cNvSpPr/>
          <p:nvPr/>
        </p:nvSpPr>
        <p:spPr>
          <a:xfrm flipV="1">
            <a:off x="3474091" y="4415871"/>
            <a:ext cx="1" cy="898026"/>
          </a:xfrm>
          <a:prstGeom prst="line">
            <a:avLst/>
          </a:prstGeom>
          <a:ln w="508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5A295C3E-D730-B721-8496-A0EE1E4892D4}"/>
              </a:ext>
            </a:extLst>
          </p:cNvPr>
          <p:cNvSpPr/>
          <p:nvPr/>
        </p:nvSpPr>
        <p:spPr>
          <a:xfrm>
            <a:off x="5895975" y="3294459"/>
            <a:ext cx="6285493" cy="25054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" name="Flèche">
            <a:extLst>
              <a:ext uri="{FF2B5EF4-FFF2-40B4-BE49-F238E27FC236}">
                <a16:creationId xmlns:a16="http://schemas.microsoft.com/office/drawing/2014/main" id="{FC606DF8-E349-5195-3AD8-44AD36212104}"/>
              </a:ext>
            </a:extLst>
          </p:cNvPr>
          <p:cNvSpPr/>
          <p:nvPr/>
        </p:nvSpPr>
        <p:spPr>
          <a:xfrm>
            <a:off x="1047757" y="2321650"/>
            <a:ext cx="10502901" cy="1047592"/>
          </a:xfrm>
          <a:prstGeom prst="rightArrow">
            <a:avLst>
              <a:gd name="adj1" fmla="val 60966"/>
              <a:gd name="adj2" fmla="val 56929"/>
            </a:avLst>
          </a:prstGeom>
          <a:solidFill>
            <a:srgbClr val="D5D5D5"/>
          </a:solidFill>
          <a:ln w="12700">
            <a:miter lim="400000"/>
          </a:ln>
          <a:effectLst>
            <a:outerShdw blurRad="139700" dist="254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B9CBCB9-03FB-3C54-7E37-DCC8E5AF9B53}"/>
              </a:ext>
            </a:extLst>
          </p:cNvPr>
          <p:cNvSpPr/>
          <p:nvPr/>
        </p:nvSpPr>
        <p:spPr>
          <a:xfrm>
            <a:off x="5907542" y="1293932"/>
            <a:ext cx="6085468" cy="21871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581" name="Rectangle"/>
          <p:cNvSpPr/>
          <p:nvPr/>
        </p:nvSpPr>
        <p:spPr>
          <a:xfrm>
            <a:off x="6460635" y="1937395"/>
            <a:ext cx="2478707" cy="635001"/>
          </a:xfrm>
          <a:prstGeom prst="rect">
            <a:avLst/>
          </a:prstGeom>
          <a:solidFill>
            <a:srgbClr val="00CC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57C1FB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582" name="Rectangle"/>
          <p:cNvSpPr/>
          <p:nvPr/>
        </p:nvSpPr>
        <p:spPr>
          <a:xfrm>
            <a:off x="9276507" y="1937395"/>
            <a:ext cx="1540648" cy="635001"/>
          </a:xfrm>
          <a:prstGeom prst="rect">
            <a:avLst/>
          </a:prstGeom>
          <a:solidFill>
            <a:srgbClr val="B8E81A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583" name="Rectangle"/>
          <p:cNvSpPr/>
          <p:nvPr/>
        </p:nvSpPr>
        <p:spPr>
          <a:xfrm>
            <a:off x="8913309" y="1937395"/>
            <a:ext cx="390363" cy="635001"/>
          </a:xfrm>
          <a:prstGeom prst="rect">
            <a:avLst/>
          </a:prstGeom>
          <a:solidFill>
            <a:srgbClr val="F591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57C1FB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591" name="Ligne"/>
          <p:cNvSpPr/>
          <p:nvPr/>
        </p:nvSpPr>
        <p:spPr>
          <a:xfrm flipV="1">
            <a:off x="8920292" y="1805883"/>
            <a:ext cx="1" cy="898026"/>
          </a:xfrm>
          <a:prstGeom prst="line">
            <a:avLst/>
          </a:prstGeom>
          <a:ln w="508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8" name="Today">
            <a:extLst>
              <a:ext uri="{FF2B5EF4-FFF2-40B4-BE49-F238E27FC236}">
                <a16:creationId xmlns:a16="http://schemas.microsoft.com/office/drawing/2014/main" id="{7F7FA240-7767-9185-09E0-B696B9E7800B}"/>
              </a:ext>
            </a:extLst>
          </p:cNvPr>
          <p:cNvSpPr txBox="1"/>
          <p:nvPr/>
        </p:nvSpPr>
        <p:spPr>
          <a:xfrm>
            <a:off x="8397310" y="1305530"/>
            <a:ext cx="982064" cy="3744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4200">
                <a:solidFill>
                  <a:srgbClr val="5E5E5E"/>
                </a:solidFill>
              </a:defRPr>
            </a:lvl1pPr>
          </a:lstStyle>
          <a:p>
            <a:r>
              <a:rPr lang="nl-BE" sz="2100" dirty="0"/>
              <a:t>Vandaag</a:t>
            </a:r>
            <a:endParaRPr sz="2100" dirty="0"/>
          </a:p>
        </p:txBody>
      </p:sp>
      <p:sp>
        <p:nvSpPr>
          <p:cNvPr id="13" name="Timeline">
            <a:extLst>
              <a:ext uri="{FF2B5EF4-FFF2-40B4-BE49-F238E27FC236}">
                <a16:creationId xmlns:a16="http://schemas.microsoft.com/office/drawing/2014/main" id="{5EEACB86-F086-35F9-89A8-81B28DBDA263}"/>
              </a:ext>
            </a:extLst>
          </p:cNvPr>
          <p:cNvSpPr txBox="1">
            <a:spLocks/>
          </p:cNvSpPr>
          <p:nvPr/>
        </p:nvSpPr>
        <p:spPr>
          <a:xfrm>
            <a:off x="418396" y="376286"/>
            <a:ext cx="11225885" cy="132556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400" b="1" kern="1200">
                <a:solidFill>
                  <a:srgbClr val="00CCF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nl-BE" sz="4000" dirty="0">
                <a:solidFill>
                  <a:schemeClr val="tx1"/>
                </a:solidFill>
              </a:rPr>
              <a:t>Tijdslijn: </a:t>
            </a:r>
            <a:r>
              <a:rPr lang="nl-BE" sz="4000" dirty="0">
                <a:solidFill>
                  <a:schemeClr val="accent6"/>
                </a:solidFill>
              </a:rPr>
              <a:t>hoe lang </a:t>
            </a:r>
            <a:r>
              <a:rPr lang="nl-BE" sz="4000" dirty="0">
                <a:solidFill>
                  <a:schemeClr val="tx1"/>
                </a:solidFill>
              </a:rPr>
              <a:t>voor klantenprofiel, timegap en target periode</a:t>
            </a:r>
          </a:p>
          <a:p>
            <a:endParaRPr lang="nl-BE" sz="4000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FFB1EC8-6649-EBA4-FD24-C0E2596B0539}"/>
              </a:ext>
            </a:extLst>
          </p:cNvPr>
          <p:cNvSpPr/>
          <p:nvPr/>
        </p:nvSpPr>
        <p:spPr>
          <a:xfrm>
            <a:off x="5895975" y="942975"/>
            <a:ext cx="6085468" cy="21871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5" name="Calendrier">
            <a:extLst>
              <a:ext uri="{FF2B5EF4-FFF2-40B4-BE49-F238E27FC236}">
                <a16:creationId xmlns:a16="http://schemas.microsoft.com/office/drawing/2014/main" id="{2BD11D64-D6B9-0056-E48F-289F85AD8427}"/>
              </a:ext>
            </a:extLst>
          </p:cNvPr>
          <p:cNvSpPr/>
          <p:nvPr/>
        </p:nvSpPr>
        <p:spPr>
          <a:xfrm>
            <a:off x="11268011" y="407669"/>
            <a:ext cx="505593" cy="6393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289" y="0"/>
                </a:moveTo>
                <a:cubicBezTo>
                  <a:pt x="4152" y="0"/>
                  <a:pt x="4034" y="103"/>
                  <a:pt x="4034" y="233"/>
                </a:cubicBezTo>
                <a:lnTo>
                  <a:pt x="4034" y="1151"/>
                </a:lnTo>
                <a:lnTo>
                  <a:pt x="4034" y="2953"/>
                </a:lnTo>
                <a:lnTo>
                  <a:pt x="6428" y="2953"/>
                </a:lnTo>
                <a:lnTo>
                  <a:pt x="6433" y="1151"/>
                </a:lnTo>
                <a:lnTo>
                  <a:pt x="6433" y="233"/>
                </a:lnTo>
                <a:cubicBezTo>
                  <a:pt x="6433" y="109"/>
                  <a:pt x="6321" y="0"/>
                  <a:pt x="6178" y="0"/>
                </a:cubicBezTo>
                <a:lnTo>
                  <a:pt x="4289" y="0"/>
                </a:lnTo>
                <a:close/>
                <a:moveTo>
                  <a:pt x="15422" y="0"/>
                </a:moveTo>
                <a:cubicBezTo>
                  <a:pt x="15279" y="0"/>
                  <a:pt x="15167" y="109"/>
                  <a:pt x="15167" y="233"/>
                </a:cubicBezTo>
                <a:lnTo>
                  <a:pt x="15167" y="1151"/>
                </a:lnTo>
                <a:lnTo>
                  <a:pt x="15172" y="2953"/>
                </a:lnTo>
                <a:lnTo>
                  <a:pt x="17566" y="2953"/>
                </a:lnTo>
                <a:lnTo>
                  <a:pt x="17566" y="1151"/>
                </a:lnTo>
                <a:lnTo>
                  <a:pt x="17566" y="233"/>
                </a:lnTo>
                <a:cubicBezTo>
                  <a:pt x="17566" y="103"/>
                  <a:pt x="17448" y="0"/>
                  <a:pt x="17311" y="0"/>
                </a:cubicBezTo>
                <a:lnTo>
                  <a:pt x="15422" y="0"/>
                </a:lnTo>
                <a:close/>
                <a:moveTo>
                  <a:pt x="1031" y="2150"/>
                </a:moveTo>
                <a:cubicBezTo>
                  <a:pt x="465" y="2150"/>
                  <a:pt x="0" y="2565"/>
                  <a:pt x="0" y="3083"/>
                </a:cubicBezTo>
                <a:lnTo>
                  <a:pt x="0" y="20665"/>
                </a:lnTo>
                <a:cubicBezTo>
                  <a:pt x="0" y="21178"/>
                  <a:pt x="459" y="21600"/>
                  <a:pt x="1031" y="21600"/>
                </a:cubicBezTo>
                <a:lnTo>
                  <a:pt x="20569" y="21600"/>
                </a:lnTo>
                <a:cubicBezTo>
                  <a:pt x="21135" y="21600"/>
                  <a:pt x="21600" y="21184"/>
                  <a:pt x="21600" y="20665"/>
                </a:cubicBezTo>
                <a:lnTo>
                  <a:pt x="21600" y="3083"/>
                </a:lnTo>
                <a:cubicBezTo>
                  <a:pt x="21600" y="2570"/>
                  <a:pt x="21135" y="2150"/>
                  <a:pt x="20569" y="2150"/>
                </a:cubicBezTo>
                <a:lnTo>
                  <a:pt x="18329" y="2150"/>
                </a:lnTo>
                <a:lnTo>
                  <a:pt x="18329" y="3088"/>
                </a:lnTo>
                <a:cubicBezTo>
                  <a:pt x="18329" y="3396"/>
                  <a:pt x="18049" y="3650"/>
                  <a:pt x="17710" y="3650"/>
                </a:cubicBezTo>
                <a:lnTo>
                  <a:pt x="15018" y="3650"/>
                </a:lnTo>
                <a:cubicBezTo>
                  <a:pt x="14678" y="3650"/>
                  <a:pt x="14398" y="3396"/>
                  <a:pt x="14398" y="3088"/>
                </a:cubicBezTo>
                <a:lnTo>
                  <a:pt x="14398" y="2150"/>
                </a:lnTo>
                <a:lnTo>
                  <a:pt x="7202" y="2150"/>
                </a:lnTo>
                <a:lnTo>
                  <a:pt x="7202" y="3088"/>
                </a:lnTo>
                <a:cubicBezTo>
                  <a:pt x="7202" y="3396"/>
                  <a:pt x="6922" y="3650"/>
                  <a:pt x="6582" y="3650"/>
                </a:cubicBezTo>
                <a:lnTo>
                  <a:pt x="3890" y="3650"/>
                </a:lnTo>
                <a:cubicBezTo>
                  <a:pt x="3551" y="3650"/>
                  <a:pt x="3271" y="3396"/>
                  <a:pt x="3271" y="3088"/>
                </a:cubicBezTo>
                <a:lnTo>
                  <a:pt x="3271" y="2150"/>
                </a:lnTo>
                <a:lnTo>
                  <a:pt x="1031" y="2150"/>
                </a:lnTo>
                <a:close/>
                <a:moveTo>
                  <a:pt x="1508" y="6389"/>
                </a:moveTo>
                <a:lnTo>
                  <a:pt x="20092" y="6389"/>
                </a:lnTo>
                <a:lnTo>
                  <a:pt x="20092" y="19565"/>
                </a:lnTo>
                <a:lnTo>
                  <a:pt x="1508" y="19565"/>
                </a:lnTo>
                <a:lnTo>
                  <a:pt x="1508" y="6389"/>
                </a:lnTo>
                <a:close/>
                <a:moveTo>
                  <a:pt x="3807" y="8451"/>
                </a:moveTo>
                <a:cubicBezTo>
                  <a:pt x="3777" y="8451"/>
                  <a:pt x="3747" y="8478"/>
                  <a:pt x="3747" y="8505"/>
                </a:cubicBezTo>
                <a:lnTo>
                  <a:pt x="3747" y="10493"/>
                </a:lnTo>
                <a:cubicBezTo>
                  <a:pt x="3747" y="10525"/>
                  <a:pt x="3777" y="10547"/>
                  <a:pt x="3807" y="10547"/>
                </a:cubicBezTo>
                <a:lnTo>
                  <a:pt x="5999" y="10547"/>
                </a:lnTo>
                <a:cubicBezTo>
                  <a:pt x="6029" y="10547"/>
                  <a:pt x="6059" y="10525"/>
                  <a:pt x="6059" y="10493"/>
                </a:cubicBezTo>
                <a:lnTo>
                  <a:pt x="6059" y="8505"/>
                </a:lnTo>
                <a:cubicBezTo>
                  <a:pt x="6059" y="8478"/>
                  <a:pt x="6029" y="8451"/>
                  <a:pt x="5999" y="8451"/>
                </a:cubicBezTo>
                <a:lnTo>
                  <a:pt x="3807" y="8451"/>
                </a:lnTo>
                <a:close/>
                <a:moveTo>
                  <a:pt x="7654" y="8451"/>
                </a:moveTo>
                <a:cubicBezTo>
                  <a:pt x="7618" y="8451"/>
                  <a:pt x="7595" y="8478"/>
                  <a:pt x="7595" y="8505"/>
                </a:cubicBezTo>
                <a:lnTo>
                  <a:pt x="7595" y="10493"/>
                </a:lnTo>
                <a:cubicBezTo>
                  <a:pt x="7595" y="10525"/>
                  <a:pt x="7618" y="10547"/>
                  <a:pt x="7654" y="10547"/>
                </a:cubicBezTo>
                <a:lnTo>
                  <a:pt x="9847" y="10547"/>
                </a:lnTo>
                <a:cubicBezTo>
                  <a:pt x="9877" y="10547"/>
                  <a:pt x="9907" y="10525"/>
                  <a:pt x="9907" y="10493"/>
                </a:cubicBezTo>
                <a:lnTo>
                  <a:pt x="9907" y="8505"/>
                </a:lnTo>
                <a:cubicBezTo>
                  <a:pt x="9907" y="8478"/>
                  <a:pt x="9877" y="8451"/>
                  <a:pt x="9847" y="8451"/>
                </a:cubicBezTo>
                <a:lnTo>
                  <a:pt x="7654" y="8451"/>
                </a:lnTo>
                <a:close/>
                <a:moveTo>
                  <a:pt x="11753" y="8451"/>
                </a:moveTo>
                <a:cubicBezTo>
                  <a:pt x="11723" y="8451"/>
                  <a:pt x="11693" y="8478"/>
                  <a:pt x="11693" y="8505"/>
                </a:cubicBezTo>
                <a:lnTo>
                  <a:pt x="11693" y="10493"/>
                </a:lnTo>
                <a:cubicBezTo>
                  <a:pt x="11693" y="10525"/>
                  <a:pt x="11723" y="10547"/>
                  <a:pt x="11753" y="10547"/>
                </a:cubicBezTo>
                <a:lnTo>
                  <a:pt x="13946" y="10547"/>
                </a:lnTo>
                <a:cubicBezTo>
                  <a:pt x="13976" y="10547"/>
                  <a:pt x="14005" y="10525"/>
                  <a:pt x="14005" y="10493"/>
                </a:cubicBezTo>
                <a:lnTo>
                  <a:pt x="14005" y="8505"/>
                </a:lnTo>
                <a:cubicBezTo>
                  <a:pt x="14005" y="8478"/>
                  <a:pt x="13976" y="8451"/>
                  <a:pt x="13946" y="8451"/>
                </a:cubicBezTo>
                <a:lnTo>
                  <a:pt x="11753" y="8451"/>
                </a:lnTo>
                <a:close/>
                <a:moveTo>
                  <a:pt x="15601" y="8451"/>
                </a:moveTo>
                <a:cubicBezTo>
                  <a:pt x="15565" y="8451"/>
                  <a:pt x="15541" y="8478"/>
                  <a:pt x="15541" y="8505"/>
                </a:cubicBezTo>
                <a:lnTo>
                  <a:pt x="15541" y="10493"/>
                </a:lnTo>
                <a:cubicBezTo>
                  <a:pt x="15541" y="10525"/>
                  <a:pt x="15565" y="10547"/>
                  <a:pt x="15601" y="10547"/>
                </a:cubicBezTo>
                <a:lnTo>
                  <a:pt x="17793" y="10547"/>
                </a:lnTo>
                <a:cubicBezTo>
                  <a:pt x="17829" y="10547"/>
                  <a:pt x="17853" y="10525"/>
                  <a:pt x="17853" y="10493"/>
                </a:cubicBezTo>
                <a:lnTo>
                  <a:pt x="17853" y="8505"/>
                </a:lnTo>
                <a:cubicBezTo>
                  <a:pt x="17853" y="8478"/>
                  <a:pt x="17829" y="8451"/>
                  <a:pt x="17793" y="8451"/>
                </a:cubicBezTo>
                <a:lnTo>
                  <a:pt x="15601" y="8451"/>
                </a:lnTo>
                <a:close/>
                <a:moveTo>
                  <a:pt x="3771" y="12086"/>
                </a:moveTo>
                <a:cubicBezTo>
                  <a:pt x="3736" y="12086"/>
                  <a:pt x="3712" y="12107"/>
                  <a:pt x="3712" y="12140"/>
                </a:cubicBezTo>
                <a:lnTo>
                  <a:pt x="3712" y="14126"/>
                </a:lnTo>
                <a:cubicBezTo>
                  <a:pt x="3712" y="14153"/>
                  <a:pt x="3736" y="14180"/>
                  <a:pt x="3771" y="14180"/>
                </a:cubicBezTo>
                <a:lnTo>
                  <a:pt x="5964" y="14180"/>
                </a:lnTo>
                <a:cubicBezTo>
                  <a:pt x="5994" y="14180"/>
                  <a:pt x="6024" y="14153"/>
                  <a:pt x="6024" y="14126"/>
                </a:cubicBezTo>
                <a:lnTo>
                  <a:pt x="6024" y="12140"/>
                </a:lnTo>
                <a:cubicBezTo>
                  <a:pt x="6024" y="12107"/>
                  <a:pt x="5994" y="12086"/>
                  <a:pt x="5964" y="12086"/>
                </a:cubicBezTo>
                <a:lnTo>
                  <a:pt x="3771" y="12086"/>
                </a:lnTo>
                <a:close/>
                <a:moveTo>
                  <a:pt x="7619" y="12086"/>
                </a:moveTo>
                <a:cubicBezTo>
                  <a:pt x="7583" y="12086"/>
                  <a:pt x="7559" y="12107"/>
                  <a:pt x="7559" y="12140"/>
                </a:cubicBezTo>
                <a:lnTo>
                  <a:pt x="7559" y="14126"/>
                </a:lnTo>
                <a:cubicBezTo>
                  <a:pt x="7559" y="14153"/>
                  <a:pt x="7583" y="14180"/>
                  <a:pt x="7619" y="14180"/>
                </a:cubicBezTo>
                <a:lnTo>
                  <a:pt x="9812" y="14180"/>
                </a:lnTo>
                <a:cubicBezTo>
                  <a:pt x="9841" y="14180"/>
                  <a:pt x="9871" y="14153"/>
                  <a:pt x="9871" y="14126"/>
                </a:cubicBezTo>
                <a:lnTo>
                  <a:pt x="9871" y="12140"/>
                </a:lnTo>
                <a:cubicBezTo>
                  <a:pt x="9871" y="12107"/>
                  <a:pt x="9841" y="12086"/>
                  <a:pt x="9812" y="12086"/>
                </a:cubicBezTo>
                <a:lnTo>
                  <a:pt x="7619" y="12086"/>
                </a:lnTo>
                <a:close/>
                <a:moveTo>
                  <a:pt x="11788" y="12086"/>
                </a:moveTo>
                <a:cubicBezTo>
                  <a:pt x="11759" y="12086"/>
                  <a:pt x="11729" y="12107"/>
                  <a:pt x="11729" y="12140"/>
                </a:cubicBezTo>
                <a:lnTo>
                  <a:pt x="11729" y="14126"/>
                </a:lnTo>
                <a:cubicBezTo>
                  <a:pt x="11729" y="14153"/>
                  <a:pt x="11759" y="14180"/>
                  <a:pt x="11788" y="14180"/>
                </a:cubicBezTo>
                <a:lnTo>
                  <a:pt x="13981" y="14180"/>
                </a:lnTo>
                <a:cubicBezTo>
                  <a:pt x="14011" y="14180"/>
                  <a:pt x="14041" y="14153"/>
                  <a:pt x="14041" y="14126"/>
                </a:cubicBezTo>
                <a:lnTo>
                  <a:pt x="14041" y="12140"/>
                </a:lnTo>
                <a:cubicBezTo>
                  <a:pt x="14041" y="12107"/>
                  <a:pt x="14011" y="12086"/>
                  <a:pt x="13981" y="12086"/>
                </a:cubicBezTo>
                <a:lnTo>
                  <a:pt x="11788" y="12086"/>
                </a:lnTo>
                <a:close/>
                <a:moveTo>
                  <a:pt x="15636" y="12086"/>
                </a:moveTo>
                <a:cubicBezTo>
                  <a:pt x="15600" y="12086"/>
                  <a:pt x="15576" y="12107"/>
                  <a:pt x="15576" y="12140"/>
                </a:cubicBezTo>
                <a:lnTo>
                  <a:pt x="15576" y="14126"/>
                </a:lnTo>
                <a:cubicBezTo>
                  <a:pt x="15576" y="14153"/>
                  <a:pt x="15600" y="14180"/>
                  <a:pt x="15636" y="14180"/>
                </a:cubicBezTo>
                <a:lnTo>
                  <a:pt x="17829" y="14180"/>
                </a:lnTo>
                <a:cubicBezTo>
                  <a:pt x="17864" y="14180"/>
                  <a:pt x="17888" y="14153"/>
                  <a:pt x="17888" y="14126"/>
                </a:cubicBezTo>
                <a:lnTo>
                  <a:pt x="17888" y="12140"/>
                </a:lnTo>
                <a:cubicBezTo>
                  <a:pt x="17888" y="12107"/>
                  <a:pt x="17864" y="12086"/>
                  <a:pt x="17829" y="12086"/>
                </a:cubicBezTo>
                <a:lnTo>
                  <a:pt x="15636" y="12086"/>
                </a:lnTo>
                <a:close/>
                <a:moveTo>
                  <a:pt x="3771" y="15866"/>
                </a:moveTo>
                <a:cubicBezTo>
                  <a:pt x="3736" y="15866"/>
                  <a:pt x="3712" y="15893"/>
                  <a:pt x="3712" y="15920"/>
                </a:cubicBezTo>
                <a:lnTo>
                  <a:pt x="3712" y="17906"/>
                </a:lnTo>
                <a:cubicBezTo>
                  <a:pt x="3712" y="17933"/>
                  <a:pt x="3736" y="17960"/>
                  <a:pt x="3771" y="17960"/>
                </a:cubicBezTo>
                <a:lnTo>
                  <a:pt x="5964" y="17960"/>
                </a:lnTo>
                <a:cubicBezTo>
                  <a:pt x="5994" y="17960"/>
                  <a:pt x="6024" y="17933"/>
                  <a:pt x="6024" y="17906"/>
                </a:cubicBezTo>
                <a:lnTo>
                  <a:pt x="6024" y="15920"/>
                </a:lnTo>
                <a:cubicBezTo>
                  <a:pt x="6024" y="15893"/>
                  <a:pt x="5994" y="15866"/>
                  <a:pt x="5964" y="15866"/>
                </a:cubicBezTo>
                <a:lnTo>
                  <a:pt x="3771" y="15866"/>
                </a:lnTo>
                <a:close/>
                <a:moveTo>
                  <a:pt x="7619" y="15866"/>
                </a:moveTo>
                <a:cubicBezTo>
                  <a:pt x="7583" y="15866"/>
                  <a:pt x="7559" y="15893"/>
                  <a:pt x="7559" y="15920"/>
                </a:cubicBezTo>
                <a:lnTo>
                  <a:pt x="7559" y="17906"/>
                </a:lnTo>
                <a:cubicBezTo>
                  <a:pt x="7559" y="17933"/>
                  <a:pt x="7583" y="17960"/>
                  <a:pt x="7619" y="17960"/>
                </a:cubicBezTo>
                <a:lnTo>
                  <a:pt x="9812" y="17960"/>
                </a:lnTo>
                <a:cubicBezTo>
                  <a:pt x="9841" y="17960"/>
                  <a:pt x="9871" y="17933"/>
                  <a:pt x="9871" y="17906"/>
                </a:cubicBezTo>
                <a:lnTo>
                  <a:pt x="9871" y="15920"/>
                </a:lnTo>
                <a:cubicBezTo>
                  <a:pt x="9871" y="15893"/>
                  <a:pt x="9841" y="15866"/>
                  <a:pt x="9812" y="15866"/>
                </a:cubicBezTo>
                <a:lnTo>
                  <a:pt x="7619" y="15866"/>
                </a:lnTo>
                <a:close/>
                <a:moveTo>
                  <a:pt x="11788" y="15866"/>
                </a:moveTo>
                <a:cubicBezTo>
                  <a:pt x="11759" y="15866"/>
                  <a:pt x="11729" y="15893"/>
                  <a:pt x="11729" y="15920"/>
                </a:cubicBezTo>
                <a:lnTo>
                  <a:pt x="11729" y="17906"/>
                </a:lnTo>
                <a:cubicBezTo>
                  <a:pt x="11729" y="17933"/>
                  <a:pt x="11759" y="17960"/>
                  <a:pt x="11788" y="17960"/>
                </a:cubicBezTo>
                <a:lnTo>
                  <a:pt x="13981" y="17960"/>
                </a:lnTo>
                <a:cubicBezTo>
                  <a:pt x="14011" y="17960"/>
                  <a:pt x="14041" y="17933"/>
                  <a:pt x="14041" y="17906"/>
                </a:cubicBezTo>
                <a:lnTo>
                  <a:pt x="14041" y="15920"/>
                </a:lnTo>
                <a:cubicBezTo>
                  <a:pt x="14041" y="15893"/>
                  <a:pt x="14011" y="15866"/>
                  <a:pt x="13981" y="15866"/>
                </a:cubicBezTo>
                <a:lnTo>
                  <a:pt x="11788" y="15866"/>
                </a:lnTo>
                <a:close/>
                <a:moveTo>
                  <a:pt x="15636" y="15866"/>
                </a:moveTo>
                <a:cubicBezTo>
                  <a:pt x="15600" y="15866"/>
                  <a:pt x="15576" y="15893"/>
                  <a:pt x="15576" y="15920"/>
                </a:cubicBezTo>
                <a:lnTo>
                  <a:pt x="15576" y="17906"/>
                </a:lnTo>
                <a:cubicBezTo>
                  <a:pt x="15576" y="17933"/>
                  <a:pt x="15600" y="17960"/>
                  <a:pt x="15636" y="17960"/>
                </a:cubicBezTo>
                <a:lnTo>
                  <a:pt x="17829" y="17960"/>
                </a:lnTo>
                <a:cubicBezTo>
                  <a:pt x="17864" y="17960"/>
                  <a:pt x="17888" y="17933"/>
                  <a:pt x="17888" y="17906"/>
                </a:cubicBezTo>
                <a:lnTo>
                  <a:pt x="17888" y="15920"/>
                </a:lnTo>
                <a:cubicBezTo>
                  <a:pt x="17888" y="15893"/>
                  <a:pt x="17864" y="15866"/>
                  <a:pt x="17829" y="15866"/>
                </a:cubicBezTo>
                <a:lnTo>
                  <a:pt x="15636" y="15866"/>
                </a:lnTo>
                <a:close/>
              </a:path>
            </a:pathLst>
          </a:custGeom>
          <a:solidFill>
            <a:srgbClr val="5E5E5E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3" name="Rectangle">
            <a:extLst>
              <a:ext uri="{FF2B5EF4-FFF2-40B4-BE49-F238E27FC236}">
                <a16:creationId xmlns:a16="http://schemas.microsoft.com/office/drawing/2014/main" id="{043B5D7C-0026-A379-B35C-47F7A94D2A2E}"/>
              </a:ext>
            </a:extLst>
          </p:cNvPr>
          <p:cNvSpPr/>
          <p:nvPr/>
        </p:nvSpPr>
        <p:spPr>
          <a:xfrm>
            <a:off x="1006951" y="2527945"/>
            <a:ext cx="2478708" cy="635001"/>
          </a:xfrm>
          <a:prstGeom prst="rect">
            <a:avLst/>
          </a:prstGeom>
          <a:solidFill>
            <a:srgbClr val="00CC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57C1FB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4" name="Rectangle">
            <a:extLst>
              <a:ext uri="{FF2B5EF4-FFF2-40B4-BE49-F238E27FC236}">
                <a16:creationId xmlns:a16="http://schemas.microsoft.com/office/drawing/2014/main" id="{551C04C4-9F2E-09D5-C45A-964E1D96F43E}"/>
              </a:ext>
            </a:extLst>
          </p:cNvPr>
          <p:cNvSpPr/>
          <p:nvPr/>
        </p:nvSpPr>
        <p:spPr>
          <a:xfrm>
            <a:off x="3822822" y="2527945"/>
            <a:ext cx="1540648" cy="635001"/>
          </a:xfrm>
          <a:prstGeom prst="rect">
            <a:avLst/>
          </a:prstGeom>
          <a:solidFill>
            <a:srgbClr val="B8E81A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5" name="Rectangle">
            <a:extLst>
              <a:ext uri="{FF2B5EF4-FFF2-40B4-BE49-F238E27FC236}">
                <a16:creationId xmlns:a16="http://schemas.microsoft.com/office/drawing/2014/main" id="{2812D829-CB7A-3DDE-5445-5FAE524B60F1}"/>
              </a:ext>
            </a:extLst>
          </p:cNvPr>
          <p:cNvSpPr/>
          <p:nvPr/>
        </p:nvSpPr>
        <p:spPr>
          <a:xfrm>
            <a:off x="3459626" y="2527945"/>
            <a:ext cx="390363" cy="635001"/>
          </a:xfrm>
          <a:prstGeom prst="rect">
            <a:avLst/>
          </a:prstGeom>
          <a:solidFill>
            <a:srgbClr val="F591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57C1FB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6" name="Ligne">
            <a:extLst>
              <a:ext uri="{FF2B5EF4-FFF2-40B4-BE49-F238E27FC236}">
                <a16:creationId xmlns:a16="http://schemas.microsoft.com/office/drawing/2014/main" id="{5B96B102-8C26-28A9-126B-667DA5589084}"/>
              </a:ext>
            </a:extLst>
          </p:cNvPr>
          <p:cNvSpPr/>
          <p:nvPr/>
        </p:nvSpPr>
        <p:spPr>
          <a:xfrm flipV="1">
            <a:off x="3474091" y="2396433"/>
            <a:ext cx="1" cy="898026"/>
          </a:xfrm>
          <a:prstGeom prst="line">
            <a:avLst/>
          </a:prstGeom>
          <a:ln w="508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43" name="Rectangle 46">
            <a:extLst>
              <a:ext uri="{FF2B5EF4-FFF2-40B4-BE49-F238E27FC236}">
                <a16:creationId xmlns:a16="http://schemas.microsoft.com/office/drawing/2014/main" id="{0881E566-DFE0-8F6C-C8DA-4C3AD6F477B8}"/>
              </a:ext>
            </a:extLst>
          </p:cNvPr>
          <p:cNvSpPr txBox="1"/>
          <p:nvPr/>
        </p:nvSpPr>
        <p:spPr>
          <a:xfrm>
            <a:off x="3323982" y="2603119"/>
            <a:ext cx="769483" cy="7848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2860" tIns="22860" rIns="22860" bIns="22860" numCol="1" anchor="t">
            <a:spAutoFit/>
          </a:bodyPr>
          <a:lstStyle>
            <a:lvl1pPr algn="r" defTabSz="914400">
              <a:defRPr sz="3200" b="0">
                <a:solidFill>
                  <a:srgbClr val="786660"/>
                </a:solidFill>
              </a:defRPr>
            </a:lvl1pPr>
          </a:lstStyle>
          <a:p>
            <a:r>
              <a:rPr lang="nl-BE" sz="1600" dirty="0"/>
              <a:t>15nov – 15dec</a:t>
            </a:r>
          </a:p>
          <a:p>
            <a:endParaRPr sz="1600" dirty="0">
              <a:solidFill>
                <a:schemeClr val="bg1"/>
              </a:solidFill>
            </a:endParaRPr>
          </a:p>
        </p:txBody>
      </p:sp>
      <p:sp>
        <p:nvSpPr>
          <p:cNvPr id="44" name="Rectangle 46">
            <a:extLst>
              <a:ext uri="{FF2B5EF4-FFF2-40B4-BE49-F238E27FC236}">
                <a16:creationId xmlns:a16="http://schemas.microsoft.com/office/drawing/2014/main" id="{5FB33C36-52E6-F274-98B5-52CAC6981BC6}"/>
              </a:ext>
            </a:extLst>
          </p:cNvPr>
          <p:cNvSpPr txBox="1"/>
          <p:nvPr/>
        </p:nvSpPr>
        <p:spPr>
          <a:xfrm>
            <a:off x="4321105" y="2605072"/>
            <a:ext cx="954898" cy="53860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2860" tIns="22860" rIns="22860" bIns="22860" numCol="1" anchor="t">
            <a:spAutoFit/>
          </a:bodyPr>
          <a:lstStyle>
            <a:lvl1pPr algn="r" defTabSz="914400">
              <a:defRPr sz="3200" b="0">
                <a:solidFill>
                  <a:srgbClr val="786660"/>
                </a:solidFill>
              </a:defRPr>
            </a:lvl1pPr>
          </a:lstStyle>
          <a:p>
            <a:r>
              <a:rPr lang="nl-BE" sz="1600" dirty="0">
                <a:solidFill>
                  <a:schemeClr val="bg1"/>
                </a:solidFill>
              </a:rPr>
              <a:t>15dec – 15jan</a:t>
            </a:r>
          </a:p>
        </p:txBody>
      </p:sp>
      <p:sp>
        <p:nvSpPr>
          <p:cNvPr id="45" name="Rectangle 46">
            <a:extLst>
              <a:ext uri="{FF2B5EF4-FFF2-40B4-BE49-F238E27FC236}">
                <a16:creationId xmlns:a16="http://schemas.microsoft.com/office/drawing/2014/main" id="{BB103E70-C6D5-CE90-AA90-B5C587D25E71}"/>
              </a:ext>
            </a:extLst>
          </p:cNvPr>
          <p:cNvSpPr txBox="1"/>
          <p:nvPr/>
        </p:nvSpPr>
        <p:spPr>
          <a:xfrm>
            <a:off x="1552575" y="2734190"/>
            <a:ext cx="1301815" cy="2923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2860" tIns="22860" rIns="22860" bIns="22860" numCol="1" anchor="t">
            <a:spAutoFit/>
          </a:bodyPr>
          <a:lstStyle>
            <a:lvl1pPr algn="r" defTabSz="914400">
              <a:defRPr sz="3200" b="0">
                <a:solidFill>
                  <a:srgbClr val="786660"/>
                </a:solidFill>
              </a:defRPr>
            </a:lvl1pPr>
          </a:lstStyle>
          <a:p>
            <a:r>
              <a:rPr lang="nl-BE" sz="1600" dirty="0"/>
              <a:t>16nov – 15nov</a:t>
            </a:r>
          </a:p>
        </p:txBody>
      </p:sp>
      <p:sp>
        <p:nvSpPr>
          <p:cNvPr id="48" name="Rectangle 46">
            <a:extLst>
              <a:ext uri="{FF2B5EF4-FFF2-40B4-BE49-F238E27FC236}">
                <a16:creationId xmlns:a16="http://schemas.microsoft.com/office/drawing/2014/main" id="{DD152ED9-4554-D26E-449D-1603207E6647}"/>
              </a:ext>
            </a:extLst>
          </p:cNvPr>
          <p:cNvSpPr txBox="1"/>
          <p:nvPr/>
        </p:nvSpPr>
        <p:spPr>
          <a:xfrm>
            <a:off x="1333501" y="3742030"/>
            <a:ext cx="1517584" cy="2923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2860" tIns="22860" rIns="22860" bIns="22860" numCol="1" anchor="t">
            <a:spAutoFit/>
          </a:bodyPr>
          <a:lstStyle>
            <a:lvl1pPr algn="r" defTabSz="914400">
              <a:defRPr sz="3200" b="0">
                <a:solidFill>
                  <a:srgbClr val="786660"/>
                </a:solidFill>
              </a:defRPr>
            </a:lvl1pPr>
          </a:lstStyle>
          <a:p>
            <a:r>
              <a:rPr lang="nl-BE" sz="1600" dirty="0"/>
              <a:t>16nov – 15nov</a:t>
            </a:r>
          </a:p>
        </p:txBody>
      </p:sp>
      <p:sp>
        <p:nvSpPr>
          <p:cNvPr id="51" name="Rectangle 46">
            <a:extLst>
              <a:ext uri="{FF2B5EF4-FFF2-40B4-BE49-F238E27FC236}">
                <a16:creationId xmlns:a16="http://schemas.microsoft.com/office/drawing/2014/main" id="{A67E1252-6B13-A9DE-D8EE-5AF2BDE8292B}"/>
              </a:ext>
            </a:extLst>
          </p:cNvPr>
          <p:cNvSpPr txBox="1"/>
          <p:nvPr/>
        </p:nvSpPr>
        <p:spPr>
          <a:xfrm>
            <a:off x="1333502" y="4719347"/>
            <a:ext cx="1497176" cy="2923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2860" tIns="22860" rIns="22860" bIns="22860" numCol="1" anchor="t">
            <a:spAutoFit/>
          </a:bodyPr>
          <a:lstStyle>
            <a:lvl1pPr algn="r" defTabSz="914400">
              <a:defRPr sz="3200" b="0">
                <a:solidFill>
                  <a:srgbClr val="786660"/>
                </a:solidFill>
              </a:defRPr>
            </a:lvl1pPr>
          </a:lstStyle>
          <a:p>
            <a:r>
              <a:rPr lang="nl-BE" sz="1600" dirty="0"/>
              <a:t>16nov – 15nov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9B1421D-D739-587D-78A1-AD95E702EDF3}"/>
              </a:ext>
            </a:extLst>
          </p:cNvPr>
          <p:cNvSpPr txBox="1"/>
          <p:nvPr/>
        </p:nvSpPr>
        <p:spPr>
          <a:xfrm>
            <a:off x="6818510" y="3979742"/>
            <a:ext cx="626268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/>
              <a:t>Representatieve periode(s)</a:t>
            </a:r>
          </a:p>
          <a:p>
            <a:r>
              <a:rPr lang="nl-BE" dirty="0"/>
              <a:t>Ver teruggaan goed idee? </a:t>
            </a:r>
          </a:p>
          <a:p>
            <a:r>
              <a:rPr lang="nl-BE" dirty="0"/>
              <a:t>Beschikbaar? </a:t>
            </a:r>
          </a:p>
          <a:p>
            <a:r>
              <a:rPr lang="nl-BE" dirty="0"/>
              <a:t>GDPR!</a:t>
            </a:r>
          </a:p>
          <a:p>
            <a:endParaRPr lang="nl-BE" b="1" dirty="0"/>
          </a:p>
          <a:p>
            <a:endParaRPr lang="nl-BE" dirty="0"/>
          </a:p>
        </p:txBody>
      </p:sp>
      <p:sp>
        <p:nvSpPr>
          <p:cNvPr id="53" name="Past snapshot">
            <a:extLst>
              <a:ext uri="{FF2B5EF4-FFF2-40B4-BE49-F238E27FC236}">
                <a16:creationId xmlns:a16="http://schemas.microsoft.com/office/drawing/2014/main" id="{D0652C1A-E88E-CDE5-0CD0-49A26E90A0E5}"/>
              </a:ext>
            </a:extLst>
          </p:cNvPr>
          <p:cNvSpPr txBox="1"/>
          <p:nvPr/>
        </p:nvSpPr>
        <p:spPr>
          <a:xfrm>
            <a:off x="2486025" y="1843917"/>
            <a:ext cx="2456879" cy="3744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defRPr sz="4200">
                <a:solidFill>
                  <a:srgbClr val="5E5E5E"/>
                </a:solidFill>
              </a:defRPr>
            </a:lvl1pPr>
          </a:lstStyle>
          <a:p>
            <a:r>
              <a:rPr lang="nl-BE" sz="2100" dirty="0"/>
              <a:t>Meerdere snapshots</a:t>
            </a:r>
            <a:endParaRPr sz="2100" dirty="0"/>
          </a:p>
        </p:txBody>
      </p:sp>
      <p:sp>
        <p:nvSpPr>
          <p:cNvPr id="15" name="Time gap">
            <a:extLst>
              <a:ext uri="{FF2B5EF4-FFF2-40B4-BE49-F238E27FC236}">
                <a16:creationId xmlns:a16="http://schemas.microsoft.com/office/drawing/2014/main" id="{6FD72C06-480A-637A-EE38-0180F7A0C7AA}"/>
              </a:ext>
            </a:extLst>
          </p:cNvPr>
          <p:cNvSpPr/>
          <p:nvPr/>
        </p:nvSpPr>
        <p:spPr>
          <a:xfrm>
            <a:off x="8619995" y="2125272"/>
            <a:ext cx="1060571" cy="635001"/>
          </a:xfrm>
          <a:prstGeom prst="rect">
            <a:avLst/>
          </a:prstGeom>
          <a:solidFill>
            <a:srgbClr val="F59119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>
            <a:lvl1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 algn="ctr"/>
            <a:r>
              <a:rPr sz="1600" dirty="0"/>
              <a:t>Time gap</a:t>
            </a:r>
          </a:p>
        </p:txBody>
      </p:sp>
      <p:grpSp>
        <p:nvGrpSpPr>
          <p:cNvPr id="18" name="Groupe">
            <a:extLst>
              <a:ext uri="{FF2B5EF4-FFF2-40B4-BE49-F238E27FC236}">
                <a16:creationId xmlns:a16="http://schemas.microsoft.com/office/drawing/2014/main" id="{198B3831-6B89-2B1D-114E-009543439F26}"/>
              </a:ext>
            </a:extLst>
          </p:cNvPr>
          <p:cNvGrpSpPr/>
          <p:nvPr/>
        </p:nvGrpSpPr>
        <p:grpSpPr>
          <a:xfrm>
            <a:off x="6958219" y="2125272"/>
            <a:ext cx="1608087" cy="635001"/>
            <a:chOff x="0" y="0"/>
            <a:chExt cx="2927014" cy="1270000"/>
          </a:xfrm>
        </p:grpSpPr>
        <p:sp>
          <p:nvSpPr>
            <p:cNvPr id="20" name="Triangle">
              <a:extLst>
                <a:ext uri="{FF2B5EF4-FFF2-40B4-BE49-F238E27FC236}">
                  <a16:creationId xmlns:a16="http://schemas.microsoft.com/office/drawing/2014/main" id="{D4B3132F-1EFB-C7D4-23F0-9C5059302A25}"/>
                </a:ext>
              </a:extLst>
            </p:cNvPr>
            <p:cNvSpPr/>
            <p:nvPr/>
          </p:nvSpPr>
          <p:spPr>
            <a:xfrm rot="16200000">
              <a:off x="0" y="0"/>
              <a:ext cx="1270000" cy="1270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00CC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  <p:sp>
          <p:nvSpPr>
            <p:cNvPr id="22" name="Past">
              <a:extLst>
                <a:ext uri="{FF2B5EF4-FFF2-40B4-BE49-F238E27FC236}">
                  <a16:creationId xmlns:a16="http://schemas.microsoft.com/office/drawing/2014/main" id="{414BCA74-9B83-4A3F-EA91-B3147DA413C4}"/>
                </a:ext>
              </a:extLst>
            </p:cNvPr>
            <p:cNvSpPr/>
            <p:nvPr/>
          </p:nvSpPr>
          <p:spPr>
            <a:xfrm>
              <a:off x="1273694" y="0"/>
              <a:ext cx="1653321" cy="1270000"/>
            </a:xfrm>
            <a:prstGeom prst="rect">
              <a:avLst/>
            </a:prstGeom>
            <a:solidFill>
              <a:srgbClr val="00CC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r>
                <a:rPr lang="nl-BE" sz="1600" dirty="0"/>
                <a:t>Verleden</a:t>
              </a:r>
              <a:endParaRPr sz="1600" dirty="0"/>
            </a:p>
          </p:txBody>
        </p:sp>
      </p:grpSp>
      <p:sp>
        <p:nvSpPr>
          <p:cNvPr id="38" name="Triangle">
            <a:extLst>
              <a:ext uri="{FF2B5EF4-FFF2-40B4-BE49-F238E27FC236}">
                <a16:creationId xmlns:a16="http://schemas.microsoft.com/office/drawing/2014/main" id="{9D364711-3D56-8B7C-8350-4FCA1C1AA34B}"/>
              </a:ext>
            </a:extLst>
          </p:cNvPr>
          <p:cNvSpPr/>
          <p:nvPr/>
        </p:nvSpPr>
        <p:spPr>
          <a:xfrm rot="5400000">
            <a:off x="10707340" y="2125271"/>
            <a:ext cx="635002" cy="63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B8E81A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54" name="Future">
            <a:extLst>
              <a:ext uri="{FF2B5EF4-FFF2-40B4-BE49-F238E27FC236}">
                <a16:creationId xmlns:a16="http://schemas.microsoft.com/office/drawing/2014/main" id="{61F7B910-BDA2-B068-68BC-56D55A20CD68}"/>
              </a:ext>
            </a:extLst>
          </p:cNvPr>
          <p:cNvSpPr/>
          <p:nvPr/>
        </p:nvSpPr>
        <p:spPr>
          <a:xfrm>
            <a:off x="9734254" y="2125270"/>
            <a:ext cx="977835" cy="635001"/>
          </a:xfrm>
          <a:prstGeom prst="rect">
            <a:avLst/>
          </a:prstGeom>
          <a:solidFill>
            <a:srgbClr val="B8E81A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numCol="1" anchor="ctr">
            <a:noAutofit/>
          </a:bodyPr>
          <a:lstStyle>
            <a:lvl1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 algn="ctr"/>
            <a:r>
              <a:rPr lang="nl-BE" sz="1600" dirty="0"/>
              <a:t>Toekomst</a:t>
            </a:r>
            <a:endParaRPr sz="1600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392C5D6-1293-7702-8538-2E4DDB5CDD44}"/>
              </a:ext>
            </a:extLst>
          </p:cNvPr>
          <p:cNvSpPr txBox="1"/>
          <p:nvPr/>
        </p:nvSpPr>
        <p:spPr>
          <a:xfrm>
            <a:off x="6436677" y="1458805"/>
            <a:ext cx="537564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defTabSz="914400">
              <a:defRPr sz="1800"/>
            </a:pPr>
            <a:r>
              <a:rPr lang="nl-BE" sz="1800" dirty="0">
                <a:solidFill>
                  <a:srgbClr val="786660"/>
                </a:solidFill>
                <a:sym typeface="Helvetica Neue"/>
              </a:rPr>
              <a:t>Amazon wil voor elke USA klant voorspellen hoe veel ze zullen uitgeven op kerstmis bij Amazon.com</a:t>
            </a:r>
          </a:p>
        </p:txBody>
      </p:sp>
      <p:sp>
        <p:nvSpPr>
          <p:cNvPr id="56" name="Rectangle 46">
            <a:extLst>
              <a:ext uri="{FF2B5EF4-FFF2-40B4-BE49-F238E27FC236}">
                <a16:creationId xmlns:a16="http://schemas.microsoft.com/office/drawing/2014/main" id="{EFCB951B-270E-62DF-F965-080E67BE76AC}"/>
              </a:ext>
            </a:extLst>
          </p:cNvPr>
          <p:cNvSpPr txBox="1"/>
          <p:nvPr/>
        </p:nvSpPr>
        <p:spPr>
          <a:xfrm>
            <a:off x="7654882" y="2792124"/>
            <a:ext cx="683947" cy="2923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2860" tIns="22860" rIns="22860" bIns="22860" numCol="1" anchor="t">
            <a:spAutoFit/>
          </a:bodyPr>
          <a:lstStyle>
            <a:lvl1pPr algn="r" defTabSz="914400">
              <a:defRPr sz="3200" b="0">
                <a:solidFill>
                  <a:srgbClr val="786660"/>
                </a:solidFill>
              </a:defRPr>
            </a:lvl1pPr>
          </a:lstStyle>
          <a:p>
            <a:r>
              <a:rPr sz="1600" dirty="0"/>
              <a:t>1 </a:t>
            </a:r>
            <a:r>
              <a:rPr lang="nl-BE" sz="1600" dirty="0"/>
              <a:t>jaar</a:t>
            </a:r>
            <a:endParaRPr sz="1600" dirty="0"/>
          </a:p>
        </p:txBody>
      </p:sp>
      <p:sp>
        <p:nvSpPr>
          <p:cNvPr id="57" name="Rectangle 47">
            <a:extLst>
              <a:ext uri="{FF2B5EF4-FFF2-40B4-BE49-F238E27FC236}">
                <a16:creationId xmlns:a16="http://schemas.microsoft.com/office/drawing/2014/main" id="{C0FDBEAF-8FFB-08CD-45C5-669C1D74A5ED}"/>
              </a:ext>
            </a:extLst>
          </p:cNvPr>
          <p:cNvSpPr txBox="1"/>
          <p:nvPr/>
        </p:nvSpPr>
        <p:spPr>
          <a:xfrm>
            <a:off x="9993772" y="2803307"/>
            <a:ext cx="770725" cy="2923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2860" tIns="22860" rIns="22860" bIns="22860" numCol="1" anchor="t">
            <a:spAutoFit/>
          </a:bodyPr>
          <a:lstStyle>
            <a:lvl1pPr algn="r" defTabSz="914400">
              <a:defRPr sz="3200" b="0">
                <a:solidFill>
                  <a:srgbClr val="786660"/>
                </a:solidFill>
              </a:defRPr>
            </a:lvl1pPr>
          </a:lstStyle>
          <a:p>
            <a:r>
              <a:rPr lang="nl-BE" sz="1600" dirty="0"/>
              <a:t>1</a:t>
            </a:r>
            <a:r>
              <a:rPr sz="1600" dirty="0"/>
              <a:t> </a:t>
            </a:r>
            <a:r>
              <a:rPr lang="nl-BE" sz="1600" dirty="0"/>
              <a:t>maand</a:t>
            </a:r>
            <a:endParaRPr sz="1600" dirty="0"/>
          </a:p>
        </p:txBody>
      </p:sp>
      <p:sp>
        <p:nvSpPr>
          <p:cNvPr id="58" name="Rectangle 48">
            <a:extLst>
              <a:ext uri="{FF2B5EF4-FFF2-40B4-BE49-F238E27FC236}">
                <a16:creationId xmlns:a16="http://schemas.microsoft.com/office/drawing/2014/main" id="{6E9CB693-4EB9-4A85-E9C0-5D560195B5A6}"/>
              </a:ext>
            </a:extLst>
          </p:cNvPr>
          <p:cNvSpPr txBox="1"/>
          <p:nvPr/>
        </p:nvSpPr>
        <p:spPr>
          <a:xfrm>
            <a:off x="8727598" y="2804493"/>
            <a:ext cx="770725" cy="2923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2860" tIns="22860" rIns="22860" bIns="22860" numCol="1" anchor="t">
            <a:spAutoFit/>
          </a:bodyPr>
          <a:lstStyle>
            <a:lvl1pPr algn="r" defTabSz="914400">
              <a:defRPr sz="3200" b="0">
                <a:solidFill>
                  <a:srgbClr val="786660"/>
                </a:solidFill>
              </a:defRPr>
            </a:lvl1pPr>
          </a:lstStyle>
          <a:p>
            <a:r>
              <a:rPr sz="1600" dirty="0"/>
              <a:t>1 </a:t>
            </a:r>
            <a:r>
              <a:rPr lang="nl-BE" sz="1600" dirty="0"/>
              <a:t>maand</a:t>
            </a:r>
            <a:endParaRPr sz="1600" dirty="0"/>
          </a:p>
        </p:txBody>
      </p:sp>
      <p:sp>
        <p:nvSpPr>
          <p:cNvPr id="59" name="Rectangle 46">
            <a:extLst>
              <a:ext uri="{FF2B5EF4-FFF2-40B4-BE49-F238E27FC236}">
                <a16:creationId xmlns:a16="http://schemas.microsoft.com/office/drawing/2014/main" id="{4159F41F-9B20-918F-28D0-813898A6ECDA}"/>
              </a:ext>
            </a:extLst>
          </p:cNvPr>
          <p:cNvSpPr txBox="1"/>
          <p:nvPr/>
        </p:nvSpPr>
        <p:spPr>
          <a:xfrm>
            <a:off x="7268194" y="3082408"/>
            <a:ext cx="1073734" cy="2923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2860" tIns="22860" rIns="22860" bIns="22860" numCol="1" anchor="t">
            <a:spAutoFit/>
          </a:bodyPr>
          <a:lstStyle>
            <a:lvl1pPr algn="r" defTabSz="914400">
              <a:defRPr sz="3200" b="0">
                <a:solidFill>
                  <a:srgbClr val="786660"/>
                </a:solidFill>
              </a:defRPr>
            </a:lvl1pPr>
          </a:lstStyle>
          <a:p>
            <a:r>
              <a:rPr lang="nl-BE" sz="1600" dirty="0"/>
              <a:t> </a:t>
            </a:r>
            <a:endParaRPr sz="1600" dirty="0"/>
          </a:p>
        </p:txBody>
      </p:sp>
      <p:sp>
        <p:nvSpPr>
          <p:cNvPr id="60" name="Rectangle 46">
            <a:extLst>
              <a:ext uri="{FF2B5EF4-FFF2-40B4-BE49-F238E27FC236}">
                <a16:creationId xmlns:a16="http://schemas.microsoft.com/office/drawing/2014/main" id="{BCFA657A-FC07-01DA-C8E4-25B40ACC7751}"/>
              </a:ext>
            </a:extLst>
          </p:cNvPr>
          <p:cNvSpPr txBox="1"/>
          <p:nvPr/>
        </p:nvSpPr>
        <p:spPr>
          <a:xfrm>
            <a:off x="9971681" y="3125442"/>
            <a:ext cx="1073734" cy="2923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2860" tIns="22860" rIns="22860" bIns="22860" numCol="1" anchor="t">
            <a:spAutoFit/>
          </a:bodyPr>
          <a:lstStyle>
            <a:lvl1pPr algn="r" defTabSz="914400">
              <a:defRPr sz="3200" b="0">
                <a:solidFill>
                  <a:srgbClr val="786660"/>
                </a:solidFill>
              </a:defRPr>
            </a:lvl1pPr>
          </a:lstStyle>
          <a:p>
            <a:r>
              <a:rPr lang="nl-BE" sz="1600" dirty="0"/>
              <a:t> </a:t>
            </a:r>
            <a:endParaRPr sz="1600" dirty="0"/>
          </a:p>
        </p:txBody>
      </p:sp>
      <p:sp>
        <p:nvSpPr>
          <p:cNvPr id="61" name="Rectangle 47">
            <a:extLst>
              <a:ext uri="{FF2B5EF4-FFF2-40B4-BE49-F238E27FC236}">
                <a16:creationId xmlns:a16="http://schemas.microsoft.com/office/drawing/2014/main" id="{2925681D-F3DC-ACD7-3064-F2E8B3BD065E}"/>
              </a:ext>
            </a:extLst>
          </p:cNvPr>
          <p:cNvSpPr txBox="1"/>
          <p:nvPr/>
        </p:nvSpPr>
        <p:spPr>
          <a:xfrm>
            <a:off x="9730105" y="3082408"/>
            <a:ext cx="1458764" cy="2923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2860" tIns="22860" rIns="22860" bIns="22860" numCol="1" anchor="t">
            <a:spAutoFit/>
          </a:bodyPr>
          <a:lstStyle>
            <a:lvl1pPr algn="r" defTabSz="914400">
              <a:defRPr sz="3200" b="0">
                <a:solidFill>
                  <a:srgbClr val="786660"/>
                </a:solidFill>
              </a:defRPr>
            </a:lvl1pPr>
          </a:lstStyle>
          <a:p>
            <a:r>
              <a:rPr lang="nl-BE" sz="1600" dirty="0"/>
              <a:t>15dec – 15jan</a:t>
            </a:r>
            <a:endParaRPr sz="1600" dirty="0"/>
          </a:p>
        </p:txBody>
      </p:sp>
      <p:sp>
        <p:nvSpPr>
          <p:cNvPr id="62" name="Rectangle 47">
            <a:extLst>
              <a:ext uri="{FF2B5EF4-FFF2-40B4-BE49-F238E27FC236}">
                <a16:creationId xmlns:a16="http://schemas.microsoft.com/office/drawing/2014/main" id="{FBBAA022-786C-B10D-A89C-00BC2F985D94}"/>
              </a:ext>
            </a:extLst>
          </p:cNvPr>
          <p:cNvSpPr txBox="1"/>
          <p:nvPr/>
        </p:nvSpPr>
        <p:spPr>
          <a:xfrm>
            <a:off x="8442552" y="3082408"/>
            <a:ext cx="1340815" cy="2923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2860" tIns="22860" rIns="22860" bIns="22860" numCol="1" anchor="t">
            <a:spAutoFit/>
          </a:bodyPr>
          <a:lstStyle>
            <a:lvl1pPr algn="r" defTabSz="914400">
              <a:defRPr sz="3200" b="0">
                <a:solidFill>
                  <a:srgbClr val="786660"/>
                </a:solidFill>
              </a:defRPr>
            </a:lvl1pPr>
          </a:lstStyle>
          <a:p>
            <a:r>
              <a:rPr lang="nl-BE" sz="1600" dirty="0"/>
              <a:t>15nov – 15dec</a:t>
            </a:r>
            <a:endParaRPr sz="1600" dirty="0"/>
          </a:p>
        </p:txBody>
      </p:sp>
      <p:sp>
        <p:nvSpPr>
          <p:cNvPr id="63" name="Rectangle 47">
            <a:extLst>
              <a:ext uri="{FF2B5EF4-FFF2-40B4-BE49-F238E27FC236}">
                <a16:creationId xmlns:a16="http://schemas.microsoft.com/office/drawing/2014/main" id="{7F2BD233-9F93-F6DA-76D7-DC23127B46DC}"/>
              </a:ext>
            </a:extLst>
          </p:cNvPr>
          <p:cNvSpPr txBox="1"/>
          <p:nvPr/>
        </p:nvSpPr>
        <p:spPr>
          <a:xfrm>
            <a:off x="7001113" y="3082408"/>
            <a:ext cx="1340815" cy="2923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2860" tIns="22860" rIns="22860" bIns="22860" numCol="1" anchor="t">
            <a:spAutoFit/>
          </a:bodyPr>
          <a:lstStyle>
            <a:lvl1pPr algn="r" defTabSz="914400">
              <a:defRPr sz="3200" b="0">
                <a:solidFill>
                  <a:srgbClr val="786660"/>
                </a:solidFill>
              </a:defRPr>
            </a:lvl1pPr>
          </a:lstStyle>
          <a:p>
            <a:r>
              <a:rPr lang="nl-BE" sz="1600" dirty="0"/>
              <a:t>16nov – 15nov</a:t>
            </a:r>
            <a:endParaRPr sz="1600" dirty="0"/>
          </a:p>
        </p:txBody>
      </p:sp>
      <p:sp>
        <p:nvSpPr>
          <p:cNvPr id="576" name="Rectangle 46">
            <a:extLst>
              <a:ext uri="{FF2B5EF4-FFF2-40B4-BE49-F238E27FC236}">
                <a16:creationId xmlns:a16="http://schemas.microsoft.com/office/drawing/2014/main" id="{CBEC3F8F-61BD-10FD-3078-7DD3F113A812}"/>
              </a:ext>
            </a:extLst>
          </p:cNvPr>
          <p:cNvSpPr txBox="1"/>
          <p:nvPr/>
        </p:nvSpPr>
        <p:spPr>
          <a:xfrm>
            <a:off x="3248681" y="3603285"/>
            <a:ext cx="769483" cy="7848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2860" tIns="22860" rIns="22860" bIns="22860" numCol="1" anchor="t">
            <a:spAutoFit/>
          </a:bodyPr>
          <a:lstStyle>
            <a:lvl1pPr algn="r" defTabSz="914400">
              <a:defRPr sz="3200" b="0">
                <a:solidFill>
                  <a:srgbClr val="786660"/>
                </a:solidFill>
              </a:defRPr>
            </a:lvl1pPr>
          </a:lstStyle>
          <a:p>
            <a:r>
              <a:rPr lang="nl-BE" sz="1600" dirty="0"/>
              <a:t>15nov – 15dec</a:t>
            </a:r>
          </a:p>
          <a:p>
            <a:endParaRPr sz="1600" dirty="0">
              <a:solidFill>
                <a:schemeClr val="bg1"/>
              </a:solidFill>
            </a:endParaRPr>
          </a:p>
        </p:txBody>
      </p:sp>
      <p:sp>
        <p:nvSpPr>
          <p:cNvPr id="577" name="Rectangle 46">
            <a:extLst>
              <a:ext uri="{FF2B5EF4-FFF2-40B4-BE49-F238E27FC236}">
                <a16:creationId xmlns:a16="http://schemas.microsoft.com/office/drawing/2014/main" id="{50D9BAE5-5477-E053-5604-DBDCC9862311}"/>
              </a:ext>
            </a:extLst>
          </p:cNvPr>
          <p:cNvSpPr txBox="1"/>
          <p:nvPr/>
        </p:nvSpPr>
        <p:spPr>
          <a:xfrm>
            <a:off x="3240500" y="4594410"/>
            <a:ext cx="769483" cy="7848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2860" tIns="22860" rIns="22860" bIns="22860" numCol="1" anchor="t">
            <a:spAutoFit/>
          </a:bodyPr>
          <a:lstStyle>
            <a:lvl1pPr algn="r" defTabSz="914400">
              <a:defRPr sz="3200" b="0">
                <a:solidFill>
                  <a:srgbClr val="786660"/>
                </a:solidFill>
              </a:defRPr>
            </a:lvl1pPr>
          </a:lstStyle>
          <a:p>
            <a:r>
              <a:rPr lang="nl-BE" sz="1600" dirty="0"/>
              <a:t>15nov – 15dec</a:t>
            </a:r>
          </a:p>
          <a:p>
            <a:endParaRPr sz="1600" dirty="0">
              <a:solidFill>
                <a:schemeClr val="bg1"/>
              </a:solidFill>
            </a:endParaRPr>
          </a:p>
        </p:txBody>
      </p:sp>
      <p:sp>
        <p:nvSpPr>
          <p:cNvPr id="578" name="Rectangle 46">
            <a:extLst>
              <a:ext uri="{FF2B5EF4-FFF2-40B4-BE49-F238E27FC236}">
                <a16:creationId xmlns:a16="http://schemas.microsoft.com/office/drawing/2014/main" id="{0B76B343-386A-6EF9-00F3-85D163244EF3}"/>
              </a:ext>
            </a:extLst>
          </p:cNvPr>
          <p:cNvSpPr txBox="1"/>
          <p:nvPr/>
        </p:nvSpPr>
        <p:spPr>
          <a:xfrm>
            <a:off x="4306503" y="3595493"/>
            <a:ext cx="954898" cy="53860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2860" tIns="22860" rIns="22860" bIns="22860" numCol="1" anchor="t">
            <a:spAutoFit/>
          </a:bodyPr>
          <a:lstStyle>
            <a:lvl1pPr algn="r" defTabSz="914400">
              <a:defRPr sz="3200" b="0">
                <a:solidFill>
                  <a:srgbClr val="786660"/>
                </a:solidFill>
              </a:defRPr>
            </a:lvl1pPr>
          </a:lstStyle>
          <a:p>
            <a:r>
              <a:rPr lang="nl-BE" sz="1600" dirty="0">
                <a:solidFill>
                  <a:schemeClr val="bg1"/>
                </a:solidFill>
              </a:rPr>
              <a:t>15dec – 15jan</a:t>
            </a:r>
          </a:p>
        </p:txBody>
      </p:sp>
      <p:sp>
        <p:nvSpPr>
          <p:cNvPr id="579" name="Rectangle 46">
            <a:extLst>
              <a:ext uri="{FF2B5EF4-FFF2-40B4-BE49-F238E27FC236}">
                <a16:creationId xmlns:a16="http://schemas.microsoft.com/office/drawing/2014/main" id="{C50859C3-C129-722E-9F95-3CE3FBFDEC85}"/>
              </a:ext>
            </a:extLst>
          </p:cNvPr>
          <p:cNvSpPr txBox="1"/>
          <p:nvPr/>
        </p:nvSpPr>
        <p:spPr>
          <a:xfrm>
            <a:off x="4266026" y="4595578"/>
            <a:ext cx="954898" cy="53860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2860" tIns="22860" rIns="22860" bIns="22860" numCol="1" anchor="t">
            <a:spAutoFit/>
          </a:bodyPr>
          <a:lstStyle>
            <a:lvl1pPr algn="r" defTabSz="914400">
              <a:defRPr sz="3200" b="0">
                <a:solidFill>
                  <a:srgbClr val="786660"/>
                </a:solidFill>
              </a:defRPr>
            </a:lvl1pPr>
          </a:lstStyle>
          <a:p>
            <a:r>
              <a:rPr lang="nl-BE" sz="1600" dirty="0">
                <a:solidFill>
                  <a:schemeClr val="bg1"/>
                </a:solidFill>
              </a:rPr>
              <a:t>15dec – 15jan</a:t>
            </a:r>
          </a:p>
        </p:txBody>
      </p:sp>
      <p:sp>
        <p:nvSpPr>
          <p:cNvPr id="580" name="TextBox 579">
            <a:extLst>
              <a:ext uri="{FF2B5EF4-FFF2-40B4-BE49-F238E27FC236}">
                <a16:creationId xmlns:a16="http://schemas.microsoft.com/office/drawing/2014/main" id="{D4FD49C0-3698-916B-95D9-E97A521884EC}"/>
              </a:ext>
            </a:extLst>
          </p:cNvPr>
          <p:cNvSpPr txBox="1"/>
          <p:nvPr/>
        </p:nvSpPr>
        <p:spPr>
          <a:xfrm>
            <a:off x="411019" y="2664664"/>
            <a:ext cx="784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/>
              <a:t>Y0</a:t>
            </a:r>
          </a:p>
        </p:txBody>
      </p:sp>
      <p:sp>
        <p:nvSpPr>
          <p:cNvPr id="584" name="TextBox 583">
            <a:extLst>
              <a:ext uri="{FF2B5EF4-FFF2-40B4-BE49-F238E27FC236}">
                <a16:creationId xmlns:a16="http://schemas.microsoft.com/office/drawing/2014/main" id="{643894F1-A411-3DDE-D4C5-E49F561A8D38}"/>
              </a:ext>
            </a:extLst>
          </p:cNvPr>
          <p:cNvSpPr txBox="1"/>
          <p:nvPr/>
        </p:nvSpPr>
        <p:spPr>
          <a:xfrm>
            <a:off x="411019" y="3712182"/>
            <a:ext cx="784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/>
              <a:t>Y-1</a:t>
            </a:r>
          </a:p>
        </p:txBody>
      </p:sp>
      <p:sp>
        <p:nvSpPr>
          <p:cNvPr id="585" name="TextBox 584">
            <a:extLst>
              <a:ext uri="{FF2B5EF4-FFF2-40B4-BE49-F238E27FC236}">
                <a16:creationId xmlns:a16="http://schemas.microsoft.com/office/drawing/2014/main" id="{43D5F3F9-8EFB-8846-C8CC-9640D7EB3948}"/>
              </a:ext>
            </a:extLst>
          </p:cNvPr>
          <p:cNvSpPr txBox="1"/>
          <p:nvPr/>
        </p:nvSpPr>
        <p:spPr>
          <a:xfrm>
            <a:off x="376141" y="4672239"/>
            <a:ext cx="784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/>
              <a:t>Y-2</a:t>
            </a:r>
          </a:p>
        </p:txBody>
      </p:sp>
    </p:spTree>
    <p:extLst>
      <p:ext uri="{BB962C8B-B14F-4D97-AF65-F5344CB8AC3E}">
        <p14:creationId xmlns:p14="http://schemas.microsoft.com/office/powerpoint/2010/main" val="813613724"/>
      </p:ext>
    </p:extLst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lowchart: Alternate Process 42">
            <a:extLst>
              <a:ext uri="{FF2B5EF4-FFF2-40B4-BE49-F238E27FC236}">
                <a16:creationId xmlns:a16="http://schemas.microsoft.com/office/drawing/2014/main" id="{E15990AC-FA46-3CD8-E4EE-6DD426DED366}"/>
              </a:ext>
            </a:extLst>
          </p:cNvPr>
          <p:cNvSpPr/>
          <p:nvPr/>
        </p:nvSpPr>
        <p:spPr bwMode="auto">
          <a:xfrm>
            <a:off x="274101" y="2134288"/>
            <a:ext cx="2177069" cy="3519479"/>
          </a:xfrm>
          <a:prstGeom prst="flowChartAlternateProcess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457200" indent="-457200"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nl-BE" sz="3200" dirty="0" err="1">
              <a:solidFill>
                <a:schemeClr val="bg1"/>
              </a:solidFill>
              <a:latin typeface="Arial" pitchFamily="-110" charset="0"/>
              <a:ea typeface="ヒラギノ角ゴ ProN W3" pitchFamily="-110" charset="-128"/>
              <a:sym typeface="Arial" pitchFamily="-110" charset="0"/>
            </a:endParaRPr>
          </a:p>
        </p:txBody>
      </p:sp>
      <p:sp>
        <p:nvSpPr>
          <p:cNvPr id="44" name="Flowchart: Alternate Process 43">
            <a:extLst>
              <a:ext uri="{FF2B5EF4-FFF2-40B4-BE49-F238E27FC236}">
                <a16:creationId xmlns:a16="http://schemas.microsoft.com/office/drawing/2014/main" id="{41B9D898-FF8C-0028-B639-9D3857FEE11B}"/>
              </a:ext>
            </a:extLst>
          </p:cNvPr>
          <p:cNvSpPr/>
          <p:nvPr/>
        </p:nvSpPr>
        <p:spPr bwMode="auto">
          <a:xfrm>
            <a:off x="2638205" y="2162144"/>
            <a:ext cx="2177069" cy="3519479"/>
          </a:xfrm>
          <a:prstGeom prst="flowChartAlternateProcess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nl-BE" sz="3200" dirty="0" err="1">
              <a:solidFill>
                <a:schemeClr val="bg1"/>
              </a:solidFill>
              <a:latin typeface="Arial" pitchFamily="-110" charset="0"/>
              <a:ea typeface="ヒラギノ角ゴ ProN W3" pitchFamily="-110" charset="-128"/>
              <a:sym typeface="Arial" pitchFamily="-110" charset="0"/>
            </a:endParaRPr>
          </a:p>
        </p:txBody>
      </p:sp>
      <p:sp>
        <p:nvSpPr>
          <p:cNvPr id="47" name="Flowchart: Alternate Process 46">
            <a:extLst>
              <a:ext uri="{FF2B5EF4-FFF2-40B4-BE49-F238E27FC236}">
                <a16:creationId xmlns:a16="http://schemas.microsoft.com/office/drawing/2014/main" id="{3F48FBC7-2F5B-5C8A-4B37-5A10C7061207}"/>
              </a:ext>
            </a:extLst>
          </p:cNvPr>
          <p:cNvSpPr/>
          <p:nvPr/>
        </p:nvSpPr>
        <p:spPr bwMode="auto">
          <a:xfrm>
            <a:off x="5002309" y="2150053"/>
            <a:ext cx="2177069" cy="3519479"/>
          </a:xfrm>
          <a:prstGeom prst="flowChartAlternateProcess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BE" sz="32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rial" pitchFamily="-110" charset="0"/>
              <a:ea typeface="ヒラギノ角ゴ ProN W3" pitchFamily="-110" charset="-128"/>
              <a:cs typeface="ヒラギノ角ゴ ProN W3" pitchFamily="-110" charset="-128"/>
              <a:sym typeface="Arial" pitchFamily="-110" charset="0"/>
            </a:endParaRPr>
          </a:p>
        </p:txBody>
      </p:sp>
      <p:sp>
        <p:nvSpPr>
          <p:cNvPr id="51" name="Flowchart: Alternate Process 50">
            <a:extLst>
              <a:ext uri="{FF2B5EF4-FFF2-40B4-BE49-F238E27FC236}">
                <a16:creationId xmlns:a16="http://schemas.microsoft.com/office/drawing/2014/main" id="{133B7B8D-892A-B29A-736B-EEF747A66D61}"/>
              </a:ext>
            </a:extLst>
          </p:cNvPr>
          <p:cNvSpPr/>
          <p:nvPr/>
        </p:nvSpPr>
        <p:spPr bwMode="auto">
          <a:xfrm>
            <a:off x="7366413" y="2162144"/>
            <a:ext cx="2177069" cy="3519479"/>
          </a:xfrm>
          <a:prstGeom prst="flowChartAlternateProcess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BE" sz="32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rial" pitchFamily="-110" charset="0"/>
              <a:ea typeface="ヒラギノ角ゴ ProN W3" pitchFamily="-110" charset="-128"/>
              <a:cs typeface="ヒラギノ角ゴ ProN W3" pitchFamily="-110" charset="-128"/>
              <a:sym typeface="Arial" pitchFamily="-110" charset="0"/>
            </a:endParaRPr>
          </a:p>
        </p:txBody>
      </p:sp>
      <p:sp>
        <p:nvSpPr>
          <p:cNvPr id="52" name="Flowchart: Alternate Process 51">
            <a:extLst>
              <a:ext uri="{FF2B5EF4-FFF2-40B4-BE49-F238E27FC236}">
                <a16:creationId xmlns:a16="http://schemas.microsoft.com/office/drawing/2014/main" id="{8258B38F-7C16-D855-B89C-26E65A486E64}"/>
              </a:ext>
            </a:extLst>
          </p:cNvPr>
          <p:cNvSpPr/>
          <p:nvPr/>
        </p:nvSpPr>
        <p:spPr bwMode="auto">
          <a:xfrm>
            <a:off x="9730516" y="2162143"/>
            <a:ext cx="2177069" cy="3519479"/>
          </a:xfrm>
          <a:prstGeom prst="flowChartAlternateProcess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BE" sz="32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rial" pitchFamily="-110" charset="0"/>
              <a:ea typeface="ヒラギノ角ゴ ProN W3" pitchFamily="-110" charset="-128"/>
              <a:cs typeface="ヒラギノ角ゴ ProN W3" pitchFamily="-110" charset="-128"/>
              <a:sym typeface="Arial" pitchFamily="-110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F900614-A9B2-4478-939A-AEC884A5AFEB}"/>
              </a:ext>
            </a:extLst>
          </p:cNvPr>
          <p:cNvCxnSpPr/>
          <p:nvPr/>
        </p:nvCxnSpPr>
        <p:spPr bwMode="auto">
          <a:xfrm>
            <a:off x="687735" y="1995959"/>
            <a:ext cx="10898899" cy="0"/>
          </a:xfrm>
          <a:prstGeom prst="line">
            <a:avLst/>
          </a:prstGeom>
          <a:solidFill>
            <a:srgbClr val="C0C0C0"/>
          </a:solidFill>
          <a:ln w="12700" cap="flat" cmpd="sng" algn="ctr">
            <a:solidFill>
              <a:srgbClr val="777777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05366" y="378458"/>
            <a:ext cx="11256128" cy="1154163"/>
          </a:xfrm>
        </p:spPr>
        <p:txBody>
          <a:bodyPr>
            <a:normAutofit/>
          </a:bodyPr>
          <a:lstStyle/>
          <a:p>
            <a:r>
              <a:rPr lang="nl-BE" sz="4000" dirty="0">
                <a:solidFill>
                  <a:schemeClr val="tx1"/>
                </a:solidFill>
              </a:rPr>
              <a:t>Proces voor predictieve modellen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2DA1BF2-461B-AFA8-11CA-0205F9565054}"/>
              </a:ext>
            </a:extLst>
          </p:cNvPr>
          <p:cNvGrpSpPr/>
          <p:nvPr/>
        </p:nvGrpSpPr>
        <p:grpSpPr>
          <a:xfrm>
            <a:off x="3247677" y="1532621"/>
            <a:ext cx="860861" cy="877175"/>
            <a:chOff x="2999566" y="1829389"/>
            <a:chExt cx="860861" cy="877175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4D3895C4-9AE2-4655-A106-597DCD429DED}"/>
                </a:ext>
              </a:extLst>
            </p:cNvPr>
            <p:cNvSpPr/>
            <p:nvPr/>
          </p:nvSpPr>
          <p:spPr bwMode="auto">
            <a:xfrm>
              <a:off x="2999566" y="1829389"/>
              <a:ext cx="860861" cy="877175"/>
            </a:xfrm>
            <a:prstGeom prst="ellipse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6200" tIns="38100" rIns="76200" bIns="3810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761970" fontAlgn="base">
                <a:spcBef>
                  <a:spcPct val="0"/>
                </a:spcBef>
                <a:spcAft>
                  <a:spcPct val="0"/>
                </a:spcAft>
              </a:pPr>
              <a:endParaRPr lang="nl-BE" sz="2667" dirty="0" err="1">
                <a:solidFill>
                  <a:schemeClr val="bg1"/>
                </a:solidFill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endParaRP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A561B5F-32C2-464E-B8A0-78BDBCDA5E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32629" y="2019716"/>
              <a:ext cx="594734" cy="503237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839C28AB-3C29-300F-F8E2-53D0F30AE63D}"/>
              </a:ext>
            </a:extLst>
          </p:cNvPr>
          <p:cNvGrpSpPr/>
          <p:nvPr/>
        </p:nvGrpSpPr>
        <p:grpSpPr>
          <a:xfrm>
            <a:off x="5684562" y="1537516"/>
            <a:ext cx="860861" cy="877175"/>
            <a:chOff x="4999271" y="1809897"/>
            <a:chExt cx="860861" cy="877175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029E73FF-3E43-47F1-898D-7A045C6720BF}"/>
                </a:ext>
              </a:extLst>
            </p:cNvPr>
            <p:cNvSpPr/>
            <p:nvPr/>
          </p:nvSpPr>
          <p:spPr bwMode="auto">
            <a:xfrm>
              <a:off x="4999271" y="1809897"/>
              <a:ext cx="860861" cy="877175"/>
            </a:xfrm>
            <a:prstGeom prst="ellipse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6200" tIns="38100" rIns="76200" bIns="3810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761970" fontAlgn="base">
                <a:spcBef>
                  <a:spcPct val="0"/>
                </a:spcBef>
                <a:spcAft>
                  <a:spcPct val="0"/>
                </a:spcAft>
              </a:pPr>
              <a:endParaRPr lang="nl-BE" sz="2667" dirty="0" err="1">
                <a:solidFill>
                  <a:schemeClr val="bg1"/>
                </a:solidFill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endParaRP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8609C0B8-6CAE-4D87-939B-812E671835D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37999" y="1982651"/>
              <a:ext cx="583403" cy="534201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CE6E103-0288-9E0C-92F1-7675427E1DAF}"/>
              </a:ext>
            </a:extLst>
          </p:cNvPr>
          <p:cNvGrpSpPr/>
          <p:nvPr/>
        </p:nvGrpSpPr>
        <p:grpSpPr>
          <a:xfrm>
            <a:off x="10425520" y="1532621"/>
            <a:ext cx="860861" cy="877175"/>
            <a:chOff x="8093723" y="1822662"/>
            <a:chExt cx="860861" cy="877175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1544E6E4-FB2C-44F3-998A-24A5DBA45DF7}"/>
                </a:ext>
              </a:extLst>
            </p:cNvPr>
            <p:cNvSpPr/>
            <p:nvPr/>
          </p:nvSpPr>
          <p:spPr bwMode="auto">
            <a:xfrm>
              <a:off x="8093723" y="1822662"/>
              <a:ext cx="860861" cy="877175"/>
            </a:xfrm>
            <a:prstGeom prst="ellipse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6200" tIns="38100" rIns="76200" bIns="3810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761970" fontAlgn="base">
                <a:spcBef>
                  <a:spcPct val="0"/>
                </a:spcBef>
                <a:spcAft>
                  <a:spcPct val="0"/>
                </a:spcAft>
              </a:pPr>
              <a:endParaRPr lang="nl-BE" sz="2667" dirty="0" err="1">
                <a:solidFill>
                  <a:schemeClr val="bg1"/>
                </a:solidFill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endParaRP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725D8F6-993C-4575-93BD-5AB0919E408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251912" y="1962545"/>
              <a:ext cx="544480" cy="584078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3476F369-0661-9C58-5285-80F3AC971D22}"/>
              </a:ext>
            </a:extLst>
          </p:cNvPr>
          <p:cNvGrpSpPr/>
          <p:nvPr/>
        </p:nvGrpSpPr>
        <p:grpSpPr>
          <a:xfrm>
            <a:off x="928589" y="1537516"/>
            <a:ext cx="860861" cy="877175"/>
            <a:chOff x="1071509" y="1827557"/>
            <a:chExt cx="860861" cy="877175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B0D3F545-50C3-4CC5-AD91-9BE2624323CD}"/>
                </a:ext>
              </a:extLst>
            </p:cNvPr>
            <p:cNvSpPr/>
            <p:nvPr/>
          </p:nvSpPr>
          <p:spPr bwMode="auto">
            <a:xfrm>
              <a:off x="1071509" y="1827557"/>
              <a:ext cx="860861" cy="877175"/>
            </a:xfrm>
            <a:prstGeom prst="ellipse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6200" tIns="38100" rIns="76200" bIns="3810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761970" fontAlgn="base">
                <a:spcBef>
                  <a:spcPct val="0"/>
                </a:spcBef>
                <a:spcAft>
                  <a:spcPct val="0"/>
                </a:spcAft>
              </a:pPr>
              <a:endParaRPr lang="nl-BE" sz="2667" dirty="0" err="1">
                <a:solidFill>
                  <a:schemeClr val="bg1"/>
                </a:solidFill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endParaRPr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5AEFD022-7D3A-4F18-A4EB-F167D3D8EEE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322921" y="1948396"/>
              <a:ext cx="572725" cy="572725"/>
            </a:xfrm>
            <a:prstGeom prst="rect">
              <a:avLst/>
            </a:prstGeom>
          </p:spPr>
        </p:pic>
      </p:grpSp>
      <p:sp>
        <p:nvSpPr>
          <p:cNvPr id="75" name="Oval 74">
            <a:extLst>
              <a:ext uri="{FF2B5EF4-FFF2-40B4-BE49-F238E27FC236}">
                <a16:creationId xmlns:a16="http://schemas.microsoft.com/office/drawing/2014/main" id="{C7BA13FE-5EE9-F212-E5DC-0922E346195B}"/>
              </a:ext>
            </a:extLst>
          </p:cNvPr>
          <p:cNvSpPr/>
          <p:nvPr/>
        </p:nvSpPr>
        <p:spPr bwMode="auto">
          <a:xfrm>
            <a:off x="8024516" y="1532621"/>
            <a:ext cx="860861" cy="877175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6200" tIns="38100" rIns="76200" bIns="38100" numCol="1" rtlCol="0" anchor="ctr" anchorCtr="0" compatLnSpc="1">
            <a:prstTxWarp prst="textNoShape">
              <a:avLst/>
            </a:prstTxWarp>
          </a:bodyPr>
          <a:lstStyle/>
          <a:p>
            <a:pPr algn="ctr" defTabSz="761970" fontAlgn="base">
              <a:spcBef>
                <a:spcPct val="0"/>
              </a:spcBef>
              <a:spcAft>
                <a:spcPct val="0"/>
              </a:spcAft>
            </a:pPr>
            <a:endParaRPr lang="nl-BE" sz="2667" dirty="0" err="1">
              <a:solidFill>
                <a:schemeClr val="bg1"/>
              </a:solidFill>
              <a:latin typeface="Arial" pitchFamily="-110" charset="0"/>
              <a:ea typeface="ヒラギノ角ゴ ProN W3" pitchFamily="-110" charset="-128"/>
              <a:cs typeface="ヒラギノ角ゴ ProN W3" pitchFamily="-110" charset="-128"/>
              <a:sym typeface="Arial" pitchFamily="-110" charset="0"/>
            </a:endParaRPr>
          </a:p>
        </p:txBody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DCC5CF98-C3FD-4095-F8E2-1675A98EBE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96459" y="1717686"/>
            <a:ext cx="556321" cy="519109"/>
          </a:xfrm>
          <a:prstGeom prst="rect">
            <a:avLst/>
          </a:prstGeom>
        </p:spPr>
      </p:pic>
      <p:sp>
        <p:nvSpPr>
          <p:cNvPr id="77" name="Title 1">
            <a:extLst>
              <a:ext uri="{FF2B5EF4-FFF2-40B4-BE49-F238E27FC236}">
                <a16:creationId xmlns:a16="http://schemas.microsoft.com/office/drawing/2014/main" id="{161F10DF-5AFA-202E-E33C-D400EE55D34F}"/>
              </a:ext>
            </a:extLst>
          </p:cNvPr>
          <p:cNvSpPr txBox="1">
            <a:spLocks/>
          </p:cNvSpPr>
          <p:nvPr/>
        </p:nvSpPr>
        <p:spPr>
          <a:xfrm>
            <a:off x="115519" y="2322898"/>
            <a:ext cx="2487000" cy="8037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Project </a:t>
            </a:r>
            <a:r>
              <a:rPr lang="en-US" sz="18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definitie</a:t>
            </a:r>
            <a:endParaRPr lang="en-US" sz="1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8" name="Title 1">
            <a:extLst>
              <a:ext uri="{FF2B5EF4-FFF2-40B4-BE49-F238E27FC236}">
                <a16:creationId xmlns:a16="http://schemas.microsoft.com/office/drawing/2014/main" id="{46C3FF7E-63DF-2EC6-7C0E-72F7227F937D}"/>
              </a:ext>
            </a:extLst>
          </p:cNvPr>
          <p:cNvSpPr txBox="1">
            <a:spLocks/>
          </p:cNvSpPr>
          <p:nvPr/>
        </p:nvSpPr>
        <p:spPr>
          <a:xfrm>
            <a:off x="2532098" y="2322898"/>
            <a:ext cx="2487000" cy="8037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prep</a:t>
            </a:r>
          </a:p>
        </p:txBody>
      </p:sp>
      <p:sp>
        <p:nvSpPr>
          <p:cNvPr id="79" name="Title 1">
            <a:extLst>
              <a:ext uri="{FF2B5EF4-FFF2-40B4-BE49-F238E27FC236}">
                <a16:creationId xmlns:a16="http://schemas.microsoft.com/office/drawing/2014/main" id="{FD0E2603-0F04-745A-6E2D-16769580A355}"/>
              </a:ext>
            </a:extLst>
          </p:cNvPr>
          <p:cNvSpPr txBox="1">
            <a:spLocks/>
          </p:cNvSpPr>
          <p:nvPr/>
        </p:nvSpPr>
        <p:spPr>
          <a:xfrm>
            <a:off x="4815274" y="2322898"/>
            <a:ext cx="2487000" cy="8037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 </a:t>
            </a:r>
            <a:r>
              <a:rPr lang="en-US" sz="18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bouwen</a:t>
            </a:r>
            <a:endParaRPr lang="en-US" sz="1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0" name="Title 1">
            <a:extLst>
              <a:ext uri="{FF2B5EF4-FFF2-40B4-BE49-F238E27FC236}">
                <a16:creationId xmlns:a16="http://schemas.microsoft.com/office/drawing/2014/main" id="{50D43DB3-8E32-30FD-2D91-AC893488283E}"/>
              </a:ext>
            </a:extLst>
          </p:cNvPr>
          <p:cNvSpPr txBox="1">
            <a:spLocks/>
          </p:cNvSpPr>
          <p:nvPr/>
        </p:nvSpPr>
        <p:spPr>
          <a:xfrm>
            <a:off x="7210887" y="2322898"/>
            <a:ext cx="2487000" cy="8037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 </a:t>
            </a:r>
            <a:r>
              <a:rPr lang="en-US" sz="18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valideren</a:t>
            </a:r>
            <a:endParaRPr lang="en-US" sz="1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1" name="Title 1">
            <a:extLst>
              <a:ext uri="{FF2B5EF4-FFF2-40B4-BE49-F238E27FC236}">
                <a16:creationId xmlns:a16="http://schemas.microsoft.com/office/drawing/2014/main" id="{1AE164C1-36F7-AB3B-FE9F-D73B3AE965E1}"/>
              </a:ext>
            </a:extLst>
          </p:cNvPr>
          <p:cNvSpPr txBox="1">
            <a:spLocks/>
          </p:cNvSpPr>
          <p:nvPr/>
        </p:nvSpPr>
        <p:spPr>
          <a:xfrm>
            <a:off x="9607621" y="2322898"/>
            <a:ext cx="2487000" cy="8037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 </a:t>
            </a:r>
            <a:r>
              <a:rPr lang="en-US" sz="18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gebruiken</a:t>
            </a:r>
            <a:endParaRPr lang="en-US" sz="1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694660D6-5853-8B95-39C2-A2972FEBB32E}"/>
              </a:ext>
            </a:extLst>
          </p:cNvPr>
          <p:cNvCxnSpPr>
            <a:cxnSpLocks/>
          </p:cNvCxnSpPr>
          <p:nvPr/>
        </p:nvCxnSpPr>
        <p:spPr>
          <a:xfrm>
            <a:off x="274101" y="2924175"/>
            <a:ext cx="1163348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EB728BA1-901E-7D00-6A4E-ED534FDD6186}"/>
              </a:ext>
            </a:extLst>
          </p:cNvPr>
          <p:cNvSpPr txBox="1"/>
          <p:nvPr/>
        </p:nvSpPr>
        <p:spPr>
          <a:xfrm>
            <a:off x="356417" y="3015968"/>
            <a:ext cx="1906912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1400" dirty="0">
                <a:solidFill>
                  <a:schemeClr val="bg1"/>
                </a:solidFill>
              </a:rPr>
              <a:t>Business doel &amp; gebruik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BE" sz="1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1400" b="1" dirty="0">
                <a:solidFill>
                  <a:schemeClr val="bg1"/>
                </a:solidFill>
              </a:rPr>
              <a:t>Wat</a:t>
            </a:r>
            <a:r>
              <a:rPr lang="nl-BE" sz="1400" dirty="0">
                <a:solidFill>
                  <a:schemeClr val="bg1"/>
                </a:solidFill>
              </a:rPr>
              <a:t> willen we voorspellen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BE" sz="1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1400" b="1" dirty="0">
                <a:solidFill>
                  <a:schemeClr val="bg1"/>
                </a:solidFill>
              </a:rPr>
              <a:t>Voor wie </a:t>
            </a:r>
            <a:r>
              <a:rPr lang="nl-BE" sz="1400" dirty="0">
                <a:solidFill>
                  <a:schemeClr val="bg1"/>
                </a:solidFill>
              </a:rPr>
              <a:t>willen we voorspellen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BE" sz="1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1400" b="1" dirty="0">
                <a:solidFill>
                  <a:schemeClr val="bg1"/>
                </a:solidFill>
              </a:rPr>
              <a:t>Tijdslijn</a:t>
            </a:r>
            <a:r>
              <a:rPr lang="nl-BE" sz="1400" dirty="0">
                <a:solidFill>
                  <a:schemeClr val="bg1"/>
                </a:solidFill>
              </a:rPr>
              <a:t> van profiel, timegap en target</a:t>
            </a:r>
          </a:p>
        </p:txBody>
      </p:sp>
    </p:spTree>
    <p:extLst>
      <p:ext uri="{BB962C8B-B14F-4D97-AF65-F5344CB8AC3E}">
        <p14:creationId xmlns:p14="http://schemas.microsoft.com/office/powerpoint/2010/main" val="1198522788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Target label"/>
          <p:cNvSpPr txBox="1"/>
          <p:nvPr/>
        </p:nvSpPr>
        <p:spPr>
          <a:xfrm>
            <a:off x="8282285" y="1716016"/>
            <a:ext cx="854897" cy="2787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18000" tIns="18000" rIns="18000" bIns="18000" numCol="1" anchor="t">
            <a:noAutofit/>
          </a:bodyPr>
          <a:lstStyle>
            <a:lvl1pPr defTabSz="914400">
              <a:defRPr sz="3200">
                <a:solidFill>
                  <a:srgbClr val="FFFFFF"/>
                </a:solidFill>
              </a:defRPr>
            </a:lvl1pPr>
          </a:lstStyle>
          <a:p>
            <a:r>
              <a:rPr sz="1600" dirty="0"/>
              <a:t>Target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18B34B8-1F93-8A99-34F1-8915EB2C7E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950" y="1325714"/>
            <a:ext cx="9715500" cy="4691155"/>
          </a:xfrm>
          <a:prstGeom prst="rect">
            <a:avLst/>
          </a:prstGeom>
        </p:spPr>
      </p:pic>
      <p:sp>
        <p:nvSpPr>
          <p:cNvPr id="3" name="Title 5">
            <a:extLst>
              <a:ext uri="{FF2B5EF4-FFF2-40B4-BE49-F238E27FC236}">
                <a16:creationId xmlns:a16="http://schemas.microsoft.com/office/drawing/2014/main" id="{D1FB3389-D592-482D-7A6A-119E989B9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366" y="378458"/>
            <a:ext cx="11256128" cy="1154163"/>
          </a:xfrm>
        </p:spPr>
        <p:txBody>
          <a:bodyPr>
            <a:normAutofit/>
          </a:bodyPr>
          <a:lstStyle/>
          <a:p>
            <a:r>
              <a:rPr lang="nl-BE" sz="4000" dirty="0">
                <a:solidFill>
                  <a:schemeClr val="tx1"/>
                </a:solidFill>
              </a:rPr>
              <a:t>Analytische basistabel</a:t>
            </a:r>
            <a:endParaRPr lang="en-US" dirty="0"/>
          </a:p>
        </p:txBody>
      </p:sp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5" descr="Picture 15">
            <a:extLst>
              <a:ext uri="{FF2B5EF4-FFF2-40B4-BE49-F238E27FC236}">
                <a16:creationId xmlns:a16="http://schemas.microsoft.com/office/drawing/2014/main" id="{FF26B30D-B302-DD6F-7687-01B9B68BE25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376" r="922" b="5682"/>
          <a:stretch>
            <a:fillRect/>
          </a:stretch>
        </p:blipFill>
        <p:spPr>
          <a:xfrm>
            <a:off x="2608237" y="955539"/>
            <a:ext cx="5814207" cy="4971370"/>
          </a:xfrm>
          <a:prstGeom prst="rect">
            <a:avLst/>
          </a:prstGeom>
          <a:ln w="12700">
            <a:miter lim="400000"/>
          </a:ln>
        </p:spPr>
      </p:pic>
      <p:sp>
        <p:nvSpPr>
          <p:cNvPr id="727" name="Target label"/>
          <p:cNvSpPr txBox="1"/>
          <p:nvPr/>
        </p:nvSpPr>
        <p:spPr>
          <a:xfrm>
            <a:off x="8282285" y="1716016"/>
            <a:ext cx="854897" cy="2787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18000" tIns="18000" rIns="18000" bIns="18000" numCol="1" anchor="t">
            <a:noAutofit/>
          </a:bodyPr>
          <a:lstStyle>
            <a:lvl1pPr defTabSz="914400">
              <a:defRPr sz="3200">
                <a:solidFill>
                  <a:srgbClr val="FFFFFF"/>
                </a:solidFill>
              </a:defRPr>
            </a:lvl1pPr>
          </a:lstStyle>
          <a:p>
            <a:r>
              <a:rPr sz="1600" dirty="0"/>
              <a:t>Target</a:t>
            </a:r>
          </a:p>
        </p:txBody>
      </p:sp>
      <p:sp>
        <p:nvSpPr>
          <p:cNvPr id="3" name="Title 5">
            <a:extLst>
              <a:ext uri="{FF2B5EF4-FFF2-40B4-BE49-F238E27FC236}">
                <a16:creationId xmlns:a16="http://schemas.microsoft.com/office/drawing/2014/main" id="{D1FB3389-D592-482D-7A6A-119E989B9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366" y="378458"/>
            <a:ext cx="11256128" cy="1154163"/>
          </a:xfrm>
        </p:spPr>
        <p:txBody>
          <a:bodyPr>
            <a:normAutofit fontScale="90000"/>
          </a:bodyPr>
          <a:lstStyle/>
          <a:p>
            <a:r>
              <a:rPr lang="nl-BE" sz="4000" dirty="0">
                <a:solidFill>
                  <a:schemeClr val="tx1"/>
                </a:solidFill>
              </a:rPr>
              <a:t>Variatie is cruciaal, volume ook belangrijk maar verzadigingspunt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0635813"/>
      </p:ext>
    </p:extLst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Target label"/>
          <p:cNvSpPr txBox="1"/>
          <p:nvPr/>
        </p:nvSpPr>
        <p:spPr>
          <a:xfrm>
            <a:off x="8282285" y="1716016"/>
            <a:ext cx="854897" cy="2787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18000" tIns="18000" rIns="18000" bIns="18000" numCol="1" anchor="t">
            <a:noAutofit/>
          </a:bodyPr>
          <a:lstStyle>
            <a:lvl1pPr defTabSz="914400">
              <a:defRPr sz="3200">
                <a:solidFill>
                  <a:srgbClr val="FFFFFF"/>
                </a:solidFill>
              </a:defRPr>
            </a:lvl1pPr>
          </a:lstStyle>
          <a:p>
            <a:r>
              <a:rPr sz="1600" dirty="0"/>
              <a:t>Target</a:t>
            </a:r>
          </a:p>
        </p:txBody>
      </p:sp>
      <p:sp>
        <p:nvSpPr>
          <p:cNvPr id="3" name="Title 5">
            <a:extLst>
              <a:ext uri="{FF2B5EF4-FFF2-40B4-BE49-F238E27FC236}">
                <a16:creationId xmlns:a16="http://schemas.microsoft.com/office/drawing/2014/main" id="{D1FB3389-D592-482D-7A6A-119E989B9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366" y="378458"/>
            <a:ext cx="11256128" cy="1154163"/>
          </a:xfrm>
        </p:spPr>
        <p:txBody>
          <a:bodyPr>
            <a:normAutofit/>
          </a:bodyPr>
          <a:lstStyle/>
          <a:p>
            <a:r>
              <a:rPr lang="nl-BE" sz="4000" dirty="0">
                <a:solidFill>
                  <a:schemeClr val="tx1"/>
                </a:solidFill>
              </a:rPr>
              <a:t>Level of measurement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968299-1869-C66B-366D-7467065725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366" y="1265921"/>
            <a:ext cx="5393530" cy="4582428"/>
          </a:xfrm>
          <a:prstGeom prst="rect">
            <a:avLst/>
          </a:prstGeom>
        </p:spPr>
      </p:pic>
      <p:sp>
        <p:nvSpPr>
          <p:cNvPr id="5" name="Nominal">
            <a:extLst>
              <a:ext uri="{FF2B5EF4-FFF2-40B4-BE49-F238E27FC236}">
                <a16:creationId xmlns:a16="http://schemas.microsoft.com/office/drawing/2014/main" id="{EDE7F07F-B700-A304-D682-1C2BD64BB3F1}"/>
              </a:ext>
            </a:extLst>
          </p:cNvPr>
          <p:cNvSpPr/>
          <p:nvPr/>
        </p:nvSpPr>
        <p:spPr>
          <a:xfrm>
            <a:off x="6557983" y="1921192"/>
            <a:ext cx="1724302" cy="513971"/>
          </a:xfrm>
          <a:prstGeom prst="roundRect">
            <a:avLst>
              <a:gd name="adj" fmla="val 16667"/>
            </a:avLst>
          </a:prstGeom>
          <a:solidFill>
            <a:srgbClr val="A2A2A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6000" tIns="36000" rIns="36000" bIns="36000" anchor="ctr"/>
          <a:lstStyle>
            <a:lvl1pPr defTabSz="914400">
              <a:lnSpc>
                <a:spcPct val="90000"/>
              </a:lnSpc>
              <a:defRPr sz="3200" b="0">
                <a:solidFill>
                  <a:srgbClr val="FFFFFF"/>
                </a:solidFill>
              </a:defRPr>
            </a:lvl1pPr>
          </a:lstStyle>
          <a:p>
            <a:r>
              <a:rPr sz="2000" dirty="0" err="1"/>
              <a:t>Nomina</a:t>
            </a:r>
            <a:r>
              <a:rPr lang="nl-BE" sz="2000" dirty="0"/>
              <a:t>a</a:t>
            </a:r>
            <a:r>
              <a:rPr sz="2000" dirty="0"/>
              <a:t>l</a:t>
            </a:r>
          </a:p>
        </p:txBody>
      </p:sp>
      <p:sp>
        <p:nvSpPr>
          <p:cNvPr id="6" name="Ordinal">
            <a:extLst>
              <a:ext uri="{FF2B5EF4-FFF2-40B4-BE49-F238E27FC236}">
                <a16:creationId xmlns:a16="http://schemas.microsoft.com/office/drawing/2014/main" id="{601AC504-B419-4DCB-9996-102813CB94E7}"/>
              </a:ext>
            </a:extLst>
          </p:cNvPr>
          <p:cNvSpPr/>
          <p:nvPr/>
        </p:nvSpPr>
        <p:spPr>
          <a:xfrm>
            <a:off x="6557983" y="2941949"/>
            <a:ext cx="1724302" cy="513971"/>
          </a:xfrm>
          <a:prstGeom prst="roundRect">
            <a:avLst>
              <a:gd name="adj" fmla="val 16667"/>
            </a:avLst>
          </a:prstGeom>
          <a:solidFill>
            <a:srgbClr val="86868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6000" tIns="36000" rIns="36000" bIns="36000" anchor="ctr"/>
          <a:lstStyle>
            <a:lvl1pPr defTabSz="914400">
              <a:lnSpc>
                <a:spcPct val="90000"/>
              </a:lnSpc>
              <a:defRPr sz="3200" b="0">
                <a:solidFill>
                  <a:srgbClr val="FFFFFF"/>
                </a:solidFill>
              </a:defRPr>
            </a:lvl1pPr>
          </a:lstStyle>
          <a:p>
            <a:r>
              <a:rPr sz="2000" dirty="0" err="1"/>
              <a:t>Ordina</a:t>
            </a:r>
            <a:r>
              <a:rPr lang="nl-BE" sz="2000" dirty="0"/>
              <a:t>a</a:t>
            </a:r>
            <a:r>
              <a:rPr sz="2000" dirty="0"/>
              <a:t>l</a:t>
            </a:r>
          </a:p>
        </p:txBody>
      </p:sp>
      <p:sp>
        <p:nvSpPr>
          <p:cNvPr id="7" name="Interval">
            <a:extLst>
              <a:ext uri="{FF2B5EF4-FFF2-40B4-BE49-F238E27FC236}">
                <a16:creationId xmlns:a16="http://schemas.microsoft.com/office/drawing/2014/main" id="{3E512A2C-385A-7B9F-DAF0-A97026BCDA59}"/>
              </a:ext>
            </a:extLst>
          </p:cNvPr>
          <p:cNvSpPr/>
          <p:nvPr/>
        </p:nvSpPr>
        <p:spPr>
          <a:xfrm>
            <a:off x="6557983" y="3962706"/>
            <a:ext cx="1724302" cy="513971"/>
          </a:xfrm>
          <a:prstGeom prst="roundRect">
            <a:avLst>
              <a:gd name="adj" fmla="val 16667"/>
            </a:avLst>
          </a:prstGeom>
          <a:solidFill>
            <a:srgbClr val="676767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6000" tIns="36000" rIns="36000" bIns="36000" anchor="ctr"/>
          <a:lstStyle>
            <a:lvl1pPr defTabSz="914400">
              <a:lnSpc>
                <a:spcPct val="90000"/>
              </a:lnSpc>
              <a:defRPr sz="3200" b="0">
                <a:solidFill>
                  <a:srgbClr val="FFFFFF"/>
                </a:solidFill>
              </a:defRPr>
            </a:lvl1pPr>
          </a:lstStyle>
          <a:p>
            <a:r>
              <a:rPr sz="2000" dirty="0"/>
              <a:t>Interval</a:t>
            </a:r>
          </a:p>
        </p:txBody>
      </p:sp>
      <p:sp>
        <p:nvSpPr>
          <p:cNvPr id="8" name="Ratio">
            <a:extLst>
              <a:ext uri="{FF2B5EF4-FFF2-40B4-BE49-F238E27FC236}">
                <a16:creationId xmlns:a16="http://schemas.microsoft.com/office/drawing/2014/main" id="{91B61CEE-24F2-E106-A0F9-42343D69CAAA}"/>
              </a:ext>
            </a:extLst>
          </p:cNvPr>
          <p:cNvSpPr/>
          <p:nvPr/>
        </p:nvSpPr>
        <p:spPr>
          <a:xfrm>
            <a:off x="6557983" y="4983463"/>
            <a:ext cx="1724302" cy="513971"/>
          </a:xfrm>
          <a:prstGeom prst="roundRect">
            <a:avLst>
              <a:gd name="adj" fmla="val 16667"/>
            </a:avLst>
          </a:prstGeom>
          <a:solidFill>
            <a:srgbClr val="50505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6000" tIns="36000" rIns="36000" bIns="36000" anchor="ctr"/>
          <a:lstStyle>
            <a:lvl1pPr defTabSz="914400">
              <a:lnSpc>
                <a:spcPct val="90000"/>
              </a:lnSpc>
              <a:defRPr sz="3200" b="0">
                <a:solidFill>
                  <a:srgbClr val="FFFFFF"/>
                </a:solidFill>
              </a:defRPr>
            </a:lvl1pPr>
          </a:lstStyle>
          <a:p>
            <a:r>
              <a:rPr sz="2000"/>
              <a:t>Ratio</a:t>
            </a:r>
          </a:p>
        </p:txBody>
      </p:sp>
      <p:sp>
        <p:nvSpPr>
          <p:cNvPr id="9" name="TextBox 6">
            <a:extLst>
              <a:ext uri="{FF2B5EF4-FFF2-40B4-BE49-F238E27FC236}">
                <a16:creationId xmlns:a16="http://schemas.microsoft.com/office/drawing/2014/main" id="{2172F7AC-1EDD-698E-3AB2-EFC81D352A0C}"/>
              </a:ext>
            </a:extLst>
          </p:cNvPr>
          <p:cNvSpPr txBox="1"/>
          <p:nvPr/>
        </p:nvSpPr>
        <p:spPr>
          <a:xfrm>
            <a:off x="8362653" y="1968990"/>
            <a:ext cx="689860" cy="3804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6000" tIns="36000" rIns="36000" bIns="36000">
            <a:spAutoFit/>
          </a:bodyPr>
          <a:lstStyle>
            <a:lvl1pPr algn="l" defTabSz="914400">
              <a:defRPr sz="3200" b="0">
                <a:solidFill>
                  <a:srgbClr val="A2A2A2"/>
                </a:solidFill>
              </a:defRPr>
            </a:lvl1pPr>
          </a:lstStyle>
          <a:p>
            <a:r>
              <a:rPr lang="nl-BE" sz="2000" dirty="0"/>
              <a:t>Naam</a:t>
            </a:r>
            <a:endParaRPr sz="2000" dirty="0"/>
          </a:p>
        </p:txBody>
      </p:sp>
      <p:sp>
        <p:nvSpPr>
          <p:cNvPr id="10" name="TextBox 27">
            <a:extLst>
              <a:ext uri="{FF2B5EF4-FFF2-40B4-BE49-F238E27FC236}">
                <a16:creationId xmlns:a16="http://schemas.microsoft.com/office/drawing/2014/main" id="{84964FA2-8A51-4177-1296-0F21715AA505}"/>
              </a:ext>
            </a:extLst>
          </p:cNvPr>
          <p:cNvSpPr txBox="1"/>
          <p:nvPr/>
        </p:nvSpPr>
        <p:spPr>
          <a:xfrm>
            <a:off x="8384410" y="2988205"/>
            <a:ext cx="1452568" cy="3804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6000" tIns="36000" rIns="36000" bIns="36000">
            <a:spAutoFit/>
          </a:bodyPr>
          <a:lstStyle/>
          <a:p>
            <a:pPr>
              <a:defRPr sz="3200" b="0">
                <a:solidFill>
                  <a:srgbClr val="00CCFF"/>
                </a:solidFill>
              </a:defRPr>
            </a:pPr>
            <a:r>
              <a:rPr lang="nl-BE" sz="2000" dirty="0">
                <a:solidFill>
                  <a:schemeClr val="bg1">
                    <a:lumMod val="65000"/>
                  </a:schemeClr>
                </a:solidFill>
              </a:rPr>
              <a:t>Naam</a:t>
            </a:r>
            <a:r>
              <a:rPr sz="2000" dirty="0">
                <a:solidFill>
                  <a:srgbClr val="333333"/>
                </a:solidFill>
              </a:rPr>
              <a:t> + </a:t>
            </a:r>
            <a:r>
              <a:rPr sz="2000" dirty="0">
                <a:solidFill>
                  <a:srgbClr val="868686"/>
                </a:solidFill>
              </a:rPr>
              <a:t>Orde</a:t>
            </a:r>
          </a:p>
        </p:txBody>
      </p:sp>
      <p:sp>
        <p:nvSpPr>
          <p:cNvPr id="11" name="TextBox 28">
            <a:extLst>
              <a:ext uri="{FF2B5EF4-FFF2-40B4-BE49-F238E27FC236}">
                <a16:creationId xmlns:a16="http://schemas.microsoft.com/office/drawing/2014/main" id="{FC69194D-0118-FE08-52BB-1125C778AC26}"/>
              </a:ext>
            </a:extLst>
          </p:cNvPr>
          <p:cNvSpPr txBox="1"/>
          <p:nvPr/>
        </p:nvSpPr>
        <p:spPr>
          <a:xfrm>
            <a:off x="8384410" y="4031176"/>
            <a:ext cx="2494713" cy="3804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6000" tIns="36000" rIns="36000" bIns="36000">
            <a:spAutoFit/>
          </a:bodyPr>
          <a:lstStyle/>
          <a:p>
            <a:pPr>
              <a:defRPr sz="3200" b="0">
                <a:solidFill>
                  <a:srgbClr val="00CCFF"/>
                </a:solidFill>
              </a:defRPr>
            </a:pPr>
            <a:r>
              <a:rPr lang="nl-BE" sz="2000" dirty="0">
                <a:solidFill>
                  <a:schemeClr val="bg1">
                    <a:lumMod val="65000"/>
                  </a:schemeClr>
                </a:solidFill>
              </a:rPr>
              <a:t>Naam</a:t>
            </a:r>
            <a:r>
              <a:rPr sz="2000" dirty="0">
                <a:solidFill>
                  <a:srgbClr val="333333"/>
                </a:solidFill>
              </a:rPr>
              <a:t> + </a:t>
            </a:r>
            <a:r>
              <a:rPr sz="2000" dirty="0">
                <a:solidFill>
                  <a:srgbClr val="868686"/>
                </a:solidFill>
              </a:rPr>
              <a:t>Orde</a:t>
            </a:r>
            <a:r>
              <a:rPr sz="2000" dirty="0">
                <a:solidFill>
                  <a:srgbClr val="B8E81A"/>
                </a:solidFill>
              </a:rPr>
              <a:t> </a:t>
            </a:r>
            <a:r>
              <a:rPr sz="2000" dirty="0">
                <a:solidFill>
                  <a:srgbClr val="333333"/>
                </a:solidFill>
              </a:rPr>
              <a:t>+</a:t>
            </a:r>
            <a:r>
              <a:rPr sz="2000" dirty="0">
                <a:solidFill>
                  <a:srgbClr val="B8E81A"/>
                </a:solidFill>
              </a:rPr>
              <a:t> </a:t>
            </a:r>
            <a:r>
              <a:rPr lang="nl-BE" sz="2000" dirty="0">
                <a:solidFill>
                  <a:srgbClr val="676767"/>
                </a:solidFill>
              </a:rPr>
              <a:t>Afstand</a:t>
            </a:r>
            <a:endParaRPr sz="2000" dirty="0">
              <a:solidFill>
                <a:srgbClr val="676767"/>
              </a:solidFill>
            </a:endParaRPr>
          </a:p>
        </p:txBody>
      </p:sp>
      <p:sp>
        <p:nvSpPr>
          <p:cNvPr id="12" name="TextBox 29">
            <a:extLst>
              <a:ext uri="{FF2B5EF4-FFF2-40B4-BE49-F238E27FC236}">
                <a16:creationId xmlns:a16="http://schemas.microsoft.com/office/drawing/2014/main" id="{DB61B381-6A0D-902B-3733-65F4A1AEEBD3}"/>
              </a:ext>
            </a:extLst>
          </p:cNvPr>
          <p:cNvSpPr txBox="1"/>
          <p:nvPr/>
        </p:nvSpPr>
        <p:spPr>
          <a:xfrm>
            <a:off x="8362654" y="5051933"/>
            <a:ext cx="3629322" cy="688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36000" tIns="36000" rIns="36000" bIns="36000">
            <a:spAutoFit/>
          </a:bodyPr>
          <a:lstStyle/>
          <a:p>
            <a:pPr>
              <a:defRPr sz="3200" b="0">
                <a:solidFill>
                  <a:srgbClr val="00CCFF"/>
                </a:solidFill>
              </a:defRPr>
            </a:pPr>
            <a:r>
              <a:rPr lang="nl-BE" sz="2000" dirty="0">
                <a:solidFill>
                  <a:schemeClr val="bg1">
                    <a:lumMod val="65000"/>
                  </a:schemeClr>
                </a:solidFill>
              </a:rPr>
              <a:t>Naam</a:t>
            </a:r>
            <a:r>
              <a:rPr sz="2000" dirty="0">
                <a:solidFill>
                  <a:srgbClr val="333333"/>
                </a:solidFill>
              </a:rPr>
              <a:t> + </a:t>
            </a:r>
            <a:r>
              <a:rPr sz="2000" dirty="0">
                <a:solidFill>
                  <a:srgbClr val="868686"/>
                </a:solidFill>
              </a:rPr>
              <a:t>Orde</a:t>
            </a:r>
            <a:r>
              <a:rPr sz="2000" dirty="0">
                <a:solidFill>
                  <a:srgbClr val="B8E81A"/>
                </a:solidFill>
              </a:rPr>
              <a:t> </a:t>
            </a:r>
            <a:r>
              <a:rPr sz="2000" dirty="0">
                <a:solidFill>
                  <a:srgbClr val="333333"/>
                </a:solidFill>
              </a:rPr>
              <a:t>+</a:t>
            </a:r>
            <a:r>
              <a:rPr sz="2000" dirty="0">
                <a:solidFill>
                  <a:srgbClr val="B8E81A"/>
                </a:solidFill>
              </a:rPr>
              <a:t> </a:t>
            </a:r>
            <a:r>
              <a:rPr lang="nl-BE" sz="2000" dirty="0">
                <a:solidFill>
                  <a:srgbClr val="676767"/>
                </a:solidFill>
              </a:rPr>
              <a:t>Afstand</a:t>
            </a:r>
            <a:r>
              <a:rPr sz="2000" dirty="0">
                <a:solidFill>
                  <a:srgbClr val="FF9500"/>
                </a:solidFill>
              </a:rPr>
              <a:t> </a:t>
            </a:r>
            <a:r>
              <a:rPr sz="2000" dirty="0">
                <a:solidFill>
                  <a:srgbClr val="333333"/>
                </a:solidFill>
              </a:rPr>
              <a:t>+</a:t>
            </a:r>
            <a:r>
              <a:rPr sz="2000" dirty="0">
                <a:solidFill>
                  <a:srgbClr val="FF9500"/>
                </a:solidFill>
              </a:rPr>
              <a:t> </a:t>
            </a:r>
            <a:r>
              <a:rPr sz="2000" dirty="0" err="1">
                <a:solidFill>
                  <a:srgbClr val="505050"/>
                </a:solidFill>
              </a:rPr>
              <a:t>Absolu</a:t>
            </a:r>
            <a:r>
              <a:rPr lang="nl-BE" sz="2000" dirty="0">
                <a:solidFill>
                  <a:srgbClr val="505050"/>
                </a:solidFill>
              </a:rPr>
              <a:t>u</a:t>
            </a:r>
            <a:r>
              <a:rPr sz="2000" dirty="0">
                <a:solidFill>
                  <a:srgbClr val="505050"/>
                </a:solidFill>
              </a:rPr>
              <a:t>t</a:t>
            </a:r>
            <a:r>
              <a:rPr lang="nl-BE" sz="2000" dirty="0">
                <a:solidFill>
                  <a:srgbClr val="505050"/>
                </a:solidFill>
              </a:rPr>
              <a:t> nulpunt</a:t>
            </a:r>
            <a:endParaRPr sz="2000" dirty="0">
              <a:solidFill>
                <a:srgbClr val="505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73364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 advAuto="0"/>
      <p:bldP spid="6" grpId="0" animBg="1" advAuto="0"/>
      <p:bldP spid="7" grpId="0" animBg="1" advAuto="0"/>
      <p:bldP spid="8" grpId="0" animBg="1" advAuto="0"/>
      <p:bldP spid="9" grpId="0" animBg="1" advAuto="0"/>
      <p:bldP spid="10" grpId="0" animBg="1" advAuto="0"/>
      <p:bldP spid="11" grpId="0" animBg="1" advAuto="0"/>
      <p:bldP spid="12" grpId="0" animBg="1" advAuto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5">
            <a:extLst>
              <a:ext uri="{FF2B5EF4-FFF2-40B4-BE49-F238E27FC236}">
                <a16:creationId xmlns:a16="http://schemas.microsoft.com/office/drawing/2014/main" id="{D1FB3389-D592-482D-7A6A-119E989B9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366" y="378458"/>
            <a:ext cx="11256128" cy="1154163"/>
          </a:xfrm>
        </p:spPr>
        <p:txBody>
          <a:bodyPr>
            <a:normAutofit/>
          </a:bodyPr>
          <a:lstStyle/>
          <a:p>
            <a:r>
              <a:rPr lang="nl-BE" sz="4000" dirty="0">
                <a:solidFill>
                  <a:schemeClr val="tx1"/>
                </a:solidFill>
              </a:rPr>
              <a:t>Level of measurement</a:t>
            </a:r>
            <a:endParaRPr lang="en-US" dirty="0"/>
          </a:p>
        </p:txBody>
      </p:sp>
      <p:sp>
        <p:nvSpPr>
          <p:cNvPr id="5" name="Nominal">
            <a:extLst>
              <a:ext uri="{FF2B5EF4-FFF2-40B4-BE49-F238E27FC236}">
                <a16:creationId xmlns:a16="http://schemas.microsoft.com/office/drawing/2014/main" id="{EDE7F07F-B700-A304-D682-1C2BD64BB3F1}"/>
              </a:ext>
            </a:extLst>
          </p:cNvPr>
          <p:cNvSpPr/>
          <p:nvPr/>
        </p:nvSpPr>
        <p:spPr>
          <a:xfrm>
            <a:off x="1966933" y="1695455"/>
            <a:ext cx="1724302" cy="513971"/>
          </a:xfrm>
          <a:prstGeom prst="roundRect">
            <a:avLst>
              <a:gd name="adj" fmla="val 16667"/>
            </a:avLst>
          </a:prstGeom>
          <a:solidFill>
            <a:srgbClr val="A2A2A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6000" tIns="36000" rIns="36000" bIns="36000" anchor="ctr"/>
          <a:lstStyle>
            <a:lvl1pPr defTabSz="914400">
              <a:lnSpc>
                <a:spcPct val="90000"/>
              </a:lnSpc>
              <a:defRPr sz="3200" b="0">
                <a:solidFill>
                  <a:srgbClr val="FFFFFF"/>
                </a:solidFill>
              </a:defRPr>
            </a:lvl1pPr>
          </a:lstStyle>
          <a:p>
            <a:r>
              <a:rPr sz="2000" dirty="0" err="1"/>
              <a:t>Nomina</a:t>
            </a:r>
            <a:r>
              <a:rPr lang="nl-BE" sz="2000" dirty="0"/>
              <a:t>a</a:t>
            </a:r>
            <a:r>
              <a:rPr sz="2000" dirty="0"/>
              <a:t>l</a:t>
            </a:r>
          </a:p>
        </p:txBody>
      </p:sp>
      <p:sp>
        <p:nvSpPr>
          <p:cNvPr id="6" name="Ordinal">
            <a:extLst>
              <a:ext uri="{FF2B5EF4-FFF2-40B4-BE49-F238E27FC236}">
                <a16:creationId xmlns:a16="http://schemas.microsoft.com/office/drawing/2014/main" id="{601AC504-B419-4DCB-9996-102813CB94E7}"/>
              </a:ext>
            </a:extLst>
          </p:cNvPr>
          <p:cNvSpPr/>
          <p:nvPr/>
        </p:nvSpPr>
        <p:spPr>
          <a:xfrm>
            <a:off x="1966933" y="2502709"/>
            <a:ext cx="1724302" cy="513971"/>
          </a:xfrm>
          <a:prstGeom prst="roundRect">
            <a:avLst>
              <a:gd name="adj" fmla="val 16667"/>
            </a:avLst>
          </a:prstGeom>
          <a:solidFill>
            <a:srgbClr val="86868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6000" tIns="36000" rIns="36000" bIns="36000" anchor="ctr"/>
          <a:lstStyle>
            <a:lvl1pPr defTabSz="914400">
              <a:lnSpc>
                <a:spcPct val="90000"/>
              </a:lnSpc>
              <a:defRPr sz="3200" b="0">
                <a:solidFill>
                  <a:srgbClr val="FFFFFF"/>
                </a:solidFill>
              </a:defRPr>
            </a:lvl1pPr>
          </a:lstStyle>
          <a:p>
            <a:r>
              <a:rPr sz="2000" dirty="0" err="1"/>
              <a:t>Ordina</a:t>
            </a:r>
            <a:r>
              <a:rPr lang="nl-BE" sz="2000" dirty="0"/>
              <a:t>a</a:t>
            </a:r>
            <a:r>
              <a:rPr sz="2000" dirty="0"/>
              <a:t>l</a:t>
            </a:r>
          </a:p>
        </p:txBody>
      </p:sp>
      <p:sp>
        <p:nvSpPr>
          <p:cNvPr id="7" name="Interval">
            <a:extLst>
              <a:ext uri="{FF2B5EF4-FFF2-40B4-BE49-F238E27FC236}">
                <a16:creationId xmlns:a16="http://schemas.microsoft.com/office/drawing/2014/main" id="{3E512A2C-385A-7B9F-DAF0-A97026BCDA59}"/>
              </a:ext>
            </a:extLst>
          </p:cNvPr>
          <p:cNvSpPr/>
          <p:nvPr/>
        </p:nvSpPr>
        <p:spPr>
          <a:xfrm>
            <a:off x="1966933" y="3309963"/>
            <a:ext cx="1724302" cy="513971"/>
          </a:xfrm>
          <a:prstGeom prst="roundRect">
            <a:avLst>
              <a:gd name="adj" fmla="val 16667"/>
            </a:avLst>
          </a:prstGeom>
          <a:solidFill>
            <a:srgbClr val="676767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6000" tIns="36000" rIns="36000" bIns="36000" anchor="ctr"/>
          <a:lstStyle>
            <a:lvl1pPr defTabSz="914400">
              <a:lnSpc>
                <a:spcPct val="90000"/>
              </a:lnSpc>
              <a:defRPr sz="3200" b="0">
                <a:solidFill>
                  <a:srgbClr val="FFFFFF"/>
                </a:solidFill>
              </a:defRPr>
            </a:lvl1pPr>
          </a:lstStyle>
          <a:p>
            <a:r>
              <a:rPr sz="2000" dirty="0"/>
              <a:t>Interval</a:t>
            </a:r>
          </a:p>
        </p:txBody>
      </p:sp>
      <p:sp>
        <p:nvSpPr>
          <p:cNvPr id="8" name="Ratio">
            <a:extLst>
              <a:ext uri="{FF2B5EF4-FFF2-40B4-BE49-F238E27FC236}">
                <a16:creationId xmlns:a16="http://schemas.microsoft.com/office/drawing/2014/main" id="{91B61CEE-24F2-E106-A0F9-42343D69CAAA}"/>
              </a:ext>
            </a:extLst>
          </p:cNvPr>
          <p:cNvSpPr/>
          <p:nvPr/>
        </p:nvSpPr>
        <p:spPr>
          <a:xfrm>
            <a:off x="1966933" y="4117217"/>
            <a:ext cx="1724302" cy="513971"/>
          </a:xfrm>
          <a:prstGeom prst="roundRect">
            <a:avLst>
              <a:gd name="adj" fmla="val 16667"/>
            </a:avLst>
          </a:prstGeom>
          <a:solidFill>
            <a:srgbClr val="50505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6000" tIns="36000" rIns="36000" bIns="36000" anchor="ctr"/>
          <a:lstStyle>
            <a:lvl1pPr defTabSz="914400">
              <a:lnSpc>
                <a:spcPct val="90000"/>
              </a:lnSpc>
              <a:defRPr sz="3200" b="0">
                <a:solidFill>
                  <a:srgbClr val="FFFFFF"/>
                </a:solidFill>
              </a:defRPr>
            </a:lvl1pPr>
          </a:lstStyle>
          <a:p>
            <a:r>
              <a:rPr sz="2000"/>
              <a:t>Ratio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CBE1349-82D5-9FF4-6666-C90C7803A3C5}"/>
              </a:ext>
            </a:extLst>
          </p:cNvPr>
          <p:cNvSpPr txBox="1"/>
          <p:nvPr/>
        </p:nvSpPr>
        <p:spPr>
          <a:xfrm>
            <a:off x="3910290" y="1695455"/>
            <a:ext cx="6100762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nl-BE" sz="1800" b="1" dirty="0">
                <a:effectLst/>
                <a:latin typeface="Calibri" panose="020F0502020204030204" pitchFamily="34" charset="0"/>
              </a:rPr>
              <a:t>Nominal: </a:t>
            </a:r>
            <a:r>
              <a:rPr lang="nl-BE" sz="1800" dirty="0">
                <a:effectLst/>
                <a:latin typeface="Calibri" panose="020F0502020204030204" pitchFamily="34" charset="0"/>
              </a:rPr>
              <a:t>Geslacht, woonplaats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nl-BE" b="1" dirty="0">
                <a:latin typeface="Calibri" panose="020F0502020204030204" pitchFamily="34" charset="0"/>
              </a:rPr>
              <a:t>	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nl-BE" sz="1800" b="1" dirty="0">
              <a:effectLst/>
              <a:latin typeface="Calibri" panose="020F050202020403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nl-BE" sz="1800" b="1" dirty="0">
                <a:effectLst/>
                <a:latin typeface="Calibri" panose="020F0502020204030204" pitchFamily="34" charset="0"/>
              </a:rPr>
              <a:t>Ordinal: </a:t>
            </a:r>
            <a:r>
              <a:rPr lang="nl-BE" sz="1800" dirty="0">
                <a:effectLst/>
                <a:latin typeface="Calibri" panose="020F0502020204030204" pitchFamily="34" charset="0"/>
              </a:rPr>
              <a:t>Orde van product kwaliteit, tevredenheidsscores 	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nl-BE" sz="1800" dirty="0">
              <a:effectLst/>
              <a:latin typeface="Calibri" panose="020F050202020403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nl-BE" sz="1800" dirty="0">
              <a:effectLst/>
              <a:latin typeface="Calibri" panose="020F050202020403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nl-BE" sz="1800" b="1" dirty="0">
                <a:effectLst/>
                <a:latin typeface="Calibri" panose="020F0502020204030204" pitchFamily="34" charset="0"/>
              </a:rPr>
              <a:t>Interval: </a:t>
            </a:r>
            <a:r>
              <a:rPr lang="nl-BE" sz="1800" dirty="0">
                <a:effectLst/>
                <a:latin typeface="Calibri" panose="020F0502020204030204" pitchFamily="34" charset="0"/>
              </a:rPr>
              <a:t>Temperatuur, NPS, …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nl-BE" b="1" dirty="0">
              <a:latin typeface="Calibri" panose="020F050202020403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nl-BE" sz="1800" b="1" dirty="0">
              <a:effectLst/>
              <a:latin typeface="Calibri" panose="020F050202020403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nl-BE" sz="1800" b="1" dirty="0">
                <a:effectLst/>
                <a:latin typeface="Calibri" panose="020F0502020204030204" pitchFamily="34" charset="0"/>
              </a:rPr>
              <a:t>Ratio</a:t>
            </a:r>
            <a:r>
              <a:rPr lang="nl-BE" sz="1800" dirty="0">
                <a:effectLst/>
                <a:latin typeface="Calibri" panose="020F0502020204030204" pitchFamily="34" charset="0"/>
              </a:rPr>
              <a:t>: Leeftijd, lengte, inkomen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nl-BE" dirty="0">
                <a:latin typeface="Calibri" panose="020F0502020204030204" pitchFamily="34" charset="0"/>
              </a:rPr>
              <a:t>	</a:t>
            </a:r>
            <a:endParaRPr lang="nl-BE" sz="1800" dirty="0">
              <a:effectLst/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037997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 advAuto="0"/>
      <p:bldP spid="6" grpId="0" animBg="1" advAuto="0"/>
      <p:bldP spid="7" grpId="0" animBg="1" advAuto="0"/>
      <p:bldP spid="8" grpId="0" animBg="1" advAuto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Picture 15">
            <a:extLst>
              <a:ext uri="{FF2B5EF4-FFF2-40B4-BE49-F238E27FC236}">
                <a16:creationId xmlns:a16="http://schemas.microsoft.com/office/drawing/2014/main" id="{E568C8A2-B150-40E8-A783-1461FA1199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924" b="93701" l="4500" r="95125">
                        <a14:foregroundMark x1="19500" y1="68241" x2="8875" y2="78084"/>
                        <a14:foregroundMark x1="8875" y1="78084" x2="3875" y2="90157"/>
                        <a14:foregroundMark x1="3875" y1="90157" x2="58500" y2="96850"/>
                        <a14:foregroundMark x1="58500" y1="96850" x2="90750" y2="93832"/>
                        <a14:foregroundMark x1="90750" y1="93832" x2="80750" y2="77428"/>
                        <a14:foregroundMark x1="17375" y1="67585" x2="48250" y2="10105"/>
                        <a14:foregroundMark x1="48250" y1="10105" x2="87000" y2="69816"/>
                        <a14:foregroundMark x1="87000" y1="69816" x2="97500" y2="93701"/>
                        <a14:foregroundMark x1="97500" y1="93701" x2="25750" y2="95538"/>
                        <a14:foregroundMark x1="25750" y1="95538" x2="9000" y2="93045"/>
                        <a14:foregroundMark x1="9000" y1="93045" x2="8500" y2="80971"/>
                        <a14:foregroundMark x1="8500" y1="80971" x2="16375" y2="67979"/>
                        <a14:foregroundMark x1="50000" y1="9974" x2="50000" y2="9974"/>
                        <a14:foregroundMark x1="50750" y1="8924" x2="50750" y2="8924"/>
                        <a14:foregroundMark x1="51750" y1="9974" x2="51750" y2="9974"/>
                        <a14:foregroundMark x1="50250" y1="10761" x2="51750" y2="11417"/>
                        <a14:foregroundMark x1="52125" y1="11417" x2="52125" y2="11417"/>
                        <a14:foregroundMark x1="52375" y1="11417" x2="53875" y2="14961"/>
                        <a14:foregroundMark x1="52875" y1="16667" x2="53375" y2="18504"/>
                        <a14:foregroundMark x1="53625" y1="15748" x2="53625" y2="15748"/>
                        <a14:foregroundMark x1="53625" y1="17979" x2="53625" y2="17979"/>
                        <a14:foregroundMark x1="53875" y1="17979" x2="56250" y2="21522"/>
                        <a14:foregroundMark x1="90125" y1="88845" x2="95125" y2="93570"/>
                        <a14:foregroundMark x1="94125" y1="92126" x2="94125" y2="90551"/>
                        <a14:foregroundMark x1="4750" y1="86614" x2="7625" y2="92520"/>
                        <a14:foregroundMark x1="4500" y1="92782" x2="4500" y2="92782"/>
                        <a14:foregroundMark x1="38375" y1="46457" x2="41875" y2="45276"/>
                      </a14:backgroundRemoval>
                    </a14:imgEffect>
                  </a14:imgLayer>
                </a14:imgProps>
              </a:ext>
            </a:extLst>
          </a:blip>
          <a:srcRect t="5376" r="922" b="5682"/>
          <a:stretch>
            <a:fillRect/>
          </a:stretch>
        </p:blipFill>
        <p:spPr>
          <a:xfrm>
            <a:off x="1050732" y="2155125"/>
            <a:ext cx="2402717" cy="2054415"/>
          </a:xfrm>
          <a:prstGeom prst="rect">
            <a:avLst/>
          </a:prstGeom>
          <a:ln w="12700">
            <a:miter lim="400000"/>
          </a:ln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EE40EA8B-25CB-4A1F-93B7-86CC60930C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47750" y1="34583" x2="47750" y2="34583"/>
                        <a14:foregroundMark x1="54000" y1="80833" x2="54000" y2="80833"/>
                        <a14:foregroundMark x1="53250" y1="63333" x2="53250" y2="63333"/>
                        <a14:foregroundMark x1="55500" y1="49167" x2="55500" y2="49167"/>
                        <a14:foregroundMark x1="53000" y1="20417" x2="53000" y2="20417"/>
                        <a14:foregroundMark x1="55000" y1="13333" x2="55000" y2="13333"/>
                        <a14:foregroundMark x1="47750" y1="40417" x2="47750" y2="40417"/>
                        <a14:foregroundMark x1="74250" y1="80833" x2="74250" y2="80833"/>
                        <a14:foregroundMark x1="75000" y1="71250" x2="75000" y2="71250"/>
                        <a14:foregroundMark x1="72000" y1="64583" x2="72000" y2="64583"/>
                        <a14:foregroundMark x1="69500" y1="69167" x2="69500" y2="69167"/>
                        <a14:foregroundMark x1="79500" y1="71250" x2="79500" y2="71250"/>
                        <a14:foregroundMark x1="82250" y1="69583" x2="82250" y2="69583"/>
                        <a14:foregroundMark x1="65000" y1="56667" x2="65000" y2="56667"/>
                        <a14:foregroundMark x1="44500" y1="27083" x2="44500" y2="27083"/>
                        <a14:backgroundMark x1="22500" y1="60417" x2="22500" y2="60417"/>
                        <a14:backgroundMark x1="23750" y1="40000" x2="34250" y2="74167"/>
                        <a14:backgroundMark x1="34250" y1="74167" x2="33250" y2="74583"/>
                        <a14:backgroundMark x1="35000" y1="79167" x2="29000" y2="87500"/>
                        <a14:backgroundMark x1="18500" y1="70833" x2="32000" y2="72917"/>
                        <a14:backgroundMark x1="19750" y1="84583" x2="34250" y2="85417"/>
                        <a14:backgroundMark x1="37250" y1="84583" x2="37250" y2="84583"/>
                        <a14:backgroundMark x1="47750" y1="90417" x2="47750" y2="9041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280" r="13868"/>
          <a:stretch/>
        </p:blipFill>
        <p:spPr bwMode="auto">
          <a:xfrm>
            <a:off x="5137484" y="2106941"/>
            <a:ext cx="2057400" cy="2427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28A0B17A-6979-49D5-9E9D-A481D3816D3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846" b="89744" l="3257" r="94278">
                        <a14:foregroundMark x1="13116" y1="25214" x2="13116" y2="25214"/>
                        <a14:foregroundMark x1="7394" y1="17094" x2="7394" y2="17094"/>
                        <a14:foregroundMark x1="6514" y1="37607" x2="6514" y2="37607"/>
                        <a14:foregroundMark x1="3609" y1="15705" x2="3609" y2="15705"/>
                        <a14:foregroundMark x1="75440" y1="6838" x2="75440" y2="6838"/>
                        <a14:foregroundMark x1="69190" y1="5235" x2="69190" y2="5235"/>
                        <a14:foregroundMark x1="94366" y1="27564" x2="94366" y2="27564"/>
                        <a14:foregroundMark x1="55898" y1="80235" x2="55898" y2="80235"/>
                        <a14:foregroundMark x1="80282" y1="73184" x2="80282" y2="73184"/>
                        <a14:foregroundMark x1="76496" y1="71368" x2="76496" y2="71368"/>
                        <a14:foregroundMark x1="78785" y1="71368" x2="78785" y2="71368"/>
                        <a14:foregroundMark x1="78785" y1="71368" x2="83275" y2="71368"/>
                        <a14:foregroundMark x1="83275" y1="71368" x2="88292" y2="70833"/>
                        <a14:foregroundMark x1="50968" y1="80769" x2="50968" y2="80769"/>
                        <a14:foregroundMark x1="64525" y1="83440" x2="64525" y2="83440"/>
                        <a14:foregroundMark x1="61884" y1="77778" x2="61884" y2="77778"/>
                        <a14:foregroundMark x1="71831" y1="76709" x2="71831" y2="76709"/>
                        <a14:foregroundMark x1="71831" y1="76709" x2="71831" y2="76709"/>
                        <a14:foregroundMark x1="72535" y1="76709" x2="72535" y2="76709"/>
                        <a14:foregroundMark x1="73680" y1="76709" x2="73680" y2="76709"/>
                        <a14:foregroundMark x1="76496" y1="76496" x2="76496" y2="76496"/>
                        <a14:foregroundMark x1="78345" y1="75641" x2="78345" y2="75641"/>
                        <a14:foregroundMark x1="55370" y1="76709" x2="55370" y2="76709"/>
                        <a14:foregroundMark x1="76056" y1="3846" x2="76056" y2="3846"/>
                        <a14:foregroundMark x1="81690" y1="74573" x2="86708" y2="72222"/>
                        <a14:foregroundMark x1="86708" y1="72222" x2="91197" y2="72115"/>
                        <a14:foregroundMark x1="92958" y1="71581" x2="93926" y2="71581"/>
                        <a14:foregroundMark x1="69014" y1="12927" x2="69014" y2="12927"/>
                        <a14:foregroundMark x1="72095" y1="15491" x2="72095" y2="15491"/>
                        <a14:foregroundMark x1="75616" y1="9615" x2="75616" y2="9615"/>
                        <a14:foregroundMark x1="73856" y1="11004" x2="73856" y2="11004"/>
                        <a14:foregroundMark x1="74032" y1="11432" x2="74032" y2="11432"/>
                        <a14:foregroundMark x1="76849" y1="8333" x2="76849" y2="8333"/>
                        <a14:foregroundMark x1="74032" y1="21368" x2="74032" y2="21368"/>
                        <a14:foregroundMark x1="71567" y1="23184" x2="71567" y2="23184"/>
                        <a14:foregroundMark x1="70246" y1="22436" x2="70246" y2="22436"/>
                        <a14:foregroundMark x1="71215" y1="23184" x2="71215" y2="23184"/>
                        <a14:foregroundMark x1="71919" y1="23611" x2="71919" y2="23611"/>
                        <a14:foregroundMark x1="73151" y1="21368" x2="73151" y2="213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8488" y="2406330"/>
            <a:ext cx="2582845" cy="212811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3D78D60-D099-4B47-8144-7599379E6292}"/>
              </a:ext>
            </a:extLst>
          </p:cNvPr>
          <p:cNvSpPr txBox="1"/>
          <p:nvPr/>
        </p:nvSpPr>
        <p:spPr>
          <a:xfrm>
            <a:off x="722090" y="4539415"/>
            <a:ext cx="3060000" cy="14362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algn="ctr" defTabSz="412750" hangingPunct="0"/>
            <a:r>
              <a:rPr lang="nl-BE" b="1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 verrijking</a:t>
            </a:r>
          </a:p>
          <a:p>
            <a:pPr algn="ctr" defTabSz="412750" hangingPunct="0"/>
            <a:r>
              <a:rPr lang="nl-BE" dirty="0">
                <a:sym typeface="Helvetica Neue"/>
              </a:rPr>
              <a:t>Zoveel mogelijk relevante databronnen aanspreken en (bestaande) analytische datatabel aanvullen</a:t>
            </a:r>
            <a:endParaRPr lang="nl-B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7349FFF-B70A-42FB-A3FC-A6A2B85FF533}"/>
              </a:ext>
            </a:extLst>
          </p:cNvPr>
          <p:cNvSpPr txBox="1"/>
          <p:nvPr/>
        </p:nvSpPr>
        <p:spPr>
          <a:xfrm>
            <a:off x="4480198" y="4552028"/>
            <a:ext cx="3060000" cy="32829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algn="ctr" defTabSz="412750" hangingPunct="0"/>
            <a:r>
              <a:rPr lang="nl-BE" b="1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 cleaning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0A1E33A-EF14-423A-90D8-1312C884D939}"/>
              </a:ext>
            </a:extLst>
          </p:cNvPr>
          <p:cNvSpPr txBox="1"/>
          <p:nvPr/>
        </p:nvSpPr>
        <p:spPr>
          <a:xfrm>
            <a:off x="8324031" y="4552028"/>
            <a:ext cx="3060000" cy="115929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algn="ctr" defTabSz="412750" hangingPunct="0"/>
            <a:r>
              <a:rPr lang="nl-BE" b="1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 preprocessing</a:t>
            </a:r>
          </a:p>
          <a:p>
            <a:pPr algn="ctr" defTabSz="412750" hangingPunct="0"/>
            <a:r>
              <a:rPr lang="nl-BE" dirty="0"/>
              <a:t>Zorg dat data overeenkomt met het type model dat je kiest (regressie vs. Decision tree)</a:t>
            </a:r>
            <a:endParaRPr lang="nl-BE" i="1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223F3D-7D28-4FBC-9DF1-E9714404A90F}"/>
              </a:ext>
            </a:extLst>
          </p:cNvPr>
          <p:cNvSpPr txBox="1"/>
          <p:nvPr/>
        </p:nvSpPr>
        <p:spPr>
          <a:xfrm>
            <a:off x="505322" y="882294"/>
            <a:ext cx="4235134" cy="46679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25400" tIns="25400" rIns="25400" bIns="25400" numCol="1" spcCol="38100" rtlCol="0" anchor="ctr">
            <a:spAutoFit/>
          </a:bodyPr>
          <a:lstStyle/>
          <a:p>
            <a:pPr algn="ctr" defTabSz="412750" hangingPunct="0"/>
            <a:r>
              <a:rPr lang="nl-BE" sz="2700" i="1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“</a:t>
            </a:r>
            <a:r>
              <a:rPr lang="nl-BE" sz="2700" i="1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Garbage</a:t>
            </a:r>
            <a:r>
              <a:rPr lang="nl-BE" sz="2700" i="1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in = </a:t>
            </a:r>
            <a:r>
              <a:rPr lang="nl-BE" sz="2700" i="1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garbage</a:t>
            </a:r>
            <a:r>
              <a:rPr lang="nl-BE" sz="2700" i="1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out”</a:t>
            </a:r>
          </a:p>
        </p:txBody>
      </p:sp>
      <p:sp>
        <p:nvSpPr>
          <p:cNvPr id="2" name="Title 5">
            <a:extLst>
              <a:ext uri="{FF2B5EF4-FFF2-40B4-BE49-F238E27FC236}">
                <a16:creationId xmlns:a16="http://schemas.microsoft.com/office/drawing/2014/main" id="{DD85F101-19EF-7483-CA08-48ABF691E0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120" y="-246149"/>
            <a:ext cx="11256128" cy="1154163"/>
          </a:xfrm>
        </p:spPr>
        <p:txBody>
          <a:bodyPr>
            <a:normAutofit/>
          </a:bodyPr>
          <a:lstStyle/>
          <a:p>
            <a:r>
              <a:rPr lang="en-US" dirty="0"/>
              <a:t>Data prep</a:t>
            </a:r>
          </a:p>
        </p:txBody>
      </p:sp>
    </p:spTree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5">
            <a:extLst>
              <a:ext uri="{FF2B5EF4-FFF2-40B4-BE49-F238E27FC236}">
                <a16:creationId xmlns:a16="http://schemas.microsoft.com/office/drawing/2014/main" id="{D1FB3389-D592-482D-7A6A-119E989B9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366" y="378458"/>
            <a:ext cx="11256128" cy="1154163"/>
          </a:xfrm>
        </p:spPr>
        <p:txBody>
          <a:bodyPr>
            <a:normAutofit/>
          </a:bodyPr>
          <a:lstStyle/>
          <a:p>
            <a:r>
              <a:rPr lang="nl-BE" sz="4000" dirty="0">
                <a:solidFill>
                  <a:schemeClr val="tx1"/>
                </a:solidFill>
              </a:rPr>
              <a:t>Data preprocessing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BC6120B-F898-4C61-E378-AC4D974EEE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366" y="1265921"/>
            <a:ext cx="5393530" cy="4582428"/>
          </a:xfrm>
          <a:prstGeom prst="rect">
            <a:avLst/>
          </a:prstGeom>
        </p:spPr>
      </p:pic>
      <p:sp>
        <p:nvSpPr>
          <p:cNvPr id="4" name="Nominal…">
            <a:extLst>
              <a:ext uri="{FF2B5EF4-FFF2-40B4-BE49-F238E27FC236}">
                <a16:creationId xmlns:a16="http://schemas.microsoft.com/office/drawing/2014/main" id="{A0D9C85C-8863-6D1E-346A-22F65A7258C9}"/>
              </a:ext>
            </a:extLst>
          </p:cNvPr>
          <p:cNvSpPr/>
          <p:nvPr/>
        </p:nvSpPr>
        <p:spPr>
          <a:xfrm>
            <a:off x="6507920" y="1171322"/>
            <a:ext cx="1536596" cy="1245792"/>
          </a:xfrm>
          <a:prstGeom prst="ellipse">
            <a:avLst/>
          </a:prstGeom>
          <a:solidFill>
            <a:srgbClr val="A2A2A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rPr sz="2000" dirty="0"/>
              <a:t>Nominal</a:t>
            </a:r>
            <a:r>
              <a:rPr lang="nl-BE" sz="2000" dirty="0"/>
              <a:t>e</a:t>
            </a:r>
            <a:endParaRPr sz="2000" dirty="0"/>
          </a:p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rPr sz="2000" dirty="0" err="1"/>
              <a:t>Variab</a:t>
            </a:r>
            <a:r>
              <a:rPr lang="nl-BE" sz="2000" dirty="0"/>
              <a:t>e</a:t>
            </a:r>
            <a:r>
              <a:rPr sz="2000" dirty="0"/>
              <a:t>le</a:t>
            </a:r>
          </a:p>
        </p:txBody>
      </p:sp>
      <p:sp>
        <p:nvSpPr>
          <p:cNvPr id="9" name="Missing…">
            <a:extLst>
              <a:ext uri="{FF2B5EF4-FFF2-40B4-BE49-F238E27FC236}">
                <a16:creationId xmlns:a16="http://schemas.microsoft.com/office/drawing/2014/main" id="{0709FD05-C0DD-F902-72D4-1A787CD6ED86}"/>
              </a:ext>
            </a:extLst>
          </p:cNvPr>
          <p:cNvSpPr/>
          <p:nvPr/>
        </p:nvSpPr>
        <p:spPr>
          <a:xfrm>
            <a:off x="6507920" y="2810002"/>
            <a:ext cx="1536596" cy="1245792"/>
          </a:xfrm>
          <a:prstGeom prst="ellipse">
            <a:avLst/>
          </a:prstGeom>
          <a:solidFill>
            <a:srgbClr val="86868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rPr sz="2000"/>
              <a:t>Missing</a:t>
            </a:r>
          </a:p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rPr sz="2000"/>
              <a:t>Values</a:t>
            </a:r>
          </a:p>
        </p:txBody>
      </p:sp>
      <p:sp>
        <p:nvSpPr>
          <p:cNvPr id="10" name="Outliers">
            <a:extLst>
              <a:ext uri="{FF2B5EF4-FFF2-40B4-BE49-F238E27FC236}">
                <a16:creationId xmlns:a16="http://schemas.microsoft.com/office/drawing/2014/main" id="{3A78356B-1C66-2591-342E-291EA2C761AB}"/>
              </a:ext>
            </a:extLst>
          </p:cNvPr>
          <p:cNvSpPr/>
          <p:nvPr/>
        </p:nvSpPr>
        <p:spPr>
          <a:xfrm>
            <a:off x="6507920" y="4448682"/>
            <a:ext cx="1536596" cy="1245792"/>
          </a:xfrm>
          <a:prstGeom prst="ellipse">
            <a:avLst/>
          </a:prstGeom>
          <a:solidFill>
            <a:srgbClr val="676767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>
            <a:lvl1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sz="2000" dirty="0"/>
              <a:t>Outliers</a:t>
            </a:r>
          </a:p>
        </p:txBody>
      </p:sp>
      <p:sp>
        <p:nvSpPr>
          <p:cNvPr id="11" name="TextBox 6">
            <a:extLst>
              <a:ext uri="{FF2B5EF4-FFF2-40B4-BE49-F238E27FC236}">
                <a16:creationId xmlns:a16="http://schemas.microsoft.com/office/drawing/2014/main" id="{56EAABB5-3F6F-9A3C-86D3-66AE89EDF258}"/>
              </a:ext>
            </a:extLst>
          </p:cNvPr>
          <p:cNvSpPr txBox="1"/>
          <p:nvPr/>
        </p:nvSpPr>
        <p:spPr>
          <a:xfrm>
            <a:off x="8247731" y="1248170"/>
            <a:ext cx="3653719" cy="13038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36000" tIns="36000" rIns="36000" bIns="36000">
            <a:spAutoFit/>
          </a:bodyPr>
          <a:lstStyle/>
          <a:p>
            <a:pPr algn="l" defTabSz="914400">
              <a:defRPr sz="3200" b="0">
                <a:solidFill>
                  <a:srgbClr val="5E5E5E"/>
                </a:solidFill>
              </a:defRPr>
            </a:pPr>
            <a:r>
              <a:rPr lang="nl-BE" sz="2000" dirty="0"/>
              <a:t>Sommige algoritmes hebben numerische input nodig</a:t>
            </a:r>
          </a:p>
          <a:p>
            <a:pPr algn="l" defTabSz="914400">
              <a:defRPr sz="3200" b="0">
                <a:solidFill>
                  <a:srgbClr val="5E5E5E"/>
                </a:solidFill>
              </a:defRPr>
            </a:pPr>
            <a:r>
              <a:rPr lang="nl-BE" sz="2000" dirty="0"/>
              <a:t>Nominale variabelen moeten behandeld worden</a:t>
            </a:r>
            <a:endParaRPr sz="2000" dirty="0"/>
          </a:p>
        </p:txBody>
      </p:sp>
      <p:sp>
        <p:nvSpPr>
          <p:cNvPr id="15" name="TextBox 6">
            <a:extLst>
              <a:ext uri="{FF2B5EF4-FFF2-40B4-BE49-F238E27FC236}">
                <a16:creationId xmlns:a16="http://schemas.microsoft.com/office/drawing/2014/main" id="{DAE43B72-A4A5-00F5-B650-5B07706AFCA8}"/>
              </a:ext>
            </a:extLst>
          </p:cNvPr>
          <p:cNvSpPr txBox="1"/>
          <p:nvPr/>
        </p:nvSpPr>
        <p:spPr>
          <a:xfrm>
            <a:off x="8247730" y="2751985"/>
            <a:ext cx="3653719" cy="13038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36000" tIns="36000" rIns="36000" bIns="36000">
            <a:spAutoFit/>
          </a:bodyPr>
          <a:lstStyle/>
          <a:p>
            <a:pPr algn="l" defTabSz="914400">
              <a:defRPr sz="3200" b="0">
                <a:solidFill>
                  <a:srgbClr val="5E5E5E"/>
                </a:solidFill>
              </a:defRPr>
            </a:pPr>
            <a:r>
              <a:rPr lang="nl-BE" sz="2000" dirty="0"/>
              <a:t>Sommige algoritmes kunnen niet om met null values</a:t>
            </a:r>
          </a:p>
          <a:p>
            <a:pPr algn="l" defTabSz="914400">
              <a:defRPr sz="3200" b="0">
                <a:solidFill>
                  <a:srgbClr val="5E5E5E"/>
                </a:solidFill>
              </a:defRPr>
            </a:pPr>
            <a:r>
              <a:rPr lang="nl-BE" sz="2000" dirty="0"/>
              <a:t>Missing values moeten geïmputeerd worden</a:t>
            </a:r>
            <a:endParaRPr sz="2000" dirty="0"/>
          </a:p>
        </p:txBody>
      </p:sp>
      <p:sp>
        <p:nvSpPr>
          <p:cNvPr id="16" name="TextBox 6">
            <a:extLst>
              <a:ext uri="{FF2B5EF4-FFF2-40B4-BE49-F238E27FC236}">
                <a16:creationId xmlns:a16="http://schemas.microsoft.com/office/drawing/2014/main" id="{A815F4A5-CB2A-C193-7824-381CA2A267D0}"/>
              </a:ext>
            </a:extLst>
          </p:cNvPr>
          <p:cNvSpPr txBox="1"/>
          <p:nvPr/>
        </p:nvSpPr>
        <p:spPr>
          <a:xfrm>
            <a:off x="8247731" y="4685825"/>
            <a:ext cx="3770098" cy="9960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36000" tIns="36000" rIns="36000" bIns="36000">
            <a:spAutoFit/>
          </a:bodyPr>
          <a:lstStyle/>
          <a:p>
            <a:pPr algn="l" defTabSz="914400">
              <a:defRPr sz="3200" b="0">
                <a:solidFill>
                  <a:srgbClr val="5E5E5E"/>
                </a:solidFill>
              </a:defRPr>
            </a:pPr>
            <a:r>
              <a:rPr lang="nl-BE" sz="2000" dirty="0"/>
              <a:t>Sommige algoritmes zijn gevoelig aan outliers</a:t>
            </a:r>
          </a:p>
          <a:p>
            <a:pPr algn="l" defTabSz="914400">
              <a:defRPr sz="3200" b="0">
                <a:solidFill>
                  <a:srgbClr val="5E5E5E"/>
                </a:solidFill>
              </a:defRPr>
            </a:pPr>
            <a:r>
              <a:rPr lang="nl-BE" sz="2000" dirty="0"/>
              <a:t>Outliers moeten behandeld worden</a:t>
            </a:r>
            <a:endParaRPr sz="2000" dirty="0"/>
          </a:p>
        </p:txBody>
      </p:sp>
    </p:spTree>
    <p:extLst>
      <p:ext uri="{BB962C8B-B14F-4D97-AF65-F5344CB8AC3E}">
        <p14:creationId xmlns:p14="http://schemas.microsoft.com/office/powerpoint/2010/main" val="3704168791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 animBg="1"/>
      <p:bldP spid="10" grpId="0" animBg="1"/>
      <p:bldP spid="11" grpId="0" animBg="1"/>
      <p:bldP spid="15" grpId="0" animBg="1"/>
      <p:bldP spid="1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egmentation vs Prediction"/>
          <p:cNvSpPr txBox="1">
            <a:spLocks noGrp="1"/>
          </p:cNvSpPr>
          <p:nvPr>
            <p:ph type="title"/>
          </p:nvPr>
        </p:nvSpPr>
        <p:spPr>
          <a:xfrm>
            <a:off x="844550" y="177800"/>
            <a:ext cx="11023332" cy="1143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400">
                <a:solidFill>
                  <a:srgbClr val="00CCFF"/>
                </a:solidFill>
              </a:defRPr>
            </a:lvl1pPr>
          </a:lstStyle>
          <a:p>
            <a:r>
              <a:rPr sz="40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Segmentati</a:t>
            </a:r>
            <a:r>
              <a:rPr lang="nl-BE" sz="4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e</a:t>
            </a:r>
            <a:r>
              <a:rPr sz="4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vs </a:t>
            </a:r>
            <a:r>
              <a:rPr sz="40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Predicti</a:t>
            </a:r>
            <a:r>
              <a:rPr lang="nl-BE" sz="4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ef model</a:t>
            </a:r>
            <a:endParaRPr sz="4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219" name="Capture d’écran 2019-10-28 à 15.36.59.png" descr="Capture d’écran 2019-10-28 à 15.36.59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1604" y="1142519"/>
            <a:ext cx="3981670" cy="3369563"/>
          </a:xfrm>
          <a:prstGeom prst="rect">
            <a:avLst/>
          </a:prstGeom>
          <a:ln w="12700">
            <a:miter lim="400000"/>
          </a:ln>
        </p:spPr>
      </p:pic>
      <p:pic>
        <p:nvPicPr>
          <p:cNvPr id="220" name="Capture d’écran 2019-10-28 à 15.37.54.png" descr="Capture d’écran 2019-10-28 à 15.37.54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7977" y="1676400"/>
            <a:ext cx="4381501" cy="34417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21" name="Capture d’écran 2019-10-28 à 15.41.31.png" descr="Capture d’écran 2019-10-28 à 15.41.31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25121" y="1439028"/>
            <a:ext cx="3651251" cy="3136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22" name="Capture d’écran 2019-10-28 à 15.44.41.png" descr="Capture d’écran 2019-10-28 à 15.44.41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0714" y="1365755"/>
            <a:ext cx="4013201" cy="3378201"/>
          </a:xfrm>
          <a:prstGeom prst="rect">
            <a:avLst/>
          </a:prstGeom>
          <a:ln w="12700">
            <a:miter lim="400000"/>
          </a:ln>
        </p:spPr>
      </p:pic>
      <p:sp>
        <p:nvSpPr>
          <p:cNvPr id="223" name="Text Box 80"/>
          <p:cNvSpPr txBox="1"/>
          <p:nvPr/>
        </p:nvSpPr>
        <p:spPr>
          <a:xfrm>
            <a:off x="1615628" y="4401364"/>
            <a:ext cx="2934192" cy="9541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2860" rIns="22860">
            <a:spAutoFit/>
          </a:bodyPr>
          <a:lstStyle>
            <a:lvl1pPr defTabSz="914400">
              <a:defRPr sz="5600">
                <a:solidFill>
                  <a:srgbClr val="00CCFF"/>
                </a:solidFill>
              </a:defRPr>
            </a:lvl1pPr>
          </a:lstStyle>
          <a:p>
            <a:pPr algn="ctr"/>
            <a:r>
              <a:rPr lang="nl-BE" sz="2800" b="1" dirty="0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Unsupervised </a:t>
            </a:r>
            <a:r>
              <a:rPr sz="2800" dirty="0" err="1">
                <a:solidFill>
                  <a:schemeClr val="tx1"/>
                </a:solidFill>
              </a:rPr>
              <a:t>Segmentati</a:t>
            </a:r>
            <a:r>
              <a:rPr lang="nl-BE" sz="2800" dirty="0">
                <a:solidFill>
                  <a:schemeClr val="tx1"/>
                </a:solidFill>
              </a:rPr>
              <a:t>e</a:t>
            </a:r>
            <a:endParaRPr sz="2800" dirty="0">
              <a:solidFill>
                <a:schemeClr val="tx1"/>
              </a:solidFill>
            </a:endParaRPr>
          </a:p>
        </p:txBody>
      </p:sp>
      <p:sp>
        <p:nvSpPr>
          <p:cNvPr id="224" name="Text Box 80"/>
          <p:cNvSpPr txBox="1"/>
          <p:nvPr/>
        </p:nvSpPr>
        <p:spPr>
          <a:xfrm>
            <a:off x="7324570" y="4401365"/>
            <a:ext cx="2852352" cy="954107"/>
          </a:xfrm>
          <a:prstGeom prst="rect">
            <a:avLst/>
          </a:prstGeom>
          <a:solidFill>
            <a:schemeClr val="bg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2860" rIns="22860">
            <a:spAutoFit/>
          </a:bodyPr>
          <a:lstStyle>
            <a:lvl1pPr defTabSz="914400">
              <a:defRPr sz="5600">
                <a:solidFill>
                  <a:srgbClr val="00CCFF"/>
                </a:solidFill>
              </a:defRPr>
            </a:lvl1pPr>
          </a:lstStyle>
          <a:p>
            <a:pPr algn="ctr"/>
            <a:r>
              <a:rPr lang="nl-BE" sz="2800" b="1" dirty="0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Supervised </a:t>
            </a:r>
            <a:r>
              <a:rPr lang="nl-BE" sz="2800" dirty="0">
                <a:solidFill>
                  <a:schemeClr val="tx1"/>
                </a:solidFill>
              </a:rPr>
              <a:t>Predictief model</a:t>
            </a:r>
            <a:endParaRPr sz="28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5">
            <a:extLst>
              <a:ext uri="{FF2B5EF4-FFF2-40B4-BE49-F238E27FC236}">
                <a16:creationId xmlns:a16="http://schemas.microsoft.com/office/drawing/2014/main" id="{D1FB3389-D592-482D-7A6A-119E989B9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366" y="378458"/>
            <a:ext cx="11256128" cy="1154163"/>
          </a:xfrm>
        </p:spPr>
        <p:txBody>
          <a:bodyPr>
            <a:normAutofit/>
          </a:bodyPr>
          <a:lstStyle/>
          <a:p>
            <a:r>
              <a:rPr lang="nl-BE" sz="4000" dirty="0">
                <a:solidFill>
                  <a:schemeClr val="tx1"/>
                </a:solidFill>
              </a:rPr>
              <a:t>Data preprocessing</a:t>
            </a:r>
            <a:endParaRPr lang="en-US" dirty="0"/>
          </a:p>
        </p:txBody>
      </p:sp>
      <p:sp>
        <p:nvSpPr>
          <p:cNvPr id="4" name="Nominal…">
            <a:extLst>
              <a:ext uri="{FF2B5EF4-FFF2-40B4-BE49-F238E27FC236}">
                <a16:creationId xmlns:a16="http://schemas.microsoft.com/office/drawing/2014/main" id="{A0D9C85C-8863-6D1E-346A-22F65A7258C9}"/>
              </a:ext>
            </a:extLst>
          </p:cNvPr>
          <p:cNvSpPr/>
          <p:nvPr/>
        </p:nvSpPr>
        <p:spPr>
          <a:xfrm>
            <a:off x="745748" y="1187763"/>
            <a:ext cx="1536596" cy="1245792"/>
          </a:xfrm>
          <a:prstGeom prst="ellipse">
            <a:avLst/>
          </a:prstGeom>
          <a:solidFill>
            <a:srgbClr val="A2A2A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rPr sz="2000" dirty="0"/>
              <a:t>Nominal</a:t>
            </a:r>
            <a:r>
              <a:rPr lang="nl-BE" sz="2000" dirty="0"/>
              <a:t>e</a:t>
            </a:r>
            <a:endParaRPr sz="2000" dirty="0"/>
          </a:p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rPr sz="2000" dirty="0" err="1"/>
              <a:t>Variab</a:t>
            </a:r>
            <a:r>
              <a:rPr lang="nl-BE" sz="2000" dirty="0"/>
              <a:t>e</a:t>
            </a:r>
            <a:r>
              <a:rPr sz="2000" dirty="0"/>
              <a:t>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5346D3-62F8-66D6-DB2A-E1FB4B11DC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2344" y="1196826"/>
            <a:ext cx="6317423" cy="4464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086652"/>
      </p:ext>
    </p:extLst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5">
            <a:extLst>
              <a:ext uri="{FF2B5EF4-FFF2-40B4-BE49-F238E27FC236}">
                <a16:creationId xmlns:a16="http://schemas.microsoft.com/office/drawing/2014/main" id="{D1FB3389-D592-482D-7A6A-119E989B9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366" y="378458"/>
            <a:ext cx="11256128" cy="1154163"/>
          </a:xfrm>
        </p:spPr>
        <p:txBody>
          <a:bodyPr>
            <a:normAutofit/>
          </a:bodyPr>
          <a:lstStyle/>
          <a:p>
            <a:r>
              <a:rPr lang="nl-BE" sz="4000" dirty="0">
                <a:solidFill>
                  <a:schemeClr val="tx1"/>
                </a:solidFill>
              </a:rPr>
              <a:t>Data preprocessing</a:t>
            </a:r>
            <a:endParaRPr lang="en-US" dirty="0"/>
          </a:p>
        </p:txBody>
      </p:sp>
      <p:sp>
        <p:nvSpPr>
          <p:cNvPr id="4" name="Nominal…">
            <a:extLst>
              <a:ext uri="{FF2B5EF4-FFF2-40B4-BE49-F238E27FC236}">
                <a16:creationId xmlns:a16="http://schemas.microsoft.com/office/drawing/2014/main" id="{A0D9C85C-8863-6D1E-346A-22F65A7258C9}"/>
              </a:ext>
            </a:extLst>
          </p:cNvPr>
          <p:cNvSpPr/>
          <p:nvPr/>
        </p:nvSpPr>
        <p:spPr>
          <a:xfrm>
            <a:off x="745748" y="1187763"/>
            <a:ext cx="1536596" cy="1245792"/>
          </a:xfrm>
          <a:prstGeom prst="ellipse">
            <a:avLst/>
          </a:prstGeom>
          <a:solidFill>
            <a:srgbClr val="A2A2A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rPr sz="2000" dirty="0"/>
              <a:t>Nominal</a:t>
            </a:r>
            <a:r>
              <a:rPr lang="nl-BE" sz="2000" dirty="0"/>
              <a:t>e</a:t>
            </a:r>
            <a:endParaRPr sz="2000" dirty="0"/>
          </a:p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rPr sz="2000" dirty="0" err="1"/>
              <a:t>Variab</a:t>
            </a:r>
            <a:r>
              <a:rPr lang="nl-BE" sz="2000" dirty="0"/>
              <a:t>e</a:t>
            </a:r>
            <a:r>
              <a:rPr sz="2000" dirty="0"/>
              <a:t>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26EA198-2922-6012-8C5F-C4AF3AE944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5086" y="1415011"/>
            <a:ext cx="6908208" cy="4572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73984"/>
      </p:ext>
    </p:extLst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5">
            <a:extLst>
              <a:ext uri="{FF2B5EF4-FFF2-40B4-BE49-F238E27FC236}">
                <a16:creationId xmlns:a16="http://schemas.microsoft.com/office/drawing/2014/main" id="{D1FB3389-D592-482D-7A6A-119E989B9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366" y="378458"/>
            <a:ext cx="11256128" cy="1154163"/>
          </a:xfrm>
        </p:spPr>
        <p:txBody>
          <a:bodyPr>
            <a:normAutofit/>
          </a:bodyPr>
          <a:lstStyle/>
          <a:p>
            <a:r>
              <a:rPr lang="nl-BE" sz="4000" dirty="0">
                <a:solidFill>
                  <a:schemeClr val="tx1"/>
                </a:solidFill>
              </a:rPr>
              <a:t>Data preprocessing</a:t>
            </a:r>
            <a:endParaRPr lang="en-US" dirty="0"/>
          </a:p>
        </p:txBody>
      </p:sp>
      <p:sp>
        <p:nvSpPr>
          <p:cNvPr id="4" name="Nominal…">
            <a:extLst>
              <a:ext uri="{FF2B5EF4-FFF2-40B4-BE49-F238E27FC236}">
                <a16:creationId xmlns:a16="http://schemas.microsoft.com/office/drawing/2014/main" id="{A0D9C85C-8863-6D1E-346A-22F65A7258C9}"/>
              </a:ext>
            </a:extLst>
          </p:cNvPr>
          <p:cNvSpPr/>
          <p:nvPr/>
        </p:nvSpPr>
        <p:spPr>
          <a:xfrm>
            <a:off x="745748" y="1187763"/>
            <a:ext cx="1536596" cy="1245792"/>
          </a:xfrm>
          <a:prstGeom prst="ellipse">
            <a:avLst/>
          </a:prstGeom>
          <a:solidFill>
            <a:srgbClr val="A2A2A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rPr sz="2000" dirty="0"/>
              <a:t>Nominal</a:t>
            </a:r>
            <a:r>
              <a:rPr lang="nl-BE" sz="2000" dirty="0"/>
              <a:t>e</a:t>
            </a:r>
            <a:endParaRPr sz="2000" dirty="0"/>
          </a:p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rPr sz="2000" dirty="0" err="1"/>
              <a:t>Variab</a:t>
            </a:r>
            <a:r>
              <a:rPr lang="nl-BE" sz="2000" dirty="0"/>
              <a:t>e</a:t>
            </a:r>
            <a:r>
              <a:rPr sz="2000" dirty="0"/>
              <a:t>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A7F53D-0C8B-872E-A61B-8A5E7B3208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1200" y="1247412"/>
            <a:ext cx="6646797" cy="4802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008381"/>
      </p:ext>
    </p:extLst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5B0B8DF7-2D27-D324-C263-6B091F10A3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2282" y="800100"/>
            <a:ext cx="9363075" cy="5257800"/>
          </a:xfrm>
          <a:prstGeom prst="rect">
            <a:avLst/>
          </a:prstGeom>
        </p:spPr>
      </p:pic>
      <p:sp>
        <p:nvSpPr>
          <p:cNvPr id="3" name="Title 5">
            <a:extLst>
              <a:ext uri="{FF2B5EF4-FFF2-40B4-BE49-F238E27FC236}">
                <a16:creationId xmlns:a16="http://schemas.microsoft.com/office/drawing/2014/main" id="{D1FB3389-D592-482D-7A6A-119E989B9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366" y="378458"/>
            <a:ext cx="11256128" cy="1154163"/>
          </a:xfrm>
        </p:spPr>
        <p:txBody>
          <a:bodyPr>
            <a:normAutofit/>
          </a:bodyPr>
          <a:lstStyle/>
          <a:p>
            <a:r>
              <a:rPr lang="nl-BE" sz="4000" dirty="0">
                <a:solidFill>
                  <a:schemeClr val="tx1"/>
                </a:solidFill>
              </a:rPr>
              <a:t>Data preprocessing</a:t>
            </a:r>
            <a:endParaRPr lang="en-US" dirty="0"/>
          </a:p>
        </p:txBody>
      </p:sp>
      <p:sp>
        <p:nvSpPr>
          <p:cNvPr id="9" name="Missing…">
            <a:extLst>
              <a:ext uri="{FF2B5EF4-FFF2-40B4-BE49-F238E27FC236}">
                <a16:creationId xmlns:a16="http://schemas.microsoft.com/office/drawing/2014/main" id="{0709FD05-C0DD-F902-72D4-1A787CD6ED86}"/>
              </a:ext>
            </a:extLst>
          </p:cNvPr>
          <p:cNvSpPr/>
          <p:nvPr/>
        </p:nvSpPr>
        <p:spPr>
          <a:xfrm>
            <a:off x="605366" y="1240535"/>
            <a:ext cx="1536596" cy="1245792"/>
          </a:xfrm>
          <a:prstGeom prst="ellipse">
            <a:avLst/>
          </a:prstGeom>
          <a:solidFill>
            <a:srgbClr val="86868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rPr sz="2000"/>
              <a:t>Missing</a:t>
            </a:r>
          </a:p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rPr sz="2000"/>
              <a:t>Values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58D7AD-FFF4-BD2A-6391-481382D954DC}"/>
              </a:ext>
            </a:extLst>
          </p:cNvPr>
          <p:cNvSpPr txBox="1"/>
          <p:nvPr/>
        </p:nvSpPr>
        <p:spPr>
          <a:xfrm>
            <a:off x="423197" y="2805603"/>
            <a:ext cx="3437529" cy="88229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algn="ctr" defTabSz="412750" hangingPunct="0"/>
            <a:r>
              <a:rPr lang="nl-BE" b="1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Waarom is de data missing? </a:t>
            </a:r>
          </a:p>
          <a:p>
            <a:pPr marL="285750" indent="-285750" defTabSz="412750" hangingPunct="0">
              <a:buFontTx/>
              <a:buChar char="-"/>
            </a:pPr>
            <a:r>
              <a:rPr lang="nl-B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Laatste aankoop</a:t>
            </a:r>
          </a:p>
          <a:p>
            <a:pPr marL="285750" indent="-285750" defTabSz="412750" hangingPunct="0">
              <a:buFontTx/>
              <a:buChar char="-"/>
            </a:pPr>
            <a:r>
              <a:rPr lang="nl-B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Taal</a:t>
            </a:r>
          </a:p>
        </p:txBody>
      </p:sp>
    </p:spTree>
    <p:extLst>
      <p:ext uri="{BB962C8B-B14F-4D97-AF65-F5344CB8AC3E}">
        <p14:creationId xmlns:p14="http://schemas.microsoft.com/office/powerpoint/2010/main" val="1755288662"/>
      </p:ext>
    </p:extLst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5">
            <a:extLst>
              <a:ext uri="{FF2B5EF4-FFF2-40B4-BE49-F238E27FC236}">
                <a16:creationId xmlns:a16="http://schemas.microsoft.com/office/drawing/2014/main" id="{D1FB3389-D592-482D-7A6A-119E989B9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366" y="378458"/>
            <a:ext cx="11256128" cy="1154163"/>
          </a:xfrm>
        </p:spPr>
        <p:txBody>
          <a:bodyPr>
            <a:normAutofit/>
          </a:bodyPr>
          <a:lstStyle/>
          <a:p>
            <a:r>
              <a:rPr lang="nl-BE" sz="4000" dirty="0">
                <a:solidFill>
                  <a:schemeClr val="tx1"/>
                </a:solidFill>
              </a:rPr>
              <a:t>Data preprocessing</a:t>
            </a:r>
            <a:endParaRPr lang="en-US" dirty="0"/>
          </a:p>
        </p:txBody>
      </p:sp>
      <p:sp>
        <p:nvSpPr>
          <p:cNvPr id="9" name="Missing…">
            <a:extLst>
              <a:ext uri="{FF2B5EF4-FFF2-40B4-BE49-F238E27FC236}">
                <a16:creationId xmlns:a16="http://schemas.microsoft.com/office/drawing/2014/main" id="{0709FD05-C0DD-F902-72D4-1A787CD6ED86}"/>
              </a:ext>
            </a:extLst>
          </p:cNvPr>
          <p:cNvSpPr/>
          <p:nvPr/>
        </p:nvSpPr>
        <p:spPr>
          <a:xfrm>
            <a:off x="605366" y="1240535"/>
            <a:ext cx="1536596" cy="1245792"/>
          </a:xfrm>
          <a:prstGeom prst="ellipse">
            <a:avLst/>
          </a:prstGeom>
          <a:solidFill>
            <a:srgbClr val="86868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rPr sz="2000"/>
              <a:t>Missing</a:t>
            </a:r>
          </a:p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rPr sz="2000"/>
              <a:t>Values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50C91B6-D74B-4802-0887-A167C529CE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7210" y="1240535"/>
            <a:ext cx="8636852" cy="4406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38924"/>
      </p:ext>
    </p:extLst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5">
            <a:extLst>
              <a:ext uri="{FF2B5EF4-FFF2-40B4-BE49-F238E27FC236}">
                <a16:creationId xmlns:a16="http://schemas.microsoft.com/office/drawing/2014/main" id="{D1FB3389-D592-482D-7A6A-119E989B9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366" y="378458"/>
            <a:ext cx="11256128" cy="1154163"/>
          </a:xfrm>
        </p:spPr>
        <p:txBody>
          <a:bodyPr>
            <a:normAutofit/>
          </a:bodyPr>
          <a:lstStyle/>
          <a:p>
            <a:r>
              <a:rPr lang="nl-BE" sz="4000" dirty="0">
                <a:solidFill>
                  <a:schemeClr val="tx1"/>
                </a:solidFill>
              </a:rPr>
              <a:t>Data preprocessing</a:t>
            </a:r>
            <a:endParaRPr lang="en-US" dirty="0"/>
          </a:p>
        </p:txBody>
      </p:sp>
      <p:sp>
        <p:nvSpPr>
          <p:cNvPr id="9" name="Missing…">
            <a:extLst>
              <a:ext uri="{FF2B5EF4-FFF2-40B4-BE49-F238E27FC236}">
                <a16:creationId xmlns:a16="http://schemas.microsoft.com/office/drawing/2014/main" id="{0709FD05-C0DD-F902-72D4-1A787CD6ED86}"/>
              </a:ext>
            </a:extLst>
          </p:cNvPr>
          <p:cNvSpPr/>
          <p:nvPr/>
        </p:nvSpPr>
        <p:spPr>
          <a:xfrm>
            <a:off x="605366" y="1240535"/>
            <a:ext cx="1536596" cy="1245792"/>
          </a:xfrm>
          <a:prstGeom prst="ellipse">
            <a:avLst/>
          </a:prstGeom>
          <a:solidFill>
            <a:srgbClr val="86868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rPr lang="nl-BE" sz="2000" dirty="0"/>
              <a:t>Outliers</a:t>
            </a:r>
            <a:endParaRPr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92989B-B322-B430-416E-D65BF54756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5850" y="1532621"/>
            <a:ext cx="5448300" cy="43053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74904A9-5582-9E7D-0ABE-1065E60C361E}"/>
              </a:ext>
            </a:extLst>
          </p:cNvPr>
          <p:cNvSpPr txBox="1"/>
          <p:nvPr/>
        </p:nvSpPr>
        <p:spPr>
          <a:xfrm>
            <a:off x="8055429" y="1930945"/>
            <a:ext cx="4136571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BE" dirty="0"/>
              <a:t>Hoe zou je kunnen aanpakken? </a:t>
            </a:r>
          </a:p>
          <a:p>
            <a:endParaRPr lang="nl-B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dirty="0"/>
              <a:t>Verwijder de lijn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nl-B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dirty="0"/>
              <a:t>Vervang door centrale waarde</a:t>
            </a:r>
          </a:p>
          <a:p>
            <a:endParaRPr lang="nl-BE" dirty="0"/>
          </a:p>
          <a:p>
            <a:r>
              <a:rPr lang="nl-BE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689497194"/>
      </p:ext>
    </p:extLst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5">
            <a:extLst>
              <a:ext uri="{FF2B5EF4-FFF2-40B4-BE49-F238E27FC236}">
                <a16:creationId xmlns:a16="http://schemas.microsoft.com/office/drawing/2014/main" id="{D1FB3389-D592-482D-7A6A-119E989B9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366" y="378458"/>
            <a:ext cx="11256128" cy="1154163"/>
          </a:xfrm>
        </p:spPr>
        <p:txBody>
          <a:bodyPr>
            <a:normAutofit/>
          </a:bodyPr>
          <a:lstStyle/>
          <a:p>
            <a:r>
              <a:rPr lang="nl-BE" sz="4000" dirty="0">
                <a:solidFill>
                  <a:schemeClr val="tx1"/>
                </a:solidFill>
              </a:rPr>
              <a:t>Data preprocessing</a:t>
            </a:r>
            <a:endParaRPr lang="en-US" dirty="0"/>
          </a:p>
        </p:txBody>
      </p:sp>
      <p:sp>
        <p:nvSpPr>
          <p:cNvPr id="9" name="Missing…">
            <a:extLst>
              <a:ext uri="{FF2B5EF4-FFF2-40B4-BE49-F238E27FC236}">
                <a16:creationId xmlns:a16="http://schemas.microsoft.com/office/drawing/2014/main" id="{0709FD05-C0DD-F902-72D4-1A787CD6ED86}"/>
              </a:ext>
            </a:extLst>
          </p:cNvPr>
          <p:cNvSpPr/>
          <p:nvPr/>
        </p:nvSpPr>
        <p:spPr>
          <a:xfrm>
            <a:off x="605366" y="1240535"/>
            <a:ext cx="1536596" cy="1245792"/>
          </a:xfrm>
          <a:prstGeom prst="ellipse">
            <a:avLst/>
          </a:prstGeom>
          <a:solidFill>
            <a:srgbClr val="86868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rPr lang="nl-BE" sz="2000" dirty="0"/>
              <a:t>Outliers</a:t>
            </a:r>
            <a:endParaRPr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488F1B-361E-3076-AAE6-DAA26DBBEE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3866" y="1016000"/>
            <a:ext cx="6168500" cy="25254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7793E6D-3F40-CCAB-7813-1003E8F49CE8}"/>
              </a:ext>
            </a:extLst>
          </p:cNvPr>
          <p:cNvSpPr txBox="1"/>
          <p:nvPr/>
        </p:nvSpPr>
        <p:spPr>
          <a:xfrm>
            <a:off x="3178628" y="1055869"/>
            <a:ext cx="41365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BE" dirty="0"/>
              <a:t>Winsorization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6244B1B-46A1-081B-001E-6E0420D21B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4028" y="3399422"/>
            <a:ext cx="5783943" cy="270709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43B85F5-78A7-FBF1-7C14-23D093CBF636}"/>
              </a:ext>
            </a:extLst>
          </p:cNvPr>
          <p:cNvSpPr txBox="1"/>
          <p:nvPr/>
        </p:nvSpPr>
        <p:spPr>
          <a:xfrm>
            <a:off x="565848" y="3875807"/>
            <a:ext cx="2443593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Limieten bepalen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Outliers ‘afkappen’ op die limieten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Eventueel flexibeler zijn door tolerantie te verhogen</a:t>
            </a:r>
          </a:p>
        </p:txBody>
      </p:sp>
    </p:spTree>
    <p:extLst>
      <p:ext uri="{BB962C8B-B14F-4D97-AF65-F5344CB8AC3E}">
        <p14:creationId xmlns:p14="http://schemas.microsoft.com/office/powerpoint/2010/main" val="1624801958"/>
      </p:ext>
    </p:extLst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lowchart: Alternate Process 42">
            <a:extLst>
              <a:ext uri="{FF2B5EF4-FFF2-40B4-BE49-F238E27FC236}">
                <a16:creationId xmlns:a16="http://schemas.microsoft.com/office/drawing/2014/main" id="{E15990AC-FA46-3CD8-E4EE-6DD426DED366}"/>
              </a:ext>
            </a:extLst>
          </p:cNvPr>
          <p:cNvSpPr/>
          <p:nvPr/>
        </p:nvSpPr>
        <p:spPr bwMode="auto">
          <a:xfrm>
            <a:off x="274101" y="2134288"/>
            <a:ext cx="2177069" cy="3519479"/>
          </a:xfrm>
          <a:prstGeom prst="flowChartAlternateProcess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457200" indent="-457200"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nl-BE" sz="3200" dirty="0" err="1">
              <a:solidFill>
                <a:schemeClr val="bg1"/>
              </a:solidFill>
              <a:latin typeface="Arial" pitchFamily="-110" charset="0"/>
              <a:ea typeface="ヒラギノ角ゴ ProN W3" pitchFamily="-110" charset="-128"/>
              <a:sym typeface="Arial" pitchFamily="-110" charset="0"/>
            </a:endParaRPr>
          </a:p>
        </p:txBody>
      </p:sp>
      <p:sp>
        <p:nvSpPr>
          <p:cNvPr id="44" name="Flowchart: Alternate Process 43">
            <a:extLst>
              <a:ext uri="{FF2B5EF4-FFF2-40B4-BE49-F238E27FC236}">
                <a16:creationId xmlns:a16="http://schemas.microsoft.com/office/drawing/2014/main" id="{41B9D898-FF8C-0028-B639-9D3857FEE11B}"/>
              </a:ext>
            </a:extLst>
          </p:cNvPr>
          <p:cNvSpPr/>
          <p:nvPr/>
        </p:nvSpPr>
        <p:spPr bwMode="auto">
          <a:xfrm>
            <a:off x="2638205" y="2162144"/>
            <a:ext cx="2177069" cy="3519479"/>
          </a:xfrm>
          <a:prstGeom prst="flowChartAlternateProcess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nl-BE" sz="3200" dirty="0" err="1">
              <a:solidFill>
                <a:schemeClr val="bg1"/>
              </a:solidFill>
              <a:latin typeface="Arial" pitchFamily="-110" charset="0"/>
              <a:ea typeface="ヒラギノ角ゴ ProN W3" pitchFamily="-110" charset="-128"/>
              <a:sym typeface="Arial" pitchFamily="-110" charset="0"/>
            </a:endParaRPr>
          </a:p>
        </p:txBody>
      </p:sp>
      <p:sp>
        <p:nvSpPr>
          <p:cNvPr id="47" name="Flowchart: Alternate Process 46">
            <a:extLst>
              <a:ext uri="{FF2B5EF4-FFF2-40B4-BE49-F238E27FC236}">
                <a16:creationId xmlns:a16="http://schemas.microsoft.com/office/drawing/2014/main" id="{3F48FBC7-2F5B-5C8A-4B37-5A10C7061207}"/>
              </a:ext>
            </a:extLst>
          </p:cNvPr>
          <p:cNvSpPr/>
          <p:nvPr/>
        </p:nvSpPr>
        <p:spPr bwMode="auto">
          <a:xfrm>
            <a:off x="5002309" y="2150053"/>
            <a:ext cx="2177069" cy="3519479"/>
          </a:xfrm>
          <a:prstGeom prst="flowChartAlternateProcess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nl-BE" sz="3200" dirty="0" err="1">
              <a:solidFill>
                <a:schemeClr val="bg1"/>
              </a:solidFill>
              <a:latin typeface="Arial" pitchFamily="-110" charset="0"/>
              <a:ea typeface="ヒラギノ角ゴ ProN W3" pitchFamily="-110" charset="-128"/>
              <a:sym typeface="Arial" pitchFamily="-110" charset="0"/>
            </a:endParaRPr>
          </a:p>
        </p:txBody>
      </p:sp>
      <p:sp>
        <p:nvSpPr>
          <p:cNvPr id="51" name="Flowchart: Alternate Process 50">
            <a:extLst>
              <a:ext uri="{FF2B5EF4-FFF2-40B4-BE49-F238E27FC236}">
                <a16:creationId xmlns:a16="http://schemas.microsoft.com/office/drawing/2014/main" id="{133B7B8D-892A-B29A-736B-EEF747A66D61}"/>
              </a:ext>
            </a:extLst>
          </p:cNvPr>
          <p:cNvSpPr/>
          <p:nvPr/>
        </p:nvSpPr>
        <p:spPr bwMode="auto">
          <a:xfrm>
            <a:off x="7366413" y="2162144"/>
            <a:ext cx="2177069" cy="3519479"/>
          </a:xfrm>
          <a:prstGeom prst="flowChartAlternateProcess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nl-BE" sz="3200" dirty="0" err="1">
              <a:solidFill>
                <a:schemeClr val="bg1"/>
              </a:solidFill>
              <a:latin typeface="Arial" pitchFamily="-110" charset="0"/>
              <a:ea typeface="ヒラギノ角ゴ ProN W3" pitchFamily="-110" charset="-128"/>
              <a:sym typeface="Arial" pitchFamily="-110" charset="0"/>
            </a:endParaRPr>
          </a:p>
        </p:txBody>
      </p:sp>
      <p:sp>
        <p:nvSpPr>
          <p:cNvPr id="52" name="Flowchart: Alternate Process 51">
            <a:extLst>
              <a:ext uri="{FF2B5EF4-FFF2-40B4-BE49-F238E27FC236}">
                <a16:creationId xmlns:a16="http://schemas.microsoft.com/office/drawing/2014/main" id="{8258B38F-7C16-D855-B89C-26E65A486E64}"/>
              </a:ext>
            </a:extLst>
          </p:cNvPr>
          <p:cNvSpPr/>
          <p:nvPr/>
        </p:nvSpPr>
        <p:spPr bwMode="auto">
          <a:xfrm>
            <a:off x="9730516" y="2162143"/>
            <a:ext cx="2177069" cy="3519479"/>
          </a:xfrm>
          <a:prstGeom prst="flowChartAlternateProcess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BE" sz="32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rial" pitchFamily="-110" charset="0"/>
              <a:ea typeface="ヒラギノ角ゴ ProN W3" pitchFamily="-110" charset="-128"/>
              <a:cs typeface="ヒラギノ角ゴ ProN W3" pitchFamily="-110" charset="-128"/>
              <a:sym typeface="Arial" pitchFamily="-110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F900614-A9B2-4478-939A-AEC884A5AFEB}"/>
              </a:ext>
            </a:extLst>
          </p:cNvPr>
          <p:cNvCxnSpPr/>
          <p:nvPr/>
        </p:nvCxnSpPr>
        <p:spPr bwMode="auto">
          <a:xfrm>
            <a:off x="687735" y="1995959"/>
            <a:ext cx="10898899" cy="0"/>
          </a:xfrm>
          <a:prstGeom prst="line">
            <a:avLst/>
          </a:prstGeom>
          <a:solidFill>
            <a:srgbClr val="C0C0C0"/>
          </a:solidFill>
          <a:ln w="12700" cap="flat" cmpd="sng" algn="ctr">
            <a:solidFill>
              <a:srgbClr val="777777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05366" y="378458"/>
            <a:ext cx="11256128" cy="1154163"/>
          </a:xfrm>
        </p:spPr>
        <p:txBody>
          <a:bodyPr>
            <a:normAutofit/>
          </a:bodyPr>
          <a:lstStyle/>
          <a:p>
            <a:r>
              <a:rPr lang="nl-BE" sz="4000" dirty="0">
                <a:solidFill>
                  <a:schemeClr val="tx1"/>
                </a:solidFill>
              </a:rPr>
              <a:t>Proces voor predictieve modellen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2DA1BF2-461B-AFA8-11CA-0205F9565054}"/>
              </a:ext>
            </a:extLst>
          </p:cNvPr>
          <p:cNvGrpSpPr/>
          <p:nvPr/>
        </p:nvGrpSpPr>
        <p:grpSpPr>
          <a:xfrm>
            <a:off x="3247677" y="1532621"/>
            <a:ext cx="860861" cy="877175"/>
            <a:chOff x="2999566" y="1829389"/>
            <a:chExt cx="860861" cy="877175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4D3895C4-9AE2-4655-A106-597DCD429DED}"/>
                </a:ext>
              </a:extLst>
            </p:cNvPr>
            <p:cNvSpPr/>
            <p:nvPr/>
          </p:nvSpPr>
          <p:spPr bwMode="auto">
            <a:xfrm>
              <a:off x="2999566" y="1829389"/>
              <a:ext cx="860861" cy="877175"/>
            </a:xfrm>
            <a:prstGeom prst="ellipse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6200" tIns="38100" rIns="76200" bIns="3810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761970" fontAlgn="base">
                <a:spcBef>
                  <a:spcPct val="0"/>
                </a:spcBef>
                <a:spcAft>
                  <a:spcPct val="0"/>
                </a:spcAft>
              </a:pPr>
              <a:endParaRPr lang="nl-BE" sz="2667" dirty="0" err="1">
                <a:solidFill>
                  <a:schemeClr val="bg1"/>
                </a:solidFill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endParaRP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A561B5F-32C2-464E-B8A0-78BDBCDA5E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32629" y="2019716"/>
              <a:ext cx="594734" cy="503237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839C28AB-3C29-300F-F8E2-53D0F30AE63D}"/>
              </a:ext>
            </a:extLst>
          </p:cNvPr>
          <p:cNvGrpSpPr/>
          <p:nvPr/>
        </p:nvGrpSpPr>
        <p:grpSpPr>
          <a:xfrm>
            <a:off x="5684562" y="1537516"/>
            <a:ext cx="860861" cy="877175"/>
            <a:chOff x="4999271" y="1809897"/>
            <a:chExt cx="860861" cy="877175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029E73FF-3E43-47F1-898D-7A045C6720BF}"/>
                </a:ext>
              </a:extLst>
            </p:cNvPr>
            <p:cNvSpPr/>
            <p:nvPr/>
          </p:nvSpPr>
          <p:spPr bwMode="auto">
            <a:xfrm>
              <a:off x="4999271" y="1809897"/>
              <a:ext cx="860861" cy="877175"/>
            </a:xfrm>
            <a:prstGeom prst="ellipse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6200" tIns="38100" rIns="76200" bIns="3810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761970" fontAlgn="base">
                <a:spcBef>
                  <a:spcPct val="0"/>
                </a:spcBef>
                <a:spcAft>
                  <a:spcPct val="0"/>
                </a:spcAft>
              </a:pPr>
              <a:endParaRPr lang="nl-BE" sz="2667" dirty="0" err="1">
                <a:solidFill>
                  <a:schemeClr val="bg1"/>
                </a:solidFill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endParaRP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8609C0B8-6CAE-4D87-939B-812E671835D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37999" y="1982651"/>
              <a:ext cx="583403" cy="534201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CE6E103-0288-9E0C-92F1-7675427E1DAF}"/>
              </a:ext>
            </a:extLst>
          </p:cNvPr>
          <p:cNvGrpSpPr/>
          <p:nvPr/>
        </p:nvGrpSpPr>
        <p:grpSpPr>
          <a:xfrm>
            <a:off x="10425520" y="1532621"/>
            <a:ext cx="860861" cy="877175"/>
            <a:chOff x="8093723" y="1822662"/>
            <a:chExt cx="860861" cy="877175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1544E6E4-FB2C-44F3-998A-24A5DBA45DF7}"/>
                </a:ext>
              </a:extLst>
            </p:cNvPr>
            <p:cNvSpPr/>
            <p:nvPr/>
          </p:nvSpPr>
          <p:spPr bwMode="auto">
            <a:xfrm>
              <a:off x="8093723" y="1822662"/>
              <a:ext cx="860861" cy="877175"/>
            </a:xfrm>
            <a:prstGeom prst="ellipse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6200" tIns="38100" rIns="76200" bIns="3810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761970" fontAlgn="base">
                <a:spcBef>
                  <a:spcPct val="0"/>
                </a:spcBef>
                <a:spcAft>
                  <a:spcPct val="0"/>
                </a:spcAft>
              </a:pPr>
              <a:endParaRPr lang="nl-BE" sz="2667" dirty="0" err="1">
                <a:solidFill>
                  <a:schemeClr val="bg1"/>
                </a:solidFill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endParaRP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725D8F6-993C-4575-93BD-5AB0919E408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251912" y="1962545"/>
              <a:ext cx="544480" cy="584078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3476F369-0661-9C58-5285-80F3AC971D22}"/>
              </a:ext>
            </a:extLst>
          </p:cNvPr>
          <p:cNvGrpSpPr/>
          <p:nvPr/>
        </p:nvGrpSpPr>
        <p:grpSpPr>
          <a:xfrm>
            <a:off x="928589" y="1537516"/>
            <a:ext cx="860861" cy="877175"/>
            <a:chOff x="1071509" y="1827557"/>
            <a:chExt cx="860861" cy="877175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B0D3F545-50C3-4CC5-AD91-9BE2624323CD}"/>
                </a:ext>
              </a:extLst>
            </p:cNvPr>
            <p:cNvSpPr/>
            <p:nvPr/>
          </p:nvSpPr>
          <p:spPr bwMode="auto">
            <a:xfrm>
              <a:off x="1071509" y="1827557"/>
              <a:ext cx="860861" cy="877175"/>
            </a:xfrm>
            <a:prstGeom prst="ellipse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6200" tIns="38100" rIns="76200" bIns="3810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761970" fontAlgn="base">
                <a:spcBef>
                  <a:spcPct val="0"/>
                </a:spcBef>
                <a:spcAft>
                  <a:spcPct val="0"/>
                </a:spcAft>
              </a:pPr>
              <a:endParaRPr lang="nl-BE" sz="2667" dirty="0" err="1">
                <a:solidFill>
                  <a:schemeClr val="bg1"/>
                </a:solidFill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endParaRPr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5AEFD022-7D3A-4F18-A4EB-F167D3D8EEE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322921" y="1948396"/>
              <a:ext cx="572725" cy="572725"/>
            </a:xfrm>
            <a:prstGeom prst="rect">
              <a:avLst/>
            </a:prstGeom>
          </p:spPr>
        </p:pic>
      </p:grpSp>
      <p:sp>
        <p:nvSpPr>
          <p:cNvPr id="75" name="Oval 74">
            <a:extLst>
              <a:ext uri="{FF2B5EF4-FFF2-40B4-BE49-F238E27FC236}">
                <a16:creationId xmlns:a16="http://schemas.microsoft.com/office/drawing/2014/main" id="{C7BA13FE-5EE9-F212-E5DC-0922E346195B}"/>
              </a:ext>
            </a:extLst>
          </p:cNvPr>
          <p:cNvSpPr/>
          <p:nvPr/>
        </p:nvSpPr>
        <p:spPr bwMode="auto">
          <a:xfrm>
            <a:off x="8024516" y="1532621"/>
            <a:ext cx="860861" cy="877175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6200" tIns="38100" rIns="76200" bIns="38100" numCol="1" rtlCol="0" anchor="ctr" anchorCtr="0" compatLnSpc="1">
            <a:prstTxWarp prst="textNoShape">
              <a:avLst/>
            </a:prstTxWarp>
          </a:bodyPr>
          <a:lstStyle/>
          <a:p>
            <a:pPr algn="ctr" defTabSz="761970" fontAlgn="base">
              <a:spcBef>
                <a:spcPct val="0"/>
              </a:spcBef>
              <a:spcAft>
                <a:spcPct val="0"/>
              </a:spcAft>
            </a:pPr>
            <a:endParaRPr lang="nl-BE" sz="2667" dirty="0" err="1">
              <a:solidFill>
                <a:schemeClr val="bg1"/>
              </a:solidFill>
              <a:latin typeface="Arial" pitchFamily="-110" charset="0"/>
              <a:ea typeface="ヒラギノ角ゴ ProN W3" pitchFamily="-110" charset="-128"/>
              <a:cs typeface="ヒラギノ角ゴ ProN W3" pitchFamily="-110" charset="-128"/>
              <a:sym typeface="Arial" pitchFamily="-110" charset="0"/>
            </a:endParaRPr>
          </a:p>
        </p:txBody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DCC5CF98-C3FD-4095-F8E2-1675A98EBE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96459" y="1717686"/>
            <a:ext cx="556321" cy="519109"/>
          </a:xfrm>
          <a:prstGeom prst="rect">
            <a:avLst/>
          </a:prstGeom>
        </p:spPr>
      </p:pic>
      <p:sp>
        <p:nvSpPr>
          <p:cNvPr id="77" name="Title 1">
            <a:extLst>
              <a:ext uri="{FF2B5EF4-FFF2-40B4-BE49-F238E27FC236}">
                <a16:creationId xmlns:a16="http://schemas.microsoft.com/office/drawing/2014/main" id="{161F10DF-5AFA-202E-E33C-D400EE55D34F}"/>
              </a:ext>
            </a:extLst>
          </p:cNvPr>
          <p:cNvSpPr txBox="1">
            <a:spLocks/>
          </p:cNvSpPr>
          <p:nvPr/>
        </p:nvSpPr>
        <p:spPr>
          <a:xfrm>
            <a:off x="115519" y="2322898"/>
            <a:ext cx="2487000" cy="8037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Project </a:t>
            </a:r>
            <a:r>
              <a:rPr lang="en-US" sz="18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definitie</a:t>
            </a:r>
            <a:endParaRPr lang="en-US" sz="1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8" name="Title 1">
            <a:extLst>
              <a:ext uri="{FF2B5EF4-FFF2-40B4-BE49-F238E27FC236}">
                <a16:creationId xmlns:a16="http://schemas.microsoft.com/office/drawing/2014/main" id="{46C3FF7E-63DF-2EC6-7C0E-72F7227F937D}"/>
              </a:ext>
            </a:extLst>
          </p:cNvPr>
          <p:cNvSpPr txBox="1">
            <a:spLocks/>
          </p:cNvSpPr>
          <p:nvPr/>
        </p:nvSpPr>
        <p:spPr>
          <a:xfrm>
            <a:off x="2532098" y="2322898"/>
            <a:ext cx="2487000" cy="8037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prep</a:t>
            </a:r>
          </a:p>
        </p:txBody>
      </p:sp>
      <p:sp>
        <p:nvSpPr>
          <p:cNvPr id="79" name="Title 1">
            <a:extLst>
              <a:ext uri="{FF2B5EF4-FFF2-40B4-BE49-F238E27FC236}">
                <a16:creationId xmlns:a16="http://schemas.microsoft.com/office/drawing/2014/main" id="{FD0E2603-0F04-745A-6E2D-16769580A355}"/>
              </a:ext>
            </a:extLst>
          </p:cNvPr>
          <p:cNvSpPr txBox="1">
            <a:spLocks/>
          </p:cNvSpPr>
          <p:nvPr/>
        </p:nvSpPr>
        <p:spPr>
          <a:xfrm>
            <a:off x="4815274" y="2322898"/>
            <a:ext cx="2487000" cy="8037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 </a:t>
            </a:r>
            <a:r>
              <a:rPr lang="en-US" sz="18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bouwen</a:t>
            </a:r>
            <a:endParaRPr lang="en-US" sz="1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0" name="Title 1">
            <a:extLst>
              <a:ext uri="{FF2B5EF4-FFF2-40B4-BE49-F238E27FC236}">
                <a16:creationId xmlns:a16="http://schemas.microsoft.com/office/drawing/2014/main" id="{50D43DB3-8E32-30FD-2D91-AC893488283E}"/>
              </a:ext>
            </a:extLst>
          </p:cNvPr>
          <p:cNvSpPr txBox="1">
            <a:spLocks/>
          </p:cNvSpPr>
          <p:nvPr/>
        </p:nvSpPr>
        <p:spPr>
          <a:xfrm>
            <a:off x="7210887" y="2322898"/>
            <a:ext cx="2487000" cy="8037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 </a:t>
            </a:r>
            <a:r>
              <a:rPr lang="en-US" sz="18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valideren</a:t>
            </a:r>
            <a:endParaRPr lang="en-US" sz="1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1" name="Title 1">
            <a:extLst>
              <a:ext uri="{FF2B5EF4-FFF2-40B4-BE49-F238E27FC236}">
                <a16:creationId xmlns:a16="http://schemas.microsoft.com/office/drawing/2014/main" id="{1AE164C1-36F7-AB3B-FE9F-D73B3AE965E1}"/>
              </a:ext>
            </a:extLst>
          </p:cNvPr>
          <p:cNvSpPr txBox="1">
            <a:spLocks/>
          </p:cNvSpPr>
          <p:nvPr/>
        </p:nvSpPr>
        <p:spPr>
          <a:xfrm>
            <a:off x="9607621" y="2322898"/>
            <a:ext cx="2487000" cy="8037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 </a:t>
            </a:r>
            <a:r>
              <a:rPr lang="en-US" sz="18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gebruiken</a:t>
            </a:r>
            <a:endParaRPr lang="en-US" sz="1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694660D6-5853-8B95-39C2-A2972FEBB32E}"/>
              </a:ext>
            </a:extLst>
          </p:cNvPr>
          <p:cNvCxnSpPr>
            <a:cxnSpLocks/>
          </p:cNvCxnSpPr>
          <p:nvPr/>
        </p:nvCxnSpPr>
        <p:spPr>
          <a:xfrm>
            <a:off x="274101" y="2924175"/>
            <a:ext cx="1163348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EB728BA1-901E-7D00-6A4E-ED534FDD6186}"/>
              </a:ext>
            </a:extLst>
          </p:cNvPr>
          <p:cNvSpPr txBox="1"/>
          <p:nvPr/>
        </p:nvSpPr>
        <p:spPr>
          <a:xfrm>
            <a:off x="356417" y="3015968"/>
            <a:ext cx="1906912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1400" dirty="0">
                <a:solidFill>
                  <a:schemeClr val="bg1"/>
                </a:solidFill>
              </a:rPr>
              <a:t>Business doel &amp; gebruik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BE" sz="1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1400" b="1" dirty="0">
                <a:solidFill>
                  <a:schemeClr val="bg1"/>
                </a:solidFill>
              </a:rPr>
              <a:t>Wat</a:t>
            </a:r>
            <a:r>
              <a:rPr lang="nl-BE" sz="1400" dirty="0">
                <a:solidFill>
                  <a:schemeClr val="bg1"/>
                </a:solidFill>
              </a:rPr>
              <a:t> willen we voorspellen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BE" sz="1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1400" b="1" dirty="0">
                <a:solidFill>
                  <a:schemeClr val="bg1"/>
                </a:solidFill>
              </a:rPr>
              <a:t>Voor wie </a:t>
            </a:r>
            <a:r>
              <a:rPr lang="nl-BE" sz="1400" dirty="0">
                <a:solidFill>
                  <a:schemeClr val="bg1"/>
                </a:solidFill>
              </a:rPr>
              <a:t>willen we voorspellen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BE" sz="1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1400" b="1" dirty="0">
                <a:solidFill>
                  <a:schemeClr val="bg1"/>
                </a:solidFill>
              </a:rPr>
              <a:t>Tijdslijn</a:t>
            </a:r>
            <a:r>
              <a:rPr lang="nl-BE" sz="1400" dirty="0">
                <a:solidFill>
                  <a:schemeClr val="bg1"/>
                </a:solidFill>
              </a:rPr>
              <a:t> van profiel, timegap en target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7FE072C-BEAB-51E8-974F-957B64C56C93}"/>
              </a:ext>
            </a:extLst>
          </p:cNvPr>
          <p:cNvSpPr txBox="1"/>
          <p:nvPr/>
        </p:nvSpPr>
        <p:spPr>
          <a:xfrm>
            <a:off x="2773283" y="3020222"/>
            <a:ext cx="1906912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1400" dirty="0">
                <a:solidFill>
                  <a:schemeClr val="bg1"/>
                </a:solidFill>
              </a:rPr>
              <a:t>Data gathering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BE" sz="1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1400" b="1" dirty="0">
                <a:solidFill>
                  <a:schemeClr val="bg1"/>
                </a:solidFill>
              </a:rPr>
              <a:t>Data Cleaning</a:t>
            </a:r>
            <a:endParaRPr lang="nl-BE" sz="1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BE" sz="1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1400" b="1" dirty="0">
                <a:solidFill>
                  <a:schemeClr val="bg1"/>
                </a:solidFill>
              </a:rPr>
              <a:t>Data preprocessing</a:t>
            </a:r>
          </a:p>
          <a:p>
            <a:pPr lvl="1"/>
            <a:r>
              <a:rPr lang="nl-BE" sz="1400" dirty="0">
                <a:solidFill>
                  <a:schemeClr val="bg1"/>
                </a:solidFill>
              </a:rPr>
              <a:t>Categorische </a:t>
            </a:r>
          </a:p>
          <a:p>
            <a:pPr lvl="1"/>
            <a:r>
              <a:rPr lang="nl-BE" sz="1400" dirty="0">
                <a:solidFill>
                  <a:schemeClr val="bg1"/>
                </a:solidFill>
              </a:rPr>
              <a:t>Missing values</a:t>
            </a:r>
          </a:p>
          <a:p>
            <a:pPr lvl="1"/>
            <a:r>
              <a:rPr lang="nl-BE" sz="1400" dirty="0">
                <a:solidFill>
                  <a:schemeClr val="bg1"/>
                </a:solidFill>
              </a:rPr>
              <a:t>Outliers</a:t>
            </a:r>
          </a:p>
          <a:p>
            <a:pPr lvl="1"/>
            <a:r>
              <a:rPr lang="nl-BE" sz="1400" dirty="0">
                <a:solidFill>
                  <a:schemeClr val="bg1"/>
                </a:solidFill>
              </a:rPr>
              <a:t>Transformaties</a:t>
            </a:r>
          </a:p>
          <a:p>
            <a:pPr lvl="1"/>
            <a:r>
              <a:rPr lang="nl-BE" sz="1400" dirty="0">
                <a:solidFill>
                  <a:schemeClr val="bg1"/>
                </a:solidFill>
              </a:rPr>
              <a:t>Interacties</a:t>
            </a:r>
          </a:p>
          <a:p>
            <a:pPr lvl="1"/>
            <a:endParaRPr lang="nl-BE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1026893"/>
      </p:ext>
    </p:extLst>
  </p:cSld>
  <p:clrMapOvr>
    <a:masterClrMapping/>
  </p:clrMapOvr>
  <p:transition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5">
            <a:extLst>
              <a:ext uri="{FF2B5EF4-FFF2-40B4-BE49-F238E27FC236}">
                <a16:creationId xmlns:a16="http://schemas.microsoft.com/office/drawing/2014/main" id="{D1FB3389-D592-482D-7A6A-119E989B9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366" y="378458"/>
            <a:ext cx="11256128" cy="1154163"/>
          </a:xfrm>
        </p:spPr>
        <p:txBody>
          <a:bodyPr>
            <a:normAutofit/>
          </a:bodyPr>
          <a:lstStyle/>
          <a:p>
            <a:r>
              <a:rPr lang="nl-BE" sz="4000" dirty="0">
                <a:solidFill>
                  <a:schemeClr val="tx1"/>
                </a:solidFill>
              </a:rPr>
              <a:t>Overfitting: variance/bias trade-off</a:t>
            </a:r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AE0A6B1-EC57-72EA-B56A-6D520D64ED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366" y="1695224"/>
            <a:ext cx="6244658" cy="3929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E3A8040-41F1-6AD4-8DA2-1D1234EDEF84}"/>
              </a:ext>
            </a:extLst>
          </p:cNvPr>
          <p:cNvSpPr txBox="1"/>
          <p:nvPr/>
        </p:nvSpPr>
        <p:spPr>
          <a:xfrm>
            <a:off x="7235978" y="1997839"/>
            <a:ext cx="4350656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202122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Je </a:t>
            </a:r>
            <a:r>
              <a:rPr lang="en-US" b="0" i="0" dirty="0" err="1">
                <a:solidFill>
                  <a:srgbClr val="202122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wil</a:t>
            </a:r>
            <a:endParaRPr lang="en-US" b="0" i="0" dirty="0">
              <a:solidFill>
                <a:srgbClr val="202122"/>
              </a:solidFill>
              <a:effectLst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endParaRPr lang="en-US" b="0" i="0" dirty="0">
              <a:solidFill>
                <a:srgbClr val="202122"/>
              </a:solidFill>
              <a:effectLst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342900" indent="-342900">
              <a:buAutoNum type="arabicPeriod"/>
            </a:pPr>
            <a:r>
              <a:rPr lang="en-US" dirty="0" err="1">
                <a:solidFill>
                  <a:srgbClr val="20212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Dat</a:t>
            </a:r>
            <a:r>
              <a:rPr lang="en-US" dirty="0">
                <a:solidFill>
                  <a:srgbClr val="20212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het model </a:t>
            </a:r>
            <a:r>
              <a:rPr lang="en-US" dirty="0" err="1">
                <a:solidFill>
                  <a:srgbClr val="20212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accuraat</a:t>
            </a:r>
            <a:r>
              <a:rPr lang="en-US" dirty="0">
                <a:solidFill>
                  <a:srgbClr val="20212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is in het </a:t>
            </a:r>
            <a:r>
              <a:rPr lang="en-US" dirty="0" err="1">
                <a:solidFill>
                  <a:srgbClr val="20212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voorspellen</a:t>
            </a:r>
            <a:r>
              <a:rPr lang="en-US" dirty="0">
                <a:solidFill>
                  <a:srgbClr val="20212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solidFill>
                  <a:srgbClr val="20212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en</a:t>
            </a:r>
            <a:r>
              <a:rPr lang="en-US" dirty="0">
                <a:solidFill>
                  <a:srgbClr val="20212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solidFill>
                  <a:srgbClr val="20212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verbinden</a:t>
            </a:r>
            <a:r>
              <a:rPr lang="en-US" dirty="0">
                <a:solidFill>
                  <a:srgbClr val="20212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van je </a:t>
            </a:r>
            <a:r>
              <a:rPr lang="en-US" dirty="0" err="1">
                <a:solidFill>
                  <a:srgbClr val="20212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trainingsdata</a:t>
            </a:r>
            <a:r>
              <a:rPr lang="en-US" dirty="0">
                <a:solidFill>
                  <a:srgbClr val="20212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(</a:t>
            </a:r>
            <a:r>
              <a:rPr lang="en-US" dirty="0" err="1">
                <a:solidFill>
                  <a:srgbClr val="20212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lage</a:t>
            </a:r>
            <a:r>
              <a:rPr lang="en-US" dirty="0">
                <a:solidFill>
                  <a:srgbClr val="20212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bias)</a:t>
            </a:r>
          </a:p>
          <a:p>
            <a:pPr marL="342900" indent="-342900">
              <a:buAutoNum type="arabicPeriod"/>
            </a:pPr>
            <a:endParaRPr lang="en-US" dirty="0">
              <a:solidFill>
                <a:srgbClr val="202122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342900" indent="-342900">
              <a:buAutoNum type="arabicPeriod"/>
            </a:pPr>
            <a:r>
              <a:rPr lang="en-US" b="0" i="0" dirty="0" err="1">
                <a:solidFill>
                  <a:srgbClr val="202122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Dat</a:t>
            </a:r>
            <a:r>
              <a:rPr lang="en-US" b="0" i="0" dirty="0">
                <a:solidFill>
                  <a:srgbClr val="202122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het model </a:t>
            </a:r>
            <a:r>
              <a:rPr lang="en-US" b="0" i="0" dirty="0" err="1">
                <a:solidFill>
                  <a:srgbClr val="202122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generaliseerbaar</a:t>
            </a:r>
            <a:r>
              <a:rPr lang="en-US" b="0" i="0" dirty="0">
                <a:solidFill>
                  <a:srgbClr val="202122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is. Als het </a:t>
            </a:r>
            <a:r>
              <a:rPr lang="en-US" b="0" i="0" dirty="0" err="1">
                <a:solidFill>
                  <a:srgbClr val="202122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toegepast</a:t>
            </a:r>
            <a:r>
              <a:rPr lang="en-US" b="0" i="0" dirty="0">
                <a:solidFill>
                  <a:srgbClr val="202122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b="0" i="0" dirty="0" err="1">
                <a:solidFill>
                  <a:srgbClr val="202122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wordt</a:t>
            </a:r>
            <a:r>
              <a:rPr lang="en-US" b="0" i="0" dirty="0">
                <a:solidFill>
                  <a:srgbClr val="202122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op </a:t>
            </a:r>
            <a:r>
              <a:rPr lang="en-US" b="0" i="0" dirty="0" err="1">
                <a:solidFill>
                  <a:srgbClr val="202122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een</a:t>
            </a:r>
            <a:r>
              <a:rPr lang="en-US" b="0" i="0" dirty="0">
                <a:solidFill>
                  <a:srgbClr val="202122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b="0" i="0" dirty="0" err="1">
                <a:solidFill>
                  <a:srgbClr val="202122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nieuwe</a:t>
            </a:r>
            <a:r>
              <a:rPr lang="en-US" b="0" i="0" dirty="0">
                <a:solidFill>
                  <a:srgbClr val="202122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dataset </a:t>
            </a:r>
            <a:r>
              <a:rPr lang="en-US" b="0" i="0" dirty="0" err="1">
                <a:solidFill>
                  <a:srgbClr val="202122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moet</a:t>
            </a:r>
            <a:r>
              <a:rPr lang="en-US" b="0" i="0" dirty="0">
                <a:solidFill>
                  <a:srgbClr val="202122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de </a:t>
            </a:r>
            <a:r>
              <a:rPr lang="en-US" b="0" i="0" dirty="0" err="1">
                <a:solidFill>
                  <a:srgbClr val="202122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performantie</a:t>
            </a:r>
            <a:r>
              <a:rPr lang="en-US" b="0" i="0" dirty="0">
                <a:solidFill>
                  <a:srgbClr val="202122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stabile </a:t>
            </a:r>
            <a:r>
              <a:rPr lang="en-US" b="0" i="0" dirty="0" err="1">
                <a:solidFill>
                  <a:srgbClr val="202122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blijven</a:t>
            </a:r>
            <a:r>
              <a:rPr lang="en-US" b="0" i="0" dirty="0">
                <a:solidFill>
                  <a:srgbClr val="202122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(</a:t>
            </a:r>
            <a:r>
              <a:rPr lang="en-US" b="0" i="0" dirty="0" err="1">
                <a:solidFill>
                  <a:srgbClr val="202122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lage</a:t>
            </a:r>
            <a:r>
              <a:rPr lang="en-US" b="0" i="0" dirty="0">
                <a:solidFill>
                  <a:srgbClr val="202122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variance)</a:t>
            </a:r>
            <a:endParaRPr lang="nl-BE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4652084"/>
      </p:ext>
    </p:extLst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5">
            <a:extLst>
              <a:ext uri="{FF2B5EF4-FFF2-40B4-BE49-F238E27FC236}">
                <a16:creationId xmlns:a16="http://schemas.microsoft.com/office/drawing/2014/main" id="{D1FB3389-D592-482D-7A6A-119E989B9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366" y="378458"/>
            <a:ext cx="11256128" cy="1154163"/>
          </a:xfrm>
        </p:spPr>
        <p:txBody>
          <a:bodyPr>
            <a:normAutofit/>
          </a:bodyPr>
          <a:lstStyle/>
          <a:p>
            <a:r>
              <a:rPr lang="nl-BE" sz="4000" dirty="0">
                <a:solidFill>
                  <a:schemeClr val="tx1"/>
                </a:solidFill>
              </a:rPr>
              <a:t>Overfitting 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DAA0E6-87DD-1E32-26B1-2B82F85473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2056" y="1279396"/>
            <a:ext cx="8800193" cy="383598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5CC017D-6AEE-F519-8B3D-6A63D3382352}"/>
              </a:ext>
            </a:extLst>
          </p:cNvPr>
          <p:cNvSpPr txBox="1"/>
          <p:nvPr/>
        </p:nvSpPr>
        <p:spPr>
          <a:xfrm>
            <a:off x="2243816" y="4908320"/>
            <a:ext cx="168955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Hoge bias</a:t>
            </a:r>
          </a:p>
          <a:p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</a:rPr>
              <a:t>Lage variance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D6FB86-F79A-C045-C6DF-1415618E62C8}"/>
              </a:ext>
            </a:extLst>
          </p:cNvPr>
          <p:cNvSpPr txBox="1"/>
          <p:nvPr/>
        </p:nvSpPr>
        <p:spPr>
          <a:xfrm>
            <a:off x="4910061" y="4925324"/>
            <a:ext cx="168955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Lage bias</a:t>
            </a:r>
          </a:p>
          <a:p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</a:rPr>
              <a:t>Hoge variance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2D9228-6741-77BD-A720-A27AFDA3EE08}"/>
              </a:ext>
            </a:extLst>
          </p:cNvPr>
          <p:cNvSpPr txBox="1"/>
          <p:nvPr/>
        </p:nvSpPr>
        <p:spPr>
          <a:xfrm>
            <a:off x="7994347" y="4925323"/>
            <a:ext cx="27607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Goed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evenwicht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tussen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bias &amp; variance</a:t>
            </a:r>
            <a:endParaRPr lang="en-US" dirty="0">
              <a:solidFill>
                <a:srgbClr val="202122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6983534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7" name="Table 10"/>
          <p:cNvGraphicFramePr/>
          <p:nvPr>
            <p:extLst>
              <p:ext uri="{D42A27DB-BD31-4B8C-83A1-F6EECF244321}">
                <p14:modId xmlns:p14="http://schemas.microsoft.com/office/powerpoint/2010/main" val="2711990507"/>
              </p:ext>
            </p:extLst>
          </p:nvPr>
        </p:nvGraphicFramePr>
        <p:xfrm>
          <a:off x="950410" y="1302851"/>
          <a:ext cx="7620778" cy="3600956"/>
        </p:xfrm>
        <a:graphic>
          <a:graphicData uri="http://schemas.openxmlformats.org/drawingml/2006/table">
            <a:tbl>
              <a:tblPr/>
              <a:tblGrid>
                <a:gridCol w="6131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076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33400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lang="nl-BE" sz="1600" dirty="0">
                          <a:solidFill>
                            <a:srgbClr val="786660"/>
                          </a:solidFill>
                          <a:sym typeface="Helvetica Neue"/>
                        </a:rPr>
                        <a:t>A</a:t>
                      </a:r>
                      <a:endParaRPr sz="1600" dirty="0">
                        <a:solidFill>
                          <a:srgbClr val="786660"/>
                        </a:solidFill>
                        <a:sym typeface="Helvetica Neue"/>
                      </a:endParaRPr>
                    </a:p>
                  </a:txBody>
                  <a:tcPr marL="22860" marR="22860" marT="22860" marB="22860" anchor="ctr" horzOverflow="overflow">
                    <a:lnT>
                      <a:solidFill>
                        <a:srgbClr val="D5D5D5"/>
                      </a:solidFill>
                    </a:lnT>
                    <a:lnB w="9525" cap="flat" cmpd="sng" algn="ctr">
                      <a:solidFill>
                        <a:srgbClr val="D5D5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1600" dirty="0" err="1">
                          <a:solidFill>
                            <a:srgbClr val="786660"/>
                          </a:solidFill>
                          <a:sym typeface="Helvetica Neue"/>
                        </a:rPr>
                        <a:t>Youtube</a:t>
                      </a:r>
                      <a:r>
                        <a:rPr sz="1600" dirty="0">
                          <a:solidFill>
                            <a:srgbClr val="786660"/>
                          </a:solidFill>
                          <a:sym typeface="Helvetica Neue"/>
                        </a:rPr>
                        <a:t> </a:t>
                      </a:r>
                      <a:r>
                        <a:rPr lang="nl-BE" sz="1600" dirty="0">
                          <a:solidFill>
                            <a:srgbClr val="786660"/>
                          </a:solidFill>
                          <a:sym typeface="Helvetica Neue"/>
                        </a:rPr>
                        <a:t>wil </a:t>
                      </a:r>
                      <a:r>
                        <a:rPr sz="1600" dirty="0">
                          <a:solidFill>
                            <a:srgbClr val="786660"/>
                          </a:solidFill>
                          <a:sym typeface="Helvetica Neue"/>
                        </a:rPr>
                        <a:t>next best content </a:t>
                      </a:r>
                      <a:r>
                        <a:rPr lang="nl-BE" sz="1600" dirty="0">
                          <a:solidFill>
                            <a:srgbClr val="786660"/>
                          </a:solidFill>
                          <a:sym typeface="Helvetica Neue"/>
                        </a:rPr>
                        <a:t>aanbevelen op basis van de </a:t>
                      </a:r>
                      <a:r>
                        <a:rPr sz="1600" dirty="0">
                          <a:solidFill>
                            <a:srgbClr val="786660"/>
                          </a:solidFill>
                          <a:sym typeface="Helvetica Neue"/>
                        </a:rPr>
                        <a:t>10 </a:t>
                      </a:r>
                      <a:r>
                        <a:rPr lang="nl-BE" sz="1600" dirty="0">
                          <a:solidFill>
                            <a:srgbClr val="786660"/>
                          </a:solidFill>
                          <a:sym typeface="Helvetica Neue"/>
                        </a:rPr>
                        <a:t>laatste </a:t>
                      </a:r>
                      <a:r>
                        <a:rPr sz="1600" dirty="0">
                          <a:solidFill>
                            <a:srgbClr val="786660"/>
                          </a:solidFill>
                          <a:sym typeface="Helvetica Neue"/>
                        </a:rPr>
                        <a:t>video</a:t>
                      </a:r>
                      <a:r>
                        <a:rPr lang="nl-BE" sz="1600" dirty="0">
                          <a:solidFill>
                            <a:srgbClr val="786660"/>
                          </a:solidFill>
                          <a:sym typeface="Helvetica Neue"/>
                        </a:rPr>
                        <a:t>s dat een gebuiker bekeken heeft</a:t>
                      </a:r>
                      <a:endParaRPr sz="1600" dirty="0">
                        <a:solidFill>
                          <a:srgbClr val="786660"/>
                        </a:solidFill>
                        <a:sym typeface="Helvetica Neue"/>
                      </a:endParaRPr>
                    </a:p>
                  </a:txBody>
                  <a:tcPr marL="22860" marR="22860" marT="22860" marB="22860" anchor="ctr" horzOverflow="overflow">
                    <a:lnT>
                      <a:solidFill>
                        <a:srgbClr val="D5D5D5"/>
                      </a:solidFill>
                    </a:lnT>
                    <a:lnB>
                      <a:solidFill>
                        <a:srgbClr val="D5D5D5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1600" dirty="0">
                          <a:solidFill>
                            <a:srgbClr val="786660"/>
                          </a:solidFill>
                          <a:sym typeface="Helvetica Neue"/>
                        </a:rPr>
                        <a:t>B</a:t>
                      </a:r>
                    </a:p>
                  </a:txBody>
                  <a:tcPr marL="22860" marR="22860" marT="22860" marB="22860" anchor="ctr" horzOverflow="overflow">
                    <a:lnT>
                      <a:solidFill>
                        <a:srgbClr val="D5D5D5"/>
                      </a:solidFill>
                    </a:lnT>
                    <a:lnB>
                      <a:solidFill>
                        <a:srgbClr val="D5D5D5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1600" dirty="0">
                          <a:solidFill>
                            <a:srgbClr val="786660"/>
                          </a:solidFill>
                          <a:sym typeface="Helvetica Neue"/>
                        </a:rPr>
                        <a:t>Orange </a:t>
                      </a:r>
                      <a:r>
                        <a:rPr lang="nl-BE" sz="1600" dirty="0">
                          <a:solidFill>
                            <a:srgbClr val="786660"/>
                          </a:solidFill>
                          <a:sym typeface="Helvetica Neue"/>
                        </a:rPr>
                        <a:t>wil weten welke klant zijn abonnement waarschijnlijk zal opzeggen in volgend half jaar</a:t>
                      </a:r>
                      <a:endParaRPr sz="1600" dirty="0">
                        <a:solidFill>
                          <a:srgbClr val="786660"/>
                        </a:solidFill>
                        <a:sym typeface="Helvetica Neue"/>
                      </a:endParaRPr>
                    </a:p>
                  </a:txBody>
                  <a:tcPr marL="22860" marR="22860" marT="22860" marB="22860" anchor="ctr" horzOverflow="overflow">
                    <a:lnT>
                      <a:solidFill>
                        <a:srgbClr val="D5D5D5"/>
                      </a:solidFill>
                    </a:lnT>
                    <a:lnB>
                      <a:solidFill>
                        <a:srgbClr val="D5D5D5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1600" dirty="0">
                          <a:solidFill>
                            <a:srgbClr val="786660"/>
                          </a:solidFill>
                          <a:sym typeface="Helvetica Neue"/>
                        </a:rPr>
                        <a:t>C</a:t>
                      </a:r>
                    </a:p>
                  </a:txBody>
                  <a:tcPr marL="22860" marR="22860" marT="22860" marB="22860" anchor="ctr" horzOverflow="overflow">
                    <a:lnT>
                      <a:solidFill>
                        <a:srgbClr val="D5D5D5"/>
                      </a:solidFill>
                    </a:lnT>
                    <a:lnB>
                      <a:solidFill>
                        <a:srgbClr val="D5D5D5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1600" dirty="0">
                          <a:solidFill>
                            <a:srgbClr val="786660"/>
                          </a:solidFill>
                          <a:sym typeface="Helvetica Neue"/>
                        </a:rPr>
                        <a:t>Spotify </a:t>
                      </a:r>
                      <a:r>
                        <a:rPr lang="nl-BE" sz="1600" dirty="0">
                          <a:solidFill>
                            <a:srgbClr val="786660"/>
                          </a:solidFill>
                          <a:sym typeface="Helvetica Neue"/>
                        </a:rPr>
                        <a:t>wil inzichten in verschillende types van luistergedrag van zijn klanten </a:t>
                      </a:r>
                    </a:p>
                    <a:p>
                      <a:pPr algn="l" defTabSz="914400">
                        <a:defRPr sz="1800"/>
                      </a:pPr>
                      <a:endParaRPr sz="1600" dirty="0">
                        <a:solidFill>
                          <a:srgbClr val="786660"/>
                        </a:solidFill>
                        <a:sym typeface="Helvetica Neue"/>
                      </a:endParaRPr>
                    </a:p>
                  </a:txBody>
                  <a:tcPr marL="22860" marR="22860" marT="22860" marB="22860" anchor="ctr" horzOverflow="overflow">
                    <a:lnT>
                      <a:solidFill>
                        <a:srgbClr val="D5D5D5"/>
                      </a:solidFill>
                    </a:lnT>
                    <a:lnB>
                      <a:solidFill>
                        <a:srgbClr val="D5D5D5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1600" dirty="0">
                          <a:solidFill>
                            <a:srgbClr val="786660"/>
                          </a:solidFill>
                          <a:sym typeface="Helvetica Neue"/>
                        </a:rPr>
                        <a:t>D</a:t>
                      </a:r>
                    </a:p>
                  </a:txBody>
                  <a:tcPr marL="22860" marR="22860" marT="22860" marB="22860" anchor="ctr" horzOverflow="overflow">
                    <a:lnT>
                      <a:solidFill>
                        <a:srgbClr val="D5D5D5"/>
                      </a:solidFill>
                    </a:lnT>
                    <a:lnB>
                      <a:solidFill>
                        <a:srgbClr val="D5D5D5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1600" dirty="0">
                          <a:solidFill>
                            <a:srgbClr val="786660"/>
                          </a:solidFill>
                          <a:sym typeface="Helvetica Neue"/>
                        </a:rPr>
                        <a:t>Amazon </a:t>
                      </a:r>
                      <a:r>
                        <a:rPr lang="nl-BE" sz="1600" dirty="0">
                          <a:solidFill>
                            <a:srgbClr val="786660"/>
                          </a:solidFill>
                          <a:sym typeface="Helvetica Neue"/>
                        </a:rPr>
                        <a:t>wil voor elke USA klant voorspellen hoe veel ze zullen uitgeven op kerstmis bij </a:t>
                      </a:r>
                      <a:r>
                        <a:rPr sz="1600" dirty="0">
                          <a:solidFill>
                            <a:srgbClr val="786660"/>
                          </a:solidFill>
                          <a:sym typeface="Helvetica Neue"/>
                        </a:rPr>
                        <a:t>Amazon.com</a:t>
                      </a:r>
                    </a:p>
                  </a:txBody>
                  <a:tcPr marL="22860" marR="22860" marT="22860" marB="22860" anchor="ctr" horzOverflow="overflow">
                    <a:lnT>
                      <a:solidFill>
                        <a:srgbClr val="D5D5D5"/>
                      </a:solidFill>
                    </a:lnT>
                    <a:lnB>
                      <a:solidFill>
                        <a:srgbClr val="D5D5D5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33678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1600">
                          <a:solidFill>
                            <a:srgbClr val="786660"/>
                          </a:solidFill>
                          <a:sym typeface="Helvetica Neue"/>
                        </a:rPr>
                        <a:t>E</a:t>
                      </a:r>
                    </a:p>
                  </a:txBody>
                  <a:tcPr marL="22860" marR="22860" marT="22860" marB="22860" anchor="ctr" horzOverflow="overflow">
                    <a:lnT>
                      <a:solidFill>
                        <a:srgbClr val="D5D5D5"/>
                      </a:solidFill>
                    </a:lnT>
                    <a:lnB>
                      <a:solidFill>
                        <a:srgbClr val="D5D5D5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1600" dirty="0">
                          <a:solidFill>
                            <a:srgbClr val="786660"/>
                          </a:solidFill>
                          <a:sym typeface="Helvetica Neue"/>
                        </a:rPr>
                        <a:t>Netflix </a:t>
                      </a:r>
                      <a:r>
                        <a:rPr lang="nl-BE" sz="1600" dirty="0">
                          <a:solidFill>
                            <a:srgbClr val="786660"/>
                          </a:solidFill>
                          <a:sym typeface="Helvetica Neue"/>
                        </a:rPr>
                        <a:t>wil groepen van klanten identificeren met zelfde kijkedrag en email communicatie aanpassen voor elke groep</a:t>
                      </a:r>
                      <a:endParaRPr sz="1600" dirty="0">
                        <a:solidFill>
                          <a:srgbClr val="786660"/>
                        </a:solidFill>
                        <a:sym typeface="Helvetica Neue"/>
                      </a:endParaRPr>
                    </a:p>
                  </a:txBody>
                  <a:tcPr marL="22860" marR="22860" marT="22860" marB="22860" anchor="ctr" horzOverflow="overflow">
                    <a:lnT>
                      <a:solidFill>
                        <a:srgbClr val="D5D5D5"/>
                      </a:solidFill>
                    </a:lnT>
                    <a:lnB>
                      <a:solidFill>
                        <a:srgbClr val="D5D5D5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33678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1600" dirty="0">
                          <a:solidFill>
                            <a:srgbClr val="786660"/>
                          </a:solidFill>
                          <a:sym typeface="Helvetica Neue"/>
                        </a:rPr>
                        <a:t>F</a:t>
                      </a:r>
                    </a:p>
                  </a:txBody>
                  <a:tcPr marL="22860" marR="22860" marT="22860" marB="22860" anchor="ctr" horzOverflow="overflow">
                    <a:lnT>
                      <a:solidFill>
                        <a:srgbClr val="D5D5D5"/>
                      </a:solidFill>
                    </a:lnT>
                    <a:lnB>
                      <a:solidFill>
                        <a:srgbClr val="D5D5D5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1600" dirty="0">
                          <a:solidFill>
                            <a:srgbClr val="786660"/>
                          </a:solidFill>
                          <a:sym typeface="Helvetica Neue"/>
                        </a:rPr>
                        <a:t>Booking.com </a:t>
                      </a:r>
                      <a:r>
                        <a:rPr lang="nl-BE" sz="1600" dirty="0">
                          <a:solidFill>
                            <a:srgbClr val="786660"/>
                          </a:solidFill>
                          <a:sym typeface="Helvetica Neue"/>
                        </a:rPr>
                        <a:t>wil groepen klanten detecteren met gelijkaardige interesses in reizen en een aangepast aanbod van promoties aanbieden aan elk van die groepen</a:t>
                      </a:r>
                      <a:endParaRPr sz="1600" dirty="0">
                        <a:solidFill>
                          <a:srgbClr val="786660"/>
                        </a:solidFill>
                        <a:sym typeface="Helvetica Neue"/>
                      </a:endParaRPr>
                    </a:p>
                  </a:txBody>
                  <a:tcPr marL="22860" marR="22860" marT="22860" marB="22860" anchor="ctr" horzOverflow="overflow">
                    <a:lnT>
                      <a:solidFill>
                        <a:srgbClr val="D5D5D5"/>
                      </a:solidFill>
                    </a:lnT>
                    <a:lnB>
                      <a:solidFill>
                        <a:srgbClr val="D5D5D5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09" name="TextBox 12"/>
          <p:cNvSpPr txBox="1"/>
          <p:nvPr/>
        </p:nvSpPr>
        <p:spPr>
          <a:xfrm>
            <a:off x="8658275" y="1347009"/>
            <a:ext cx="1420261" cy="338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2860" rIns="22860" anchor="ctr">
            <a:spAutoFit/>
          </a:bodyPr>
          <a:lstStyle>
            <a:lvl1pPr algn="l" defTabSz="914400">
              <a:defRPr sz="3200">
                <a:solidFill>
                  <a:srgbClr val="00CCFF"/>
                </a:solidFill>
              </a:defRPr>
            </a:lvl1pPr>
          </a:lstStyle>
          <a:p>
            <a:r>
              <a:rPr lang="nl-BE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predictief model</a:t>
            </a:r>
            <a:endParaRPr sz="1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10" name="TextBox 13"/>
          <p:cNvSpPr txBox="1"/>
          <p:nvPr/>
        </p:nvSpPr>
        <p:spPr>
          <a:xfrm>
            <a:off x="8658275" y="1910235"/>
            <a:ext cx="1420261" cy="338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2860" rIns="22860" anchor="ctr">
            <a:spAutoFit/>
          </a:bodyPr>
          <a:lstStyle>
            <a:lvl1pPr algn="l" defTabSz="914400">
              <a:defRPr sz="3200">
                <a:solidFill>
                  <a:srgbClr val="00CCFF"/>
                </a:solidFill>
              </a:defRPr>
            </a:lvl1pPr>
          </a:lstStyle>
          <a:p>
            <a:r>
              <a:rPr lang="nl-BE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predictief model</a:t>
            </a:r>
            <a:endParaRPr sz="1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11" name="TextBox 14"/>
          <p:cNvSpPr txBox="1"/>
          <p:nvPr/>
        </p:nvSpPr>
        <p:spPr>
          <a:xfrm>
            <a:off x="8658275" y="2995012"/>
            <a:ext cx="1420261" cy="338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2860" rIns="22860" anchor="ctr">
            <a:spAutoFit/>
          </a:bodyPr>
          <a:lstStyle>
            <a:lvl1pPr algn="l" defTabSz="914400">
              <a:defRPr sz="3200">
                <a:solidFill>
                  <a:srgbClr val="00CCFF"/>
                </a:solidFill>
              </a:defRPr>
            </a:lvl1pPr>
          </a:lstStyle>
          <a:p>
            <a:r>
              <a:rPr lang="nl-BE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predictief model</a:t>
            </a:r>
            <a:endParaRPr sz="1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12" name="TextBox 15"/>
          <p:cNvSpPr txBox="1"/>
          <p:nvPr/>
        </p:nvSpPr>
        <p:spPr>
          <a:xfrm>
            <a:off x="8658275" y="4342624"/>
            <a:ext cx="1076961" cy="338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2860" rIns="22860" anchor="ctr">
            <a:spAutoFit/>
          </a:bodyPr>
          <a:lstStyle>
            <a:lvl1pPr algn="l" defTabSz="914400">
              <a:defRPr sz="3200">
                <a:solidFill>
                  <a:srgbClr val="00CCFF"/>
                </a:solidFill>
              </a:defRPr>
            </a:lvl1pPr>
          </a:lstStyle>
          <a:p>
            <a:r>
              <a:rPr lang="nl-BE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segmentatie</a:t>
            </a:r>
            <a:endParaRPr sz="1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14" name="TextBox 17"/>
          <p:cNvSpPr txBox="1"/>
          <p:nvPr/>
        </p:nvSpPr>
        <p:spPr>
          <a:xfrm>
            <a:off x="8658275" y="3668818"/>
            <a:ext cx="1076961" cy="338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2860" rIns="22860" anchor="ctr">
            <a:spAutoFit/>
          </a:bodyPr>
          <a:lstStyle>
            <a:lvl1pPr algn="l" defTabSz="914400">
              <a:defRPr sz="3200">
                <a:solidFill>
                  <a:srgbClr val="00CCFF"/>
                </a:solidFill>
              </a:defRPr>
            </a:lvl1pPr>
          </a:lstStyle>
          <a:p>
            <a:r>
              <a:rPr lang="nl-BE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segmentatie</a:t>
            </a:r>
            <a:endParaRPr sz="1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15" name="TextBox 18"/>
          <p:cNvSpPr txBox="1"/>
          <p:nvPr/>
        </p:nvSpPr>
        <p:spPr>
          <a:xfrm>
            <a:off x="8658275" y="2452623"/>
            <a:ext cx="1076961" cy="338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2860" rIns="22860" anchor="ctr">
            <a:spAutoFit/>
          </a:bodyPr>
          <a:lstStyle>
            <a:lvl1pPr algn="l" defTabSz="914400">
              <a:defRPr sz="3200">
                <a:solidFill>
                  <a:srgbClr val="00CCFF"/>
                </a:solidFill>
              </a:defRPr>
            </a:lvl1pPr>
          </a:lstStyle>
          <a:p>
            <a:r>
              <a:rPr lang="nl-BE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segmentatie</a:t>
            </a:r>
            <a:endParaRPr sz="1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16" name="Predictive modeling or segmentation!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>
            <a:lvl1pPr>
              <a:defRPr sz="8400">
                <a:solidFill>
                  <a:srgbClr val="00CCFF"/>
                </a:solidFill>
              </a:defRPr>
            </a:lvl1pPr>
          </a:lstStyle>
          <a:p>
            <a:r>
              <a:rPr lang="nl-BE" sz="4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predictief model</a:t>
            </a:r>
            <a:r>
              <a:rPr sz="4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nl-BE" sz="4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of</a:t>
            </a:r>
            <a:r>
              <a:rPr sz="4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nl-BE" sz="4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segmentatie, postit time</a:t>
            </a:r>
            <a:r>
              <a:rPr sz="4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!</a:t>
            </a: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02688BED-38AF-724D-DE76-C41B5CAE34FA}"/>
              </a:ext>
            </a:extLst>
          </p:cNvPr>
          <p:cNvSpPr txBox="1"/>
          <p:nvPr/>
        </p:nvSpPr>
        <p:spPr>
          <a:xfrm>
            <a:off x="1535837" y="5069150"/>
            <a:ext cx="1500326" cy="923330"/>
          </a:xfrm>
          <a:prstGeom prst="rect">
            <a:avLst/>
          </a:prstGeom>
          <a:solidFill>
            <a:srgbClr val="F39BBA"/>
          </a:solidFill>
        </p:spPr>
        <p:txBody>
          <a:bodyPr wrap="square" rtlCol="0">
            <a:spAutoFit/>
          </a:bodyPr>
          <a:lstStyle/>
          <a:p>
            <a:pPr algn="ctr"/>
            <a:r>
              <a:rPr lang="nl-BE" dirty="0" err="1">
                <a:solidFill>
                  <a:schemeClr val="bg1"/>
                </a:solidFill>
              </a:rPr>
              <a:t>Predictief</a:t>
            </a:r>
            <a:r>
              <a:rPr lang="nl-BE" dirty="0">
                <a:solidFill>
                  <a:schemeClr val="bg1"/>
                </a:solidFill>
              </a:rPr>
              <a:t> </a:t>
            </a:r>
          </a:p>
          <a:p>
            <a:pPr algn="ctr"/>
            <a:r>
              <a:rPr lang="nl-BE" dirty="0">
                <a:solidFill>
                  <a:schemeClr val="bg1"/>
                </a:solidFill>
              </a:rPr>
              <a:t>(</a:t>
            </a:r>
            <a:r>
              <a:rPr lang="nl-BE" dirty="0" err="1">
                <a:solidFill>
                  <a:schemeClr val="bg1"/>
                </a:solidFill>
              </a:rPr>
              <a:t>supervised</a:t>
            </a:r>
            <a:r>
              <a:rPr lang="nl-BE" dirty="0">
                <a:solidFill>
                  <a:schemeClr val="bg1"/>
                </a:solidFill>
              </a:rPr>
              <a:t>)</a:t>
            </a:r>
          </a:p>
          <a:p>
            <a:pPr algn="ctr"/>
            <a:endParaRPr lang="nl-BE" dirty="0">
              <a:solidFill>
                <a:schemeClr val="bg1"/>
              </a:solidFill>
            </a:endParaRPr>
          </a:p>
        </p:txBody>
      </p:sp>
      <p:sp>
        <p:nvSpPr>
          <p:cNvPr id="3" name="Tekstvak 2">
            <a:extLst>
              <a:ext uri="{FF2B5EF4-FFF2-40B4-BE49-F238E27FC236}">
                <a16:creationId xmlns:a16="http://schemas.microsoft.com/office/drawing/2014/main" id="{0BCDA5E4-4536-ED9A-22ED-931299C6FBC9}"/>
              </a:ext>
            </a:extLst>
          </p:cNvPr>
          <p:cNvSpPr txBox="1"/>
          <p:nvPr/>
        </p:nvSpPr>
        <p:spPr>
          <a:xfrm>
            <a:off x="3499281" y="5078028"/>
            <a:ext cx="1738543" cy="92333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nl-BE" dirty="0"/>
              <a:t>Segmentatie </a:t>
            </a:r>
          </a:p>
          <a:p>
            <a:pPr algn="ctr"/>
            <a:r>
              <a:rPr lang="nl-BE" dirty="0"/>
              <a:t>(</a:t>
            </a:r>
            <a:r>
              <a:rPr lang="nl-BE" dirty="0" err="1"/>
              <a:t>unsupervised</a:t>
            </a:r>
            <a:r>
              <a:rPr lang="nl-BE" dirty="0"/>
              <a:t>)</a:t>
            </a:r>
          </a:p>
          <a:p>
            <a:pPr algn="ctr"/>
            <a:endParaRPr lang="nl-BE" dirty="0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9" grpId="0" animBg="1" advAuto="0"/>
      <p:bldP spid="210" grpId="0" animBg="1" advAuto="0"/>
      <p:bldP spid="211" grpId="0" animBg="1" advAuto="0"/>
      <p:bldP spid="212" grpId="0" animBg="1" advAuto="0"/>
      <p:bldP spid="214" grpId="0" animBg="1" advAuto="0"/>
      <p:bldP spid="215" grpId="0" animBg="1" advAuto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5">
            <a:extLst>
              <a:ext uri="{FF2B5EF4-FFF2-40B4-BE49-F238E27FC236}">
                <a16:creationId xmlns:a16="http://schemas.microsoft.com/office/drawing/2014/main" id="{D1FB3389-D592-482D-7A6A-119E989B9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366" y="378458"/>
            <a:ext cx="11256128" cy="1154163"/>
          </a:xfrm>
        </p:spPr>
        <p:txBody>
          <a:bodyPr>
            <a:normAutofit/>
          </a:bodyPr>
          <a:lstStyle/>
          <a:p>
            <a:r>
              <a:rPr lang="nl-BE" sz="4000" dirty="0">
                <a:solidFill>
                  <a:schemeClr val="tx1"/>
                </a:solidFill>
              </a:rPr>
              <a:t>Overfitting voorkomen door dataset te splitten 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61E294-1837-52F2-8089-B8B52143D1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7257" y="1337917"/>
            <a:ext cx="10016898" cy="4810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324297"/>
      </p:ext>
    </p:extLst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5">
            <a:extLst>
              <a:ext uri="{FF2B5EF4-FFF2-40B4-BE49-F238E27FC236}">
                <a16:creationId xmlns:a16="http://schemas.microsoft.com/office/drawing/2014/main" id="{D1FB3389-D592-482D-7A6A-119E989B9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366" y="378458"/>
            <a:ext cx="11256128" cy="1154163"/>
          </a:xfrm>
        </p:spPr>
        <p:txBody>
          <a:bodyPr>
            <a:normAutofit/>
          </a:bodyPr>
          <a:lstStyle/>
          <a:p>
            <a:r>
              <a:rPr lang="nl-BE" sz="4000" dirty="0">
                <a:solidFill>
                  <a:schemeClr val="tx1"/>
                </a:solidFill>
              </a:rPr>
              <a:t>Partioning van je dataset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A6BD16-0635-D112-007A-513F7653E4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4686" y="1149591"/>
            <a:ext cx="10706326" cy="4989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890561"/>
      </p:ext>
    </p:extLst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5">
            <a:extLst>
              <a:ext uri="{FF2B5EF4-FFF2-40B4-BE49-F238E27FC236}">
                <a16:creationId xmlns:a16="http://schemas.microsoft.com/office/drawing/2014/main" id="{D1FB3389-D592-482D-7A6A-119E989B9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366" y="378458"/>
            <a:ext cx="11256128" cy="1154163"/>
          </a:xfrm>
        </p:spPr>
        <p:txBody>
          <a:bodyPr>
            <a:normAutofit/>
          </a:bodyPr>
          <a:lstStyle/>
          <a:p>
            <a:r>
              <a:rPr lang="nl-BE" sz="4000" dirty="0">
                <a:solidFill>
                  <a:schemeClr val="tx1"/>
                </a:solidFill>
              </a:rPr>
              <a:t>Partioning van je dataset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551603-D47A-E4B8-D790-7AF56C67BE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1770" y="1378095"/>
            <a:ext cx="9949089" cy="4765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204516"/>
      </p:ext>
    </p:extLst>
  </p:cSld>
  <p:clrMapOvr>
    <a:masterClrMapping/>
  </p:clrMapOvr>
  <p:transition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5">
            <a:extLst>
              <a:ext uri="{FF2B5EF4-FFF2-40B4-BE49-F238E27FC236}">
                <a16:creationId xmlns:a16="http://schemas.microsoft.com/office/drawing/2014/main" id="{D1FB3389-D592-482D-7A6A-119E989B9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366" y="378458"/>
            <a:ext cx="11256128" cy="1154163"/>
          </a:xfrm>
        </p:spPr>
        <p:txBody>
          <a:bodyPr>
            <a:normAutofit/>
          </a:bodyPr>
          <a:lstStyle/>
          <a:p>
            <a:r>
              <a:rPr lang="nl-BE" sz="4000" dirty="0">
                <a:solidFill>
                  <a:schemeClr val="tx1"/>
                </a:solidFill>
              </a:rPr>
              <a:t>Cross-validatie bij kleine datasets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E0CED7-5299-9914-A8DB-FE0D4C2E11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1112" y="1110797"/>
            <a:ext cx="6276975" cy="17335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8DCC8BA-A532-9EAA-7DD2-6F6A649EB4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400" y="3099253"/>
            <a:ext cx="6705600" cy="264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277712"/>
      </p:ext>
    </p:extLst>
  </p:cSld>
  <p:clrMapOvr>
    <a:masterClrMapping/>
  </p:clrMapOvr>
  <p:transition spd="med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5">
            <a:extLst>
              <a:ext uri="{FF2B5EF4-FFF2-40B4-BE49-F238E27FC236}">
                <a16:creationId xmlns:a16="http://schemas.microsoft.com/office/drawing/2014/main" id="{D1FB3389-D592-482D-7A6A-119E989B9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366" y="378458"/>
            <a:ext cx="11256128" cy="1154163"/>
          </a:xfrm>
        </p:spPr>
        <p:txBody>
          <a:bodyPr>
            <a:normAutofit/>
          </a:bodyPr>
          <a:lstStyle/>
          <a:p>
            <a:r>
              <a:rPr lang="nl-BE" sz="4000" dirty="0">
                <a:solidFill>
                  <a:schemeClr val="tx1"/>
                </a:solidFill>
              </a:rPr>
              <a:t>Feature selectie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336797-C911-AF90-CAD2-D56CBC384C47}"/>
              </a:ext>
            </a:extLst>
          </p:cNvPr>
          <p:cNvSpPr txBox="1"/>
          <p:nvPr/>
        </p:nvSpPr>
        <p:spPr>
          <a:xfrm>
            <a:off x="605366" y="1184018"/>
            <a:ext cx="11367676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2400" b="0" i="0" dirty="0">
              <a:solidFill>
                <a:srgbClr val="202122"/>
              </a:solidFill>
              <a:effectLst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20212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Typische</a:t>
            </a:r>
            <a:r>
              <a:rPr lang="en-US" sz="2400" dirty="0">
                <a:solidFill>
                  <a:srgbClr val="20212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dirty="0" err="1">
                <a:solidFill>
                  <a:srgbClr val="20212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predictieve</a:t>
            </a:r>
            <a:r>
              <a:rPr lang="en-US" sz="2400" dirty="0">
                <a:solidFill>
                  <a:srgbClr val="20212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dirty="0" err="1">
                <a:solidFill>
                  <a:srgbClr val="20212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analytische</a:t>
            </a:r>
            <a:r>
              <a:rPr lang="en-US" sz="2400" dirty="0">
                <a:solidFill>
                  <a:srgbClr val="20212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dirty="0" err="1">
                <a:solidFill>
                  <a:srgbClr val="20212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projecten</a:t>
            </a:r>
            <a:r>
              <a:rPr lang="en-US" sz="2400" dirty="0">
                <a:solidFill>
                  <a:srgbClr val="20212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dirty="0" err="1">
                <a:solidFill>
                  <a:srgbClr val="20212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hebben</a:t>
            </a:r>
            <a:r>
              <a:rPr lang="en-US" sz="2400" dirty="0">
                <a:solidFill>
                  <a:srgbClr val="20212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dirty="0" err="1">
                <a:solidFill>
                  <a:srgbClr val="20212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tabellen</a:t>
            </a:r>
            <a:r>
              <a:rPr lang="en-US" sz="2400" dirty="0">
                <a:solidFill>
                  <a:srgbClr val="20212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met &gt;= 1000 </a:t>
            </a:r>
            <a:r>
              <a:rPr lang="en-US" sz="2400" dirty="0" err="1">
                <a:solidFill>
                  <a:srgbClr val="20212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Variabelen</a:t>
            </a:r>
            <a:endParaRPr lang="en-US" sz="2400" dirty="0">
              <a:solidFill>
                <a:srgbClr val="202122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20212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Welke</a:t>
            </a:r>
            <a:r>
              <a:rPr lang="en-US" sz="2400" dirty="0">
                <a:solidFill>
                  <a:srgbClr val="20212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dirty="0" err="1">
                <a:solidFill>
                  <a:srgbClr val="20212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problemen</a:t>
            </a:r>
            <a:r>
              <a:rPr lang="en-US" sz="2400" dirty="0">
                <a:solidFill>
                  <a:srgbClr val="20212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dirty="0" err="1">
                <a:solidFill>
                  <a:srgbClr val="20212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kan</a:t>
            </a:r>
            <a:r>
              <a:rPr lang="en-US" sz="2400" dirty="0">
                <a:solidFill>
                  <a:srgbClr val="20212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dirty="0" err="1">
                <a:solidFill>
                  <a:srgbClr val="20212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dit</a:t>
            </a:r>
            <a:r>
              <a:rPr lang="en-US" sz="2400" dirty="0">
                <a:solidFill>
                  <a:srgbClr val="20212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met </a:t>
            </a:r>
            <a:r>
              <a:rPr lang="en-US" sz="2400" dirty="0" err="1">
                <a:solidFill>
                  <a:srgbClr val="20212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zich</a:t>
            </a:r>
            <a:r>
              <a:rPr lang="en-US" sz="2400" dirty="0">
                <a:solidFill>
                  <a:srgbClr val="20212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dirty="0" err="1">
                <a:solidFill>
                  <a:srgbClr val="20212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meebrengen</a:t>
            </a:r>
            <a:r>
              <a:rPr lang="en-US" sz="2400" dirty="0">
                <a:solidFill>
                  <a:srgbClr val="20212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dirty="0" err="1">
                <a:solidFill>
                  <a:srgbClr val="20212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als</a:t>
            </a:r>
            <a:r>
              <a:rPr lang="en-US" sz="2400" dirty="0">
                <a:solidFill>
                  <a:srgbClr val="20212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alle </a:t>
            </a:r>
            <a:r>
              <a:rPr lang="en-US" sz="2400" dirty="0" err="1">
                <a:solidFill>
                  <a:srgbClr val="20212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variabelen</a:t>
            </a:r>
            <a:r>
              <a:rPr lang="en-US" sz="2400" dirty="0">
                <a:solidFill>
                  <a:srgbClr val="20212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in het model </a:t>
            </a:r>
            <a:r>
              <a:rPr lang="en-US" sz="2400" dirty="0" err="1">
                <a:solidFill>
                  <a:srgbClr val="20212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zitten</a:t>
            </a:r>
            <a:r>
              <a:rPr lang="en-US" sz="2400" dirty="0">
                <a:solidFill>
                  <a:srgbClr val="20212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202122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202122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202122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202122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202122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202122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20212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Technieken</a:t>
            </a:r>
            <a:r>
              <a:rPr lang="en-US" sz="2400" dirty="0">
                <a:solidFill>
                  <a:srgbClr val="20212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dirty="0" err="1">
                <a:solidFill>
                  <a:srgbClr val="20212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hier</a:t>
            </a:r>
            <a:r>
              <a:rPr lang="en-US" sz="2400" dirty="0">
                <a:solidFill>
                  <a:srgbClr val="20212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dirty="0" err="1">
                <a:solidFill>
                  <a:srgbClr val="20212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kort</a:t>
            </a:r>
            <a:r>
              <a:rPr lang="en-US" sz="2400" dirty="0">
                <a:solidFill>
                  <a:srgbClr val="20212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dirty="0" err="1">
                <a:solidFill>
                  <a:srgbClr val="20212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aanhalen</a:t>
            </a:r>
            <a:r>
              <a:rPr lang="en-US" sz="2400" dirty="0">
                <a:solidFill>
                  <a:srgbClr val="20212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: univariate </a:t>
            </a:r>
            <a:r>
              <a:rPr lang="en-US" sz="2400" dirty="0" err="1">
                <a:solidFill>
                  <a:srgbClr val="20212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selectie</a:t>
            </a:r>
            <a:r>
              <a:rPr lang="en-US" sz="2400" dirty="0">
                <a:solidFill>
                  <a:srgbClr val="20212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&amp; stepwise </a:t>
            </a:r>
            <a:r>
              <a:rPr lang="en-US" sz="2400" dirty="0" err="1">
                <a:solidFill>
                  <a:srgbClr val="20212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selectie</a:t>
            </a:r>
            <a:r>
              <a:rPr lang="en-US" sz="2400" dirty="0">
                <a:solidFill>
                  <a:srgbClr val="20212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(in </a:t>
            </a:r>
            <a:r>
              <a:rPr lang="en-US" sz="2400" dirty="0" err="1">
                <a:solidFill>
                  <a:srgbClr val="20212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realiteit</a:t>
            </a:r>
            <a:r>
              <a:rPr lang="en-US" sz="2400" dirty="0">
                <a:solidFill>
                  <a:srgbClr val="20212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dirty="0" err="1">
                <a:solidFill>
                  <a:srgbClr val="20212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vaak</a:t>
            </a:r>
            <a:r>
              <a:rPr lang="en-US" sz="2400" dirty="0">
                <a:solidFill>
                  <a:srgbClr val="20212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dirty="0" err="1">
                <a:solidFill>
                  <a:srgbClr val="20212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combinatie</a:t>
            </a:r>
            <a:r>
              <a:rPr lang="en-US" sz="2400" dirty="0">
                <a:solidFill>
                  <a:srgbClr val="20212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)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202122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7175EC-C4D4-7C76-64B4-98D430F94BEC}"/>
              </a:ext>
            </a:extLst>
          </p:cNvPr>
          <p:cNvSpPr txBox="1"/>
          <p:nvPr/>
        </p:nvSpPr>
        <p:spPr>
          <a:xfrm>
            <a:off x="1768325" y="2841332"/>
            <a:ext cx="9697961" cy="2492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2400" b="0" i="0" dirty="0">
              <a:solidFill>
                <a:srgbClr val="202122"/>
              </a:solidFill>
              <a:effectLst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0212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Model </a:t>
            </a:r>
            <a:r>
              <a:rPr lang="en-US" dirty="0" err="1">
                <a:solidFill>
                  <a:srgbClr val="20212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moeilijk</a:t>
            </a:r>
            <a:r>
              <a:rPr lang="en-US" dirty="0">
                <a:solidFill>
                  <a:srgbClr val="20212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solidFill>
                  <a:srgbClr val="20212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interpreteerbaar</a:t>
            </a:r>
            <a:endParaRPr lang="en-US" dirty="0">
              <a:solidFill>
                <a:srgbClr val="202122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20212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Onmogelijk</a:t>
            </a:r>
            <a:r>
              <a:rPr lang="en-US" dirty="0">
                <a:solidFill>
                  <a:srgbClr val="20212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om </a:t>
            </a:r>
            <a:r>
              <a:rPr lang="en-US" dirty="0" err="1">
                <a:solidFill>
                  <a:srgbClr val="20212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aan</a:t>
            </a:r>
            <a:r>
              <a:rPr lang="en-US" dirty="0">
                <a:solidFill>
                  <a:srgbClr val="20212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business </a:t>
            </a:r>
            <a:r>
              <a:rPr lang="en-US" dirty="0" err="1">
                <a:solidFill>
                  <a:srgbClr val="20212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te</a:t>
            </a:r>
            <a:r>
              <a:rPr lang="en-US" dirty="0">
                <a:solidFill>
                  <a:srgbClr val="20212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solidFill>
                  <a:srgbClr val="20212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presenteren</a:t>
            </a:r>
            <a:endParaRPr lang="en-US" dirty="0">
              <a:solidFill>
                <a:srgbClr val="202122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20212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Onstabiel</a:t>
            </a:r>
            <a:r>
              <a:rPr lang="en-US" dirty="0">
                <a:solidFill>
                  <a:srgbClr val="20212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op </a:t>
            </a:r>
            <a:r>
              <a:rPr lang="en-US" dirty="0" err="1">
                <a:solidFill>
                  <a:srgbClr val="20212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lange</a:t>
            </a:r>
            <a:r>
              <a:rPr lang="en-US" dirty="0">
                <a:solidFill>
                  <a:srgbClr val="20212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solidFill>
                  <a:srgbClr val="20212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termijn</a:t>
            </a:r>
            <a:r>
              <a:rPr lang="en-US" dirty="0">
                <a:solidFill>
                  <a:srgbClr val="20212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(alle </a:t>
            </a:r>
            <a:r>
              <a:rPr lang="en-US" dirty="0" err="1">
                <a:solidFill>
                  <a:srgbClr val="20212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variabelen</a:t>
            </a:r>
            <a:r>
              <a:rPr lang="en-US" dirty="0">
                <a:solidFill>
                  <a:srgbClr val="20212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solidFill>
                  <a:srgbClr val="20212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updaten</a:t>
            </a:r>
            <a:r>
              <a:rPr lang="en-US" dirty="0">
                <a:solidFill>
                  <a:srgbClr val="20212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20212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Onnodig</a:t>
            </a:r>
            <a:r>
              <a:rPr lang="en-US" dirty="0">
                <a:solidFill>
                  <a:srgbClr val="20212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complex (</a:t>
            </a:r>
            <a:r>
              <a:rPr lang="en-US" dirty="0" err="1">
                <a:solidFill>
                  <a:srgbClr val="20212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duurt</a:t>
            </a:r>
            <a:r>
              <a:rPr lang="en-US" dirty="0">
                <a:solidFill>
                  <a:srgbClr val="20212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lang om model </a:t>
            </a:r>
            <a:r>
              <a:rPr lang="en-US" dirty="0" err="1">
                <a:solidFill>
                  <a:srgbClr val="20212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uit</a:t>
            </a:r>
            <a:r>
              <a:rPr lang="en-US" dirty="0">
                <a:solidFill>
                  <a:srgbClr val="20212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solidFill>
                  <a:srgbClr val="20212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te</a:t>
            </a:r>
            <a:r>
              <a:rPr lang="en-US" dirty="0">
                <a:solidFill>
                  <a:srgbClr val="20212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solidFill>
                  <a:srgbClr val="20212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scoren</a:t>
            </a:r>
            <a:r>
              <a:rPr lang="en-US" dirty="0">
                <a:solidFill>
                  <a:srgbClr val="20212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 computing)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0212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Risico op overfitting (</a:t>
            </a:r>
            <a:r>
              <a:rPr lang="en-US" dirty="0" err="1">
                <a:solidFill>
                  <a:srgbClr val="20212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hoge</a:t>
            </a:r>
            <a:r>
              <a:rPr lang="en-US" dirty="0">
                <a:solidFill>
                  <a:srgbClr val="20212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variance)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20212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Bij</a:t>
            </a:r>
            <a:r>
              <a:rPr lang="en-US" dirty="0">
                <a:solidFill>
                  <a:srgbClr val="20212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solidFill>
                  <a:srgbClr val="20212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kleine</a:t>
            </a:r>
            <a:r>
              <a:rPr lang="en-US" dirty="0">
                <a:solidFill>
                  <a:srgbClr val="20212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datasets (</a:t>
            </a:r>
            <a:r>
              <a:rPr lang="en-US" dirty="0" err="1">
                <a:solidFill>
                  <a:srgbClr val="20212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aantal</a:t>
            </a:r>
            <a:r>
              <a:rPr lang="en-US" dirty="0">
                <a:solidFill>
                  <a:srgbClr val="20212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solidFill>
                  <a:srgbClr val="20212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observaties</a:t>
            </a:r>
            <a:r>
              <a:rPr lang="en-US" dirty="0">
                <a:solidFill>
                  <a:srgbClr val="20212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n &lt; </a:t>
            </a:r>
            <a:r>
              <a:rPr lang="en-US" dirty="0" err="1">
                <a:solidFill>
                  <a:srgbClr val="20212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aantal</a:t>
            </a:r>
            <a:r>
              <a:rPr lang="en-US" dirty="0">
                <a:solidFill>
                  <a:srgbClr val="20212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solidFill>
                  <a:srgbClr val="20212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variabelen</a:t>
            </a:r>
            <a:r>
              <a:rPr lang="en-US" dirty="0">
                <a:solidFill>
                  <a:srgbClr val="20212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p) </a:t>
            </a:r>
            <a:r>
              <a:rPr lang="en-US" dirty="0" err="1">
                <a:solidFill>
                  <a:srgbClr val="20212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vervallen</a:t>
            </a:r>
            <a:r>
              <a:rPr lang="en-US" dirty="0">
                <a:solidFill>
                  <a:srgbClr val="20212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solidFill>
                  <a:srgbClr val="20212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sommige</a:t>
            </a:r>
            <a:r>
              <a:rPr lang="en-US" dirty="0">
                <a:solidFill>
                  <a:srgbClr val="20212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solidFill>
                  <a:srgbClr val="20212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testen</a:t>
            </a:r>
            <a:r>
              <a:rPr lang="en-US" dirty="0">
                <a:solidFill>
                  <a:srgbClr val="20212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202122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54684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5">
            <a:extLst>
              <a:ext uri="{FF2B5EF4-FFF2-40B4-BE49-F238E27FC236}">
                <a16:creationId xmlns:a16="http://schemas.microsoft.com/office/drawing/2014/main" id="{D1FB3389-D592-482D-7A6A-119E989B9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366" y="378458"/>
            <a:ext cx="11256128" cy="1154163"/>
          </a:xfrm>
        </p:spPr>
        <p:txBody>
          <a:bodyPr>
            <a:normAutofit/>
          </a:bodyPr>
          <a:lstStyle/>
          <a:p>
            <a:r>
              <a:rPr lang="nl-BE" sz="4000" dirty="0">
                <a:solidFill>
                  <a:schemeClr val="tx1"/>
                </a:solidFill>
              </a:rPr>
              <a:t>Univariate selectie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223F61-5D36-3EA2-B161-36E9C7B5A3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366" y="1054375"/>
            <a:ext cx="10583182" cy="4916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123038"/>
      </p:ext>
    </p:extLst>
  </p:cSld>
  <p:clrMapOvr>
    <a:masterClrMapping/>
  </p:clrMapOvr>
  <p:transition spd="med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5">
            <a:extLst>
              <a:ext uri="{FF2B5EF4-FFF2-40B4-BE49-F238E27FC236}">
                <a16:creationId xmlns:a16="http://schemas.microsoft.com/office/drawing/2014/main" id="{D1FB3389-D592-482D-7A6A-119E989B9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366" y="378458"/>
            <a:ext cx="11256128" cy="1154163"/>
          </a:xfrm>
        </p:spPr>
        <p:txBody>
          <a:bodyPr>
            <a:normAutofit/>
          </a:bodyPr>
          <a:lstStyle/>
          <a:p>
            <a:r>
              <a:rPr lang="nl-BE" sz="4000" dirty="0">
                <a:solidFill>
                  <a:schemeClr val="tx1"/>
                </a:solidFill>
              </a:rPr>
              <a:t>Stepwise forward selectie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A3FF48-1B22-FDF4-3D71-AFF38CD5F6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366" y="1014955"/>
            <a:ext cx="8797324" cy="28109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BC6D6A0-FC66-865E-457A-BC1573153C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366" y="3825936"/>
            <a:ext cx="7550300" cy="2101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312789"/>
      </p:ext>
    </p:extLst>
  </p:cSld>
  <p:clrMapOvr>
    <a:masterClrMapping/>
  </p:clrMapOvr>
  <p:transition spd="med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5">
            <a:extLst>
              <a:ext uri="{FF2B5EF4-FFF2-40B4-BE49-F238E27FC236}">
                <a16:creationId xmlns:a16="http://schemas.microsoft.com/office/drawing/2014/main" id="{D1FB3389-D592-482D-7A6A-119E989B9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366" y="378458"/>
            <a:ext cx="11256128" cy="1154163"/>
          </a:xfrm>
        </p:spPr>
        <p:txBody>
          <a:bodyPr>
            <a:normAutofit/>
          </a:bodyPr>
          <a:lstStyle/>
          <a:p>
            <a:r>
              <a:rPr lang="nl-BE" sz="4000" dirty="0">
                <a:solidFill>
                  <a:schemeClr val="tx1"/>
                </a:solidFill>
              </a:rPr>
              <a:t>Stepwise forward selectie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691828-ACAC-84DF-EA1A-6B91243847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366" y="1227953"/>
            <a:ext cx="10775496" cy="4867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720106"/>
      </p:ext>
    </p:extLst>
  </p:cSld>
  <p:clrMapOvr>
    <a:masterClrMapping/>
  </p:clrMapOvr>
  <p:transition spd="med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5">
            <a:extLst>
              <a:ext uri="{FF2B5EF4-FFF2-40B4-BE49-F238E27FC236}">
                <a16:creationId xmlns:a16="http://schemas.microsoft.com/office/drawing/2014/main" id="{D1FB3389-D592-482D-7A6A-119E989B9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366" y="378458"/>
            <a:ext cx="11256128" cy="1154163"/>
          </a:xfrm>
        </p:spPr>
        <p:txBody>
          <a:bodyPr>
            <a:normAutofit fontScale="90000"/>
          </a:bodyPr>
          <a:lstStyle/>
          <a:p>
            <a:r>
              <a:rPr lang="nl-BE" sz="4000" dirty="0">
                <a:solidFill>
                  <a:schemeClr val="tx1"/>
                </a:solidFill>
              </a:rPr>
              <a:t>Plot de permormantie metric vs de aantal stappen (aantal variabelen in model)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FF5EF1-6262-67B0-250A-47C39E526D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6571" y="1532621"/>
            <a:ext cx="8750754" cy="4290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65965"/>
      </p:ext>
    </p:extLst>
  </p:cSld>
  <p:clrMapOvr>
    <a:masterClrMapping/>
  </p:clrMapOvr>
  <p:transition spd="med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C0F4B7D3-23DD-DD7E-FA22-20B81BC3B1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" y="1314677"/>
            <a:ext cx="11658600" cy="4867275"/>
          </a:xfrm>
          <a:prstGeom prst="rect">
            <a:avLst/>
          </a:prstGeom>
        </p:spPr>
      </p:pic>
      <p:sp>
        <p:nvSpPr>
          <p:cNvPr id="3" name="Title 5">
            <a:extLst>
              <a:ext uri="{FF2B5EF4-FFF2-40B4-BE49-F238E27FC236}">
                <a16:creationId xmlns:a16="http://schemas.microsoft.com/office/drawing/2014/main" id="{D1FB3389-D592-482D-7A6A-119E989B9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366" y="378458"/>
            <a:ext cx="11256128" cy="1154163"/>
          </a:xfrm>
        </p:spPr>
        <p:txBody>
          <a:bodyPr>
            <a:normAutofit fontScale="90000"/>
          </a:bodyPr>
          <a:lstStyle/>
          <a:p>
            <a:r>
              <a:rPr lang="nl-BE" sz="4000" dirty="0">
                <a:solidFill>
                  <a:schemeClr val="tx1"/>
                </a:solidFill>
              </a:rPr>
              <a:t>Maak dezelfde modellen &amp; bereken performantie op de selectie set van data </a:t>
            </a:r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EFFA7D0-1EF5-341F-961A-D4A701C07BEE}"/>
              </a:ext>
            </a:extLst>
          </p:cNvPr>
          <p:cNvCxnSpPr>
            <a:cxnSpLocks/>
          </p:cNvCxnSpPr>
          <p:nvPr/>
        </p:nvCxnSpPr>
        <p:spPr>
          <a:xfrm flipV="1">
            <a:off x="6233430" y="1927220"/>
            <a:ext cx="0" cy="31672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96BBDA1-7EF1-3E6B-2F32-9B1DD1216AE3}"/>
              </a:ext>
            </a:extLst>
          </p:cNvPr>
          <p:cNvSpPr txBox="1"/>
          <p:nvPr/>
        </p:nvSpPr>
        <p:spPr>
          <a:xfrm>
            <a:off x="4975982" y="1096223"/>
            <a:ext cx="969796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2400" b="0" i="0" dirty="0">
              <a:solidFill>
                <a:srgbClr val="202122"/>
              </a:solidFill>
              <a:effectLst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n-US" sz="2400" dirty="0" err="1">
                <a:solidFill>
                  <a:srgbClr val="20212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Selecteer</a:t>
            </a:r>
            <a:r>
              <a:rPr lang="en-US" sz="2400" dirty="0">
                <a:solidFill>
                  <a:srgbClr val="20212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model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5E9D9F-1E74-08C5-FFCB-D1A69579ABBA}"/>
              </a:ext>
            </a:extLst>
          </p:cNvPr>
          <p:cNvSpPr txBox="1"/>
          <p:nvPr/>
        </p:nvSpPr>
        <p:spPr>
          <a:xfrm>
            <a:off x="6233430" y="4250677"/>
            <a:ext cx="969796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2400" b="0" i="0" dirty="0">
              <a:solidFill>
                <a:schemeClr val="accent1"/>
              </a:solidFill>
              <a:effectLst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n-US" sz="2400" dirty="0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Overfit</a:t>
            </a:r>
          </a:p>
        </p:txBody>
      </p:sp>
    </p:spTree>
    <p:extLst>
      <p:ext uri="{BB962C8B-B14F-4D97-AF65-F5344CB8AC3E}">
        <p14:creationId xmlns:p14="http://schemas.microsoft.com/office/powerpoint/2010/main" val="660469822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C5DDE5BD-127E-4050-8994-A4263FBFF4B2}"/>
              </a:ext>
            </a:extLst>
          </p:cNvPr>
          <p:cNvSpPr/>
          <p:nvPr/>
        </p:nvSpPr>
        <p:spPr bwMode="auto">
          <a:xfrm>
            <a:off x="72190" y="5532504"/>
            <a:ext cx="3882081" cy="980043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6200" tIns="38100" rIns="76200" bIns="38100" numCol="1" rtlCol="0" anchor="ctr" anchorCtr="0" compatLnSpc="1">
            <a:prstTxWarp prst="textNoShape">
              <a:avLst/>
            </a:prstTxWarp>
          </a:bodyPr>
          <a:lstStyle/>
          <a:p>
            <a:pPr algn="ctr" defTabSz="761970" fontAlgn="base">
              <a:spcBef>
                <a:spcPct val="0"/>
              </a:spcBef>
              <a:spcAft>
                <a:spcPct val="0"/>
              </a:spcAft>
            </a:pPr>
            <a:endParaRPr lang="nl-BE" sz="2667" dirty="0" err="1">
              <a:solidFill>
                <a:schemeClr val="bg1"/>
              </a:solidFill>
              <a:latin typeface="Arial" pitchFamily="-110" charset="0"/>
              <a:ea typeface="ヒラギノ角ゴ ProN W3" pitchFamily="-110" charset="-128"/>
              <a:cs typeface="ヒラギノ角ゴ ProN W3" pitchFamily="-110" charset="-128"/>
              <a:sym typeface="Arial" pitchFamily="-110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8949" y="-754273"/>
            <a:ext cx="10981267" cy="1615440"/>
          </a:xfrm>
        </p:spPr>
        <p:txBody>
          <a:bodyPr/>
          <a:lstStyle/>
          <a:p>
            <a:r>
              <a:rPr lang="nl-BE" sz="3667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Input</a:t>
            </a:r>
            <a:endParaRPr lang="en-US" sz="3667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75B81AF3-588D-64EE-A3B1-FCC806A084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8445812"/>
              </p:ext>
            </p:extLst>
          </p:nvPr>
        </p:nvGraphicFramePr>
        <p:xfrm>
          <a:off x="488949" y="1140581"/>
          <a:ext cx="10981266" cy="4729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90633">
                  <a:extLst>
                    <a:ext uri="{9D8B030D-6E8A-4147-A177-3AD203B41FA5}">
                      <a16:colId xmlns:a16="http://schemas.microsoft.com/office/drawing/2014/main" val="3169201892"/>
                    </a:ext>
                  </a:extLst>
                </a:gridCol>
                <a:gridCol w="5490633">
                  <a:extLst>
                    <a:ext uri="{9D8B030D-6E8A-4147-A177-3AD203B41FA5}">
                      <a16:colId xmlns:a16="http://schemas.microsoft.com/office/drawing/2014/main" val="5328272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nl-BE" sz="1400" dirty="0"/>
                        <a:t>Supervised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400" dirty="0"/>
                        <a:t>Unsupervised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37826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Wat is de kans dat een product van ons op tijd geleverd gaat worden?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1400" b="0" i="0" kern="120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Nieuwe cartridge voor kankeronderzoek lanceren. Hoe groot is de kans dat ons item succesvol de kanker gaat detecteren en juist monitoren?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04516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wat is de verkeersdrukte afhankelijk van het</a:t>
                      </a:r>
                      <a:br>
                        <a:rPr lang="nl-NL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nl-NL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tijdstip van de dag.</a:t>
                      </a:r>
                      <a:endParaRPr lang="nl-BE" sz="14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1400" b="0" i="0" kern="120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Welke impact zou een nieuw circulatieplan kunnen hebben op de verkeersdrukte (en sluipverkeer) in bepaalde straten</a:t>
                      </a:r>
                      <a:endParaRPr lang="nl-BE" sz="1400" b="0" i="0" kern="1200" dirty="0">
                        <a:solidFill>
                          <a:srgbClr val="0070C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55332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opstellen van een </a:t>
                      </a:r>
                      <a:r>
                        <a:rPr lang="nl-NL" sz="14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decision</a:t>
                      </a:r>
                      <a:r>
                        <a:rPr lang="nl-NL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tree op basis van vastgelegde business </a:t>
                      </a:r>
                      <a:r>
                        <a:rPr lang="nl-NL" sz="14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rules</a:t>
                      </a:r>
                      <a:r>
                        <a:rPr lang="nl-NL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nl-BE" sz="14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uitvoeren van een clustering om tot een marksegmentatie te komen bij de bestaande klanten</a:t>
                      </a:r>
                      <a:endParaRPr lang="nl-BE" sz="14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33790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sz="14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Obv</a:t>
                      </a:r>
                      <a:r>
                        <a:rPr lang="nl-BE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bestaande communicatiestrategieën voorspellen of deze het gedrag van mensen zullen beïnvloeden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Huiseigenaars segmenteren </a:t>
                      </a:r>
                      <a:r>
                        <a:rPr lang="nl-BE" sz="14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ivb</a:t>
                      </a:r>
                      <a:r>
                        <a:rPr lang="nl-BE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nl-BE" sz="14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sensibiliseringscmpagne</a:t>
                      </a:r>
                      <a:r>
                        <a:rPr lang="nl-BE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om hen doelgericht te </a:t>
                      </a:r>
                      <a:r>
                        <a:rPr lang="nl-BE" sz="14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targeten</a:t>
                      </a:r>
                      <a:r>
                        <a:rPr lang="nl-BE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25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Retail: </a:t>
                      </a:r>
                      <a:r>
                        <a:rPr lang="nl-BE" sz="14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verkoopsvolumes</a:t>
                      </a:r>
                      <a:r>
                        <a:rPr lang="nl-BE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voorspellen over de tijd. Kans dat </a:t>
                      </a:r>
                      <a:r>
                        <a:rPr lang="nl-BE" sz="14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cocurrenten</a:t>
                      </a:r>
                      <a:r>
                        <a:rPr lang="nl-BE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artikel in promo zetten. Promo’s sturen naar klanten, gepersonaliseerd op basis van hun aankoopgedrag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Segmenteren van klanten om gericht campagnes te sturen. </a:t>
                      </a:r>
                      <a:r>
                        <a:rPr lang="nl-BE" sz="14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Obv</a:t>
                      </a:r>
                      <a:r>
                        <a:rPr lang="nl-BE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nl-BE" sz="14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verkoopsgegevens</a:t>
                      </a:r>
                      <a:r>
                        <a:rPr lang="nl-BE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potentieel voor regio van bepaalde winkels bepalen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9552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Hoe groot is de kans dat een bepaald onderdeel (pomp / klep) zal</a:t>
                      </a:r>
                    </a:p>
                    <a:p>
                      <a:r>
                        <a:rPr lang="nl-NL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falen (stukgaan) voor het geplande onderhoud.</a:t>
                      </a:r>
                      <a:endParaRPr lang="nl-BE" sz="14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400" b="0" i="0" kern="120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Weg/trein/water als transportmiddel. Wat is de kans dat klant keuze zal beïnvloeden bij nieuwe regelgeving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25417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Kans op </a:t>
                      </a:r>
                      <a:r>
                        <a:rPr lang="nl-BE" sz="14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burnout</a:t>
                      </a:r>
                      <a:r>
                        <a:rPr lang="nl-BE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Hoeveel werknemers zullen ontslag nemen volgend jaar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1400" b="0" i="0" kern="120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welke (groep) medewerkers zal deeltijds gaan werken wanneer dit mogelijk gemaakt wordt in de CAO/het arbeidsreglement</a:t>
                      </a:r>
                      <a:endParaRPr lang="nl-BE" sz="1400" b="0" i="0" kern="1200" dirty="0">
                        <a:solidFill>
                          <a:srgbClr val="0070C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40126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Hoeveel techniekers hebben we de komende maanden nodig voor project a/b/c. Hoeveel techniekers moeten we W-1 op EW zetten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Interventies classificeren op basis van een reeks variabelen in groepen</a:t>
                      </a:r>
                      <a:endParaRPr lang="nl-BE" sz="14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8581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8101197"/>
      </p:ext>
    </p:extLst>
  </p:cSld>
  <p:clrMapOvr>
    <a:masterClrMapping/>
  </p:clrMapOvr>
  <p:transition>
    <p:fade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5">
            <a:extLst>
              <a:ext uri="{FF2B5EF4-FFF2-40B4-BE49-F238E27FC236}">
                <a16:creationId xmlns:a16="http://schemas.microsoft.com/office/drawing/2014/main" id="{D1FB3389-D592-482D-7A6A-119E989B9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366" y="378458"/>
            <a:ext cx="11256128" cy="1154163"/>
          </a:xfrm>
        </p:spPr>
        <p:txBody>
          <a:bodyPr>
            <a:normAutofit/>
          </a:bodyPr>
          <a:lstStyle/>
          <a:p>
            <a:r>
              <a:rPr lang="nl-BE" dirty="0"/>
              <a:t>Dimensie reductie: factoren </a:t>
            </a:r>
            <a:r>
              <a:rPr lang="nl-BE" sz="4000" dirty="0">
                <a:solidFill>
                  <a:schemeClr val="tx1"/>
                </a:solidFill>
              </a:rPr>
              <a:t> 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7C9E2E1-3B90-B61F-7463-456EEB9081F3}"/>
              </a:ext>
            </a:extLst>
          </p:cNvPr>
          <p:cNvSpPr txBox="1"/>
          <p:nvPr/>
        </p:nvSpPr>
        <p:spPr>
          <a:xfrm>
            <a:off x="605366" y="1184018"/>
            <a:ext cx="11367676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2400" b="0" i="0" dirty="0">
              <a:solidFill>
                <a:srgbClr val="202122"/>
              </a:solidFill>
              <a:effectLst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20212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Dimensie</a:t>
            </a:r>
            <a:r>
              <a:rPr lang="en-US" sz="2400" dirty="0">
                <a:solidFill>
                  <a:srgbClr val="20212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door </a:t>
            </a:r>
            <a:r>
              <a:rPr lang="en-US" sz="2400" dirty="0" err="1">
                <a:solidFill>
                  <a:srgbClr val="20212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samenbrengen</a:t>
            </a:r>
            <a:r>
              <a:rPr lang="en-US" sz="2400" dirty="0">
                <a:solidFill>
                  <a:srgbClr val="20212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van </a:t>
            </a:r>
            <a:r>
              <a:rPr lang="en-US" sz="2400" dirty="0" err="1">
                <a:solidFill>
                  <a:srgbClr val="20212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aantal</a:t>
            </a:r>
            <a:r>
              <a:rPr lang="en-US" sz="2400" dirty="0">
                <a:solidFill>
                  <a:srgbClr val="20212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(</a:t>
            </a:r>
            <a:r>
              <a:rPr lang="en-US" sz="2400" dirty="0" err="1">
                <a:solidFill>
                  <a:srgbClr val="20212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gecorreleerde</a:t>
            </a:r>
            <a:r>
              <a:rPr lang="en-US" sz="2400" dirty="0">
                <a:solidFill>
                  <a:srgbClr val="20212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) </a:t>
            </a:r>
            <a:r>
              <a:rPr lang="en-US" sz="2400" dirty="0" err="1">
                <a:solidFill>
                  <a:srgbClr val="20212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variabelen</a:t>
            </a:r>
            <a:r>
              <a:rPr lang="en-US" sz="2400" dirty="0">
                <a:solidFill>
                  <a:srgbClr val="20212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in 1 factor, die dan </a:t>
            </a:r>
            <a:r>
              <a:rPr lang="en-US" sz="2400" dirty="0" err="1">
                <a:solidFill>
                  <a:srgbClr val="20212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bijvoorbeeld</a:t>
            </a:r>
            <a:r>
              <a:rPr lang="en-US" sz="2400" dirty="0">
                <a:solidFill>
                  <a:srgbClr val="20212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dirty="0" err="1">
                <a:solidFill>
                  <a:srgbClr val="20212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een</a:t>
            </a:r>
            <a:r>
              <a:rPr lang="en-US" sz="2400" dirty="0">
                <a:solidFill>
                  <a:srgbClr val="20212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dirty="0" err="1">
                <a:solidFill>
                  <a:srgbClr val="20212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lineaire</a:t>
            </a:r>
            <a:r>
              <a:rPr lang="en-US" sz="2400" dirty="0">
                <a:solidFill>
                  <a:srgbClr val="20212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dirty="0" err="1">
                <a:solidFill>
                  <a:srgbClr val="20212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combinatie</a:t>
            </a:r>
            <a:r>
              <a:rPr lang="en-US" sz="2400" dirty="0">
                <a:solidFill>
                  <a:srgbClr val="20212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is van </a:t>
            </a:r>
            <a:r>
              <a:rPr lang="en-US" sz="2400" dirty="0" err="1">
                <a:solidFill>
                  <a:srgbClr val="20212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deze</a:t>
            </a:r>
            <a:r>
              <a:rPr lang="en-US" sz="2400" dirty="0">
                <a:solidFill>
                  <a:srgbClr val="20212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dirty="0" err="1">
                <a:solidFill>
                  <a:srgbClr val="20212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variabelen</a:t>
            </a:r>
            <a:endParaRPr lang="en-US" sz="2400" dirty="0">
              <a:solidFill>
                <a:srgbClr val="202122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202122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0212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PCA </a:t>
            </a:r>
            <a:r>
              <a:rPr lang="en-US" sz="2400" dirty="0" err="1">
                <a:solidFill>
                  <a:srgbClr val="20212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analyse</a:t>
            </a:r>
            <a:r>
              <a:rPr lang="en-US" sz="2400" dirty="0">
                <a:solidFill>
                  <a:srgbClr val="20212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 Component 1 is </a:t>
            </a:r>
            <a:r>
              <a:rPr lang="en-US" sz="2400" dirty="0" err="1">
                <a:solidFill>
                  <a:srgbClr val="20212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lineaire</a:t>
            </a:r>
            <a:r>
              <a:rPr lang="en-US" sz="2400" dirty="0">
                <a:solidFill>
                  <a:srgbClr val="20212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dirty="0" err="1">
                <a:solidFill>
                  <a:srgbClr val="20212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combinatie</a:t>
            </a:r>
            <a:r>
              <a:rPr lang="en-US" sz="2400" dirty="0">
                <a:solidFill>
                  <a:srgbClr val="20212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van </a:t>
            </a:r>
            <a:r>
              <a:rPr lang="en-US" sz="2400" dirty="0" err="1">
                <a:solidFill>
                  <a:srgbClr val="20212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variabelen</a:t>
            </a:r>
            <a:r>
              <a:rPr lang="en-US" sz="2400" dirty="0">
                <a:solidFill>
                  <a:srgbClr val="20212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die de </a:t>
            </a:r>
            <a:r>
              <a:rPr lang="en-US" sz="2400" dirty="0" err="1">
                <a:solidFill>
                  <a:srgbClr val="20212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grootste</a:t>
            </a:r>
            <a:r>
              <a:rPr lang="en-US" sz="2400" dirty="0">
                <a:solidFill>
                  <a:srgbClr val="20212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dirty="0" err="1">
                <a:solidFill>
                  <a:srgbClr val="20212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variantie</a:t>
            </a:r>
            <a:r>
              <a:rPr lang="en-US" sz="2400" dirty="0">
                <a:solidFill>
                  <a:srgbClr val="20212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dirty="0" err="1">
                <a:solidFill>
                  <a:srgbClr val="20212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beschrijft</a:t>
            </a:r>
            <a:endParaRPr lang="en-US" sz="2400" dirty="0">
              <a:solidFill>
                <a:srgbClr val="202122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202122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1F7E93B-4946-A610-719D-6DA03C85B5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1798" y="3636425"/>
            <a:ext cx="5250316" cy="2377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295540"/>
      </p:ext>
    </p:extLst>
  </p:cSld>
  <p:clrMapOvr>
    <a:masterClrMapping/>
  </p:clrMapOvr>
  <p:transition spd="med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5">
            <a:extLst>
              <a:ext uri="{FF2B5EF4-FFF2-40B4-BE49-F238E27FC236}">
                <a16:creationId xmlns:a16="http://schemas.microsoft.com/office/drawing/2014/main" id="{D1FB3389-D592-482D-7A6A-119E989B9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366" y="378458"/>
            <a:ext cx="11256128" cy="1154163"/>
          </a:xfrm>
        </p:spPr>
        <p:txBody>
          <a:bodyPr>
            <a:normAutofit fontScale="90000"/>
          </a:bodyPr>
          <a:lstStyle/>
          <a:p>
            <a:r>
              <a:rPr lang="nl-BE" sz="4000" dirty="0">
                <a:solidFill>
                  <a:schemeClr val="tx1"/>
                </a:solidFill>
              </a:rPr>
              <a:t>Model evaluatie: finaal rapporteren op test set of op OOS OOT set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56B931-D784-CA48-B080-B8D258127A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9232" y="1988456"/>
            <a:ext cx="6384140" cy="352969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4B8C643-0081-1628-D39D-0B9EFDA58D5B}"/>
              </a:ext>
            </a:extLst>
          </p:cNvPr>
          <p:cNvSpPr txBox="1"/>
          <p:nvPr/>
        </p:nvSpPr>
        <p:spPr>
          <a:xfrm>
            <a:off x="605366" y="1184018"/>
            <a:ext cx="1136767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2400" b="0" i="0" dirty="0">
              <a:solidFill>
                <a:srgbClr val="202122"/>
              </a:solidFill>
              <a:effectLst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n-US" sz="2400" dirty="0">
                <a:solidFill>
                  <a:srgbClr val="20212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Confusion matrix</a:t>
            </a:r>
          </a:p>
        </p:txBody>
      </p:sp>
    </p:spTree>
    <p:extLst>
      <p:ext uri="{BB962C8B-B14F-4D97-AF65-F5344CB8AC3E}">
        <p14:creationId xmlns:p14="http://schemas.microsoft.com/office/powerpoint/2010/main" val="2230833712"/>
      </p:ext>
    </p:extLst>
  </p:cSld>
  <p:clrMapOvr>
    <a:masterClrMapping/>
  </p:clrMapOvr>
  <p:transition spd="med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5">
            <a:extLst>
              <a:ext uri="{FF2B5EF4-FFF2-40B4-BE49-F238E27FC236}">
                <a16:creationId xmlns:a16="http://schemas.microsoft.com/office/drawing/2014/main" id="{D1FB3389-D592-482D-7A6A-119E989B9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366" y="378458"/>
            <a:ext cx="11256128" cy="1154163"/>
          </a:xfrm>
        </p:spPr>
        <p:txBody>
          <a:bodyPr>
            <a:normAutofit fontScale="90000"/>
          </a:bodyPr>
          <a:lstStyle/>
          <a:p>
            <a:r>
              <a:rPr lang="nl-BE" sz="4000" dirty="0">
                <a:solidFill>
                  <a:schemeClr val="tx1"/>
                </a:solidFill>
              </a:rPr>
              <a:t>Model evaluatie: finaal rapporteren op test set of op OOS OOT set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56B931-D784-CA48-B080-B8D258127A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947" y="2144289"/>
            <a:ext cx="6384140" cy="352969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4B8C643-0081-1628-D39D-0B9EFDA58D5B}"/>
              </a:ext>
            </a:extLst>
          </p:cNvPr>
          <p:cNvSpPr txBox="1"/>
          <p:nvPr/>
        </p:nvSpPr>
        <p:spPr>
          <a:xfrm>
            <a:off x="605366" y="1184018"/>
            <a:ext cx="1136767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2400" b="0" i="0" dirty="0">
              <a:solidFill>
                <a:srgbClr val="202122"/>
              </a:solidFill>
              <a:effectLst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n-US" sz="2400" dirty="0">
                <a:solidFill>
                  <a:srgbClr val="20212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Confusion matrix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26">
                <a:extLst>
                  <a:ext uri="{FF2B5EF4-FFF2-40B4-BE49-F238E27FC236}">
                    <a16:creationId xmlns:a16="http://schemas.microsoft.com/office/drawing/2014/main" id="{A01C7A41-29B2-7BB7-4C21-E98820BB28A3}"/>
                  </a:ext>
                </a:extLst>
              </p:cNvPr>
              <p:cNvSpPr txBox="1"/>
              <p:nvPr/>
            </p:nvSpPr>
            <p:spPr>
              <a:xfrm>
                <a:off x="6879251" y="3618446"/>
                <a:ext cx="5312749" cy="581378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square" lIns="0" tIns="0" rIns="0" bIns="0">
                <a:spAutoFit/>
              </a:bodyPr>
              <a:lstStyle/>
              <a:p>
                <a:pPr algn="l" defTabSz="914400" latinLnBrk="1">
                  <a:defRPr sz="1800" b="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sz="2000" i="1">
                          <a:solidFill>
                            <a:srgbClr val="333333"/>
                          </a:solidFill>
                          <a:latin typeface="Cambria Math" panose="02040503050406030204" pitchFamily="18" charset="0"/>
                        </a:rPr>
                        <m:t>Accuracy</m:t>
                      </m:r>
                      <m:r>
                        <a:rPr sz="2000" i="1">
                          <a:solidFill>
                            <a:srgbClr val="333333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sz="2000" i="1">
                              <a:solidFill>
                                <a:srgbClr val="333333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sz="2000" i="1">
                              <a:solidFill>
                                <a:srgbClr val="333333"/>
                              </a:solidFill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sz="2000" i="1">
                              <a:solidFill>
                                <a:srgbClr val="333333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sz="2000" i="1">
                              <a:solidFill>
                                <a:srgbClr val="333333"/>
                              </a:solidFill>
                              <a:latin typeface="Cambria Math" panose="02040503050406030204" pitchFamily="18" charset="0"/>
                            </a:rPr>
                            <m:t>𝑇𝑁</m:t>
                          </m:r>
                        </m:num>
                        <m:den>
                          <m:r>
                            <a:rPr sz="2000" i="1">
                              <a:solidFill>
                                <a:srgbClr val="333333"/>
                              </a:solidFill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sz="2000" i="1">
                              <a:solidFill>
                                <a:srgbClr val="333333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sz="2000" i="1">
                              <a:solidFill>
                                <a:srgbClr val="333333"/>
                              </a:solidFill>
                              <a:latin typeface="Cambria Math" panose="02040503050406030204" pitchFamily="18" charset="0"/>
                            </a:rPr>
                            <m:t>𝑇𝑁</m:t>
                          </m:r>
                          <m:r>
                            <a:rPr sz="2000" i="1">
                              <a:solidFill>
                                <a:srgbClr val="333333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sz="2000" i="1">
                              <a:solidFill>
                                <a:srgbClr val="333333"/>
                              </a:solidFill>
                              <a:latin typeface="Cambria Math" panose="02040503050406030204" pitchFamily="18" charset="0"/>
                            </a:rPr>
                            <m:t>𝐹𝑃</m:t>
                          </m:r>
                          <m:r>
                            <a:rPr sz="2000" i="1">
                              <a:solidFill>
                                <a:srgbClr val="333333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sz="2000" i="1">
                              <a:solidFill>
                                <a:srgbClr val="333333"/>
                              </a:solidFill>
                              <a:latin typeface="Cambria Math" panose="02040503050406030204" pitchFamily="18" charset="0"/>
                            </a:rPr>
                            <m:t>𝐹𝑁</m:t>
                          </m:r>
                        </m:den>
                      </m:f>
                    </m:oMath>
                  </m:oMathPara>
                </a14:m>
                <a:endParaRPr sz="2000" dirty="0">
                  <a:solidFill>
                    <a:srgbClr val="333333"/>
                  </a:solidFill>
                </a:endParaRPr>
              </a:p>
            </p:txBody>
          </p:sp>
        </mc:Choice>
        <mc:Fallback xmlns="">
          <p:sp>
            <p:nvSpPr>
              <p:cNvPr id="2" name="TextBox 26">
                <a:extLst>
                  <a:ext uri="{FF2B5EF4-FFF2-40B4-BE49-F238E27FC236}">
                    <a16:creationId xmlns:a16="http://schemas.microsoft.com/office/drawing/2014/main" id="{A01C7A41-29B2-7BB7-4C21-E98820BB28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9251" y="3618446"/>
                <a:ext cx="5312749" cy="58137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73408937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2DCF693-EFC9-2EC7-8466-937E982760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8515" y="1706646"/>
            <a:ext cx="8216446" cy="4211100"/>
          </a:xfrm>
          <a:prstGeom prst="rect">
            <a:avLst/>
          </a:prstGeom>
        </p:spPr>
      </p:pic>
      <p:sp>
        <p:nvSpPr>
          <p:cNvPr id="3" name="Title 5">
            <a:extLst>
              <a:ext uri="{FF2B5EF4-FFF2-40B4-BE49-F238E27FC236}">
                <a16:creationId xmlns:a16="http://schemas.microsoft.com/office/drawing/2014/main" id="{D1FB3389-D592-482D-7A6A-119E989B9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366" y="378458"/>
            <a:ext cx="11256128" cy="1154163"/>
          </a:xfrm>
        </p:spPr>
        <p:txBody>
          <a:bodyPr>
            <a:normAutofit fontScale="90000"/>
          </a:bodyPr>
          <a:lstStyle/>
          <a:p>
            <a:r>
              <a:rPr lang="nl-BE" sz="4000" dirty="0">
                <a:solidFill>
                  <a:schemeClr val="tx1"/>
                </a:solidFill>
              </a:rPr>
              <a:t>Model evaluatie: finaal rapporteren op test set of op OOS OOT set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B8C643-0081-1628-D39D-0B9EFDA58D5B}"/>
              </a:ext>
            </a:extLst>
          </p:cNvPr>
          <p:cNvSpPr txBox="1"/>
          <p:nvPr/>
        </p:nvSpPr>
        <p:spPr>
          <a:xfrm>
            <a:off x="605366" y="1184018"/>
            <a:ext cx="1136767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2400" b="0" i="0" dirty="0">
              <a:solidFill>
                <a:srgbClr val="202122"/>
              </a:solidFill>
              <a:effectLst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n-US" sz="2400" dirty="0">
                <a:solidFill>
                  <a:srgbClr val="20212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Confusion matrix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8B8C058-1F33-FEC9-7B72-38D7CD63760B}"/>
              </a:ext>
            </a:extLst>
          </p:cNvPr>
          <p:cNvSpPr/>
          <p:nvPr/>
        </p:nvSpPr>
        <p:spPr>
          <a:xfrm>
            <a:off x="5428343" y="4992914"/>
            <a:ext cx="4615543" cy="10988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77466843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D9FFC3B-B7C6-7FAF-5F63-2C08158C10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9545" y="2015015"/>
            <a:ext cx="7533594" cy="3882141"/>
          </a:xfrm>
          <a:prstGeom prst="rect">
            <a:avLst/>
          </a:prstGeom>
        </p:spPr>
      </p:pic>
      <p:sp>
        <p:nvSpPr>
          <p:cNvPr id="3" name="Title 5">
            <a:extLst>
              <a:ext uri="{FF2B5EF4-FFF2-40B4-BE49-F238E27FC236}">
                <a16:creationId xmlns:a16="http://schemas.microsoft.com/office/drawing/2014/main" id="{D1FB3389-D592-482D-7A6A-119E989B9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366" y="378458"/>
            <a:ext cx="11256128" cy="1154163"/>
          </a:xfrm>
        </p:spPr>
        <p:txBody>
          <a:bodyPr>
            <a:normAutofit fontScale="90000"/>
          </a:bodyPr>
          <a:lstStyle/>
          <a:p>
            <a:r>
              <a:rPr lang="nl-BE" sz="4000" dirty="0">
                <a:solidFill>
                  <a:schemeClr val="tx1"/>
                </a:solidFill>
              </a:rPr>
              <a:t>Model evaluatie: finaal rapporteren op test set of op OOS OOT set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B8C643-0081-1628-D39D-0B9EFDA58D5B}"/>
              </a:ext>
            </a:extLst>
          </p:cNvPr>
          <p:cNvSpPr txBox="1"/>
          <p:nvPr/>
        </p:nvSpPr>
        <p:spPr>
          <a:xfrm>
            <a:off x="605366" y="1184018"/>
            <a:ext cx="1136767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2400" b="0" i="0" dirty="0">
              <a:solidFill>
                <a:srgbClr val="202122"/>
              </a:solidFill>
              <a:effectLst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n-US" sz="2400" dirty="0">
                <a:solidFill>
                  <a:srgbClr val="20212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Confusion matrix</a:t>
            </a:r>
          </a:p>
        </p:txBody>
      </p:sp>
    </p:spTree>
    <p:extLst>
      <p:ext uri="{BB962C8B-B14F-4D97-AF65-F5344CB8AC3E}">
        <p14:creationId xmlns:p14="http://schemas.microsoft.com/office/powerpoint/2010/main" val="4153169176"/>
      </p:ext>
    </p:extLst>
  </p:cSld>
  <p:clrMapOvr>
    <a:masterClrMapping/>
  </p:clrMapOvr>
  <p:transition spd="med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D9FFC3B-B7C6-7FAF-5F63-2C08158C10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9545" y="2015015"/>
            <a:ext cx="7533594" cy="3882141"/>
          </a:xfrm>
          <a:prstGeom prst="rect">
            <a:avLst/>
          </a:prstGeom>
        </p:spPr>
      </p:pic>
      <p:sp>
        <p:nvSpPr>
          <p:cNvPr id="3" name="Title 5">
            <a:extLst>
              <a:ext uri="{FF2B5EF4-FFF2-40B4-BE49-F238E27FC236}">
                <a16:creationId xmlns:a16="http://schemas.microsoft.com/office/drawing/2014/main" id="{D1FB3389-D592-482D-7A6A-119E989B9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366" y="378458"/>
            <a:ext cx="11256128" cy="1154163"/>
          </a:xfrm>
        </p:spPr>
        <p:txBody>
          <a:bodyPr>
            <a:normAutofit fontScale="90000"/>
          </a:bodyPr>
          <a:lstStyle/>
          <a:p>
            <a:r>
              <a:rPr lang="nl-BE" sz="4000" dirty="0">
                <a:solidFill>
                  <a:schemeClr val="tx1"/>
                </a:solidFill>
              </a:rPr>
              <a:t>Model evaluatie: finaal rapporteren op test set of op OOS OOT set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B8C643-0081-1628-D39D-0B9EFDA58D5B}"/>
              </a:ext>
            </a:extLst>
          </p:cNvPr>
          <p:cNvSpPr txBox="1"/>
          <p:nvPr/>
        </p:nvSpPr>
        <p:spPr>
          <a:xfrm>
            <a:off x="605366" y="1184018"/>
            <a:ext cx="1136767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2400" b="0" i="0" dirty="0">
              <a:solidFill>
                <a:srgbClr val="202122"/>
              </a:solidFill>
              <a:effectLst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n-US" sz="2400" dirty="0">
                <a:solidFill>
                  <a:srgbClr val="20212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Confusion matrix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AC9172-5522-EC26-85E2-5AF49FE1F3C0}"/>
              </a:ext>
            </a:extLst>
          </p:cNvPr>
          <p:cNvSpPr txBox="1"/>
          <p:nvPr/>
        </p:nvSpPr>
        <p:spPr>
          <a:xfrm>
            <a:off x="605366" y="1968849"/>
            <a:ext cx="3207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/>
              <a:t>Interpretatie: severe dengue</a:t>
            </a:r>
          </a:p>
        </p:txBody>
      </p:sp>
    </p:spTree>
    <p:extLst>
      <p:ext uri="{BB962C8B-B14F-4D97-AF65-F5344CB8AC3E}">
        <p14:creationId xmlns:p14="http://schemas.microsoft.com/office/powerpoint/2010/main" val="859163086"/>
      </p:ext>
    </p:extLst>
  </p:cSld>
  <p:clrMapOvr>
    <a:masterClrMapping/>
  </p:clrMapOvr>
  <p:transition spd="med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226185B-2965-A113-FF7F-1460C8A1A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0400" y="1818872"/>
            <a:ext cx="8941480" cy="4274427"/>
          </a:xfrm>
          <a:prstGeom prst="rect">
            <a:avLst/>
          </a:prstGeom>
        </p:spPr>
      </p:pic>
      <p:sp>
        <p:nvSpPr>
          <p:cNvPr id="3" name="Title 5">
            <a:extLst>
              <a:ext uri="{FF2B5EF4-FFF2-40B4-BE49-F238E27FC236}">
                <a16:creationId xmlns:a16="http://schemas.microsoft.com/office/drawing/2014/main" id="{D1FB3389-D592-482D-7A6A-119E989B9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366" y="378458"/>
            <a:ext cx="11256128" cy="1154163"/>
          </a:xfrm>
        </p:spPr>
        <p:txBody>
          <a:bodyPr>
            <a:normAutofit fontScale="90000"/>
          </a:bodyPr>
          <a:lstStyle/>
          <a:p>
            <a:r>
              <a:rPr lang="nl-BE" sz="4000" dirty="0">
                <a:solidFill>
                  <a:schemeClr val="tx1"/>
                </a:solidFill>
              </a:rPr>
              <a:t>Model evaluatie: finaal rapporteren op test set of op OOS OOT set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B8C643-0081-1628-D39D-0B9EFDA58D5B}"/>
              </a:ext>
            </a:extLst>
          </p:cNvPr>
          <p:cNvSpPr txBox="1"/>
          <p:nvPr/>
        </p:nvSpPr>
        <p:spPr>
          <a:xfrm>
            <a:off x="605366" y="1184018"/>
            <a:ext cx="1136767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2400" b="0" i="0" dirty="0">
              <a:solidFill>
                <a:srgbClr val="202122"/>
              </a:solidFill>
              <a:effectLst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n-US" sz="2400" dirty="0">
                <a:solidFill>
                  <a:srgbClr val="20212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Confusion matrix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C598BA7-A47E-D4C8-BD3C-CD947556ED42}"/>
              </a:ext>
            </a:extLst>
          </p:cNvPr>
          <p:cNvSpPr/>
          <p:nvPr/>
        </p:nvSpPr>
        <p:spPr>
          <a:xfrm>
            <a:off x="2206171" y="5123543"/>
            <a:ext cx="8360229" cy="9682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17243333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A5136C3-2252-B8E3-BAD6-69ADB4DF56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6084" y="1550978"/>
            <a:ext cx="8894982" cy="4385365"/>
          </a:xfrm>
          <a:prstGeom prst="rect">
            <a:avLst/>
          </a:prstGeom>
        </p:spPr>
      </p:pic>
      <p:sp>
        <p:nvSpPr>
          <p:cNvPr id="3" name="Title 5">
            <a:extLst>
              <a:ext uri="{FF2B5EF4-FFF2-40B4-BE49-F238E27FC236}">
                <a16:creationId xmlns:a16="http://schemas.microsoft.com/office/drawing/2014/main" id="{D1FB3389-D592-482D-7A6A-119E989B9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366" y="378458"/>
            <a:ext cx="11256128" cy="1154163"/>
          </a:xfrm>
        </p:spPr>
        <p:txBody>
          <a:bodyPr>
            <a:normAutofit fontScale="90000"/>
          </a:bodyPr>
          <a:lstStyle/>
          <a:p>
            <a:r>
              <a:rPr lang="nl-BE" sz="4000" dirty="0">
                <a:solidFill>
                  <a:schemeClr val="tx1"/>
                </a:solidFill>
              </a:rPr>
              <a:t>Model evaluatie: finaal rapporteren op test set of op OOS OOT set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C598BA7-A47E-D4C8-BD3C-CD947556ED42}"/>
              </a:ext>
            </a:extLst>
          </p:cNvPr>
          <p:cNvSpPr/>
          <p:nvPr/>
        </p:nvSpPr>
        <p:spPr>
          <a:xfrm>
            <a:off x="4717142" y="4639429"/>
            <a:ext cx="5979887" cy="12969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78344683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D9EF663-30A2-775D-9CC4-9B723E1DEB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343" y="1455372"/>
            <a:ext cx="9466489" cy="4630348"/>
          </a:xfrm>
          <a:prstGeom prst="rect">
            <a:avLst/>
          </a:prstGeom>
        </p:spPr>
      </p:pic>
      <p:sp>
        <p:nvSpPr>
          <p:cNvPr id="3" name="Title 5">
            <a:extLst>
              <a:ext uri="{FF2B5EF4-FFF2-40B4-BE49-F238E27FC236}">
                <a16:creationId xmlns:a16="http://schemas.microsoft.com/office/drawing/2014/main" id="{D1FB3389-D592-482D-7A6A-119E989B9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366" y="378458"/>
            <a:ext cx="11256128" cy="1154163"/>
          </a:xfrm>
        </p:spPr>
        <p:txBody>
          <a:bodyPr>
            <a:normAutofit fontScale="90000"/>
          </a:bodyPr>
          <a:lstStyle/>
          <a:p>
            <a:r>
              <a:rPr lang="nl-BE" sz="4000" dirty="0">
                <a:solidFill>
                  <a:schemeClr val="tx1"/>
                </a:solidFill>
              </a:rPr>
              <a:t>Model evaluatie: finaal rapporteren op test set of op OOS OOT set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C598BA7-A47E-D4C8-BD3C-CD947556ED42}"/>
              </a:ext>
            </a:extLst>
          </p:cNvPr>
          <p:cNvSpPr/>
          <p:nvPr/>
        </p:nvSpPr>
        <p:spPr>
          <a:xfrm>
            <a:off x="4717142" y="4639429"/>
            <a:ext cx="5979887" cy="12969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51122174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CC711B4-D2BF-6454-2E5A-8DD6B2EB3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818" y="1532621"/>
            <a:ext cx="9228494" cy="4499655"/>
          </a:xfrm>
          <a:prstGeom prst="rect">
            <a:avLst/>
          </a:prstGeom>
        </p:spPr>
      </p:pic>
      <p:sp>
        <p:nvSpPr>
          <p:cNvPr id="3" name="Title 5">
            <a:extLst>
              <a:ext uri="{FF2B5EF4-FFF2-40B4-BE49-F238E27FC236}">
                <a16:creationId xmlns:a16="http://schemas.microsoft.com/office/drawing/2014/main" id="{D1FB3389-D592-482D-7A6A-119E989B9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366" y="378458"/>
            <a:ext cx="11256128" cy="1154163"/>
          </a:xfrm>
        </p:spPr>
        <p:txBody>
          <a:bodyPr>
            <a:normAutofit fontScale="90000"/>
          </a:bodyPr>
          <a:lstStyle/>
          <a:p>
            <a:r>
              <a:rPr lang="nl-BE" sz="4000" dirty="0">
                <a:solidFill>
                  <a:schemeClr val="tx1"/>
                </a:solidFill>
              </a:rPr>
              <a:t>Model evaluatie: finaal rapporteren op test set of op OOS OOT set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C598BA7-A47E-D4C8-BD3C-CD947556ED42}"/>
              </a:ext>
            </a:extLst>
          </p:cNvPr>
          <p:cNvSpPr/>
          <p:nvPr/>
        </p:nvSpPr>
        <p:spPr>
          <a:xfrm>
            <a:off x="4847771" y="4470400"/>
            <a:ext cx="6850411" cy="15618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37871979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egmentation vs Prediction"/>
          <p:cNvSpPr txBox="1">
            <a:spLocks noGrp="1"/>
          </p:cNvSpPr>
          <p:nvPr>
            <p:ph type="ctrTitle"/>
          </p:nvPr>
        </p:nvSpPr>
        <p:spPr>
          <a:xfrm>
            <a:off x="844550" y="177800"/>
            <a:ext cx="11023332" cy="1143000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8400">
                <a:solidFill>
                  <a:srgbClr val="00CCFF"/>
                </a:solidFill>
              </a:defRPr>
            </a:lvl1pPr>
          </a:lstStyle>
          <a:p>
            <a:r>
              <a:rPr lang="nl-BE" sz="4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segmentatie</a:t>
            </a:r>
            <a:r>
              <a:rPr sz="4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vs </a:t>
            </a:r>
            <a:r>
              <a:rPr sz="40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Predicti</a:t>
            </a:r>
            <a:r>
              <a:rPr lang="nl-BE" sz="4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ef model</a:t>
            </a:r>
            <a:endParaRPr sz="4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graphicFrame>
        <p:nvGraphicFramePr>
          <p:cNvPr id="247" name="Group 5"/>
          <p:cNvGraphicFramePr/>
          <p:nvPr>
            <p:extLst>
              <p:ext uri="{D42A27DB-BD31-4B8C-83A1-F6EECF244321}">
                <p14:modId xmlns:p14="http://schemas.microsoft.com/office/powerpoint/2010/main" val="3083995654"/>
              </p:ext>
            </p:extLst>
          </p:nvPr>
        </p:nvGraphicFramePr>
        <p:xfrm>
          <a:off x="844550" y="1333249"/>
          <a:ext cx="10232848" cy="4514533"/>
        </p:xfrm>
        <a:graphic>
          <a:graphicData uri="http://schemas.openxmlformats.org/drawingml/2006/table">
            <a:tbl>
              <a:tblPr firstRow="1"/>
              <a:tblGrid>
                <a:gridCol w="21920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074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3339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04533">
                <a:tc>
                  <a:txBody>
                    <a:bodyPr/>
                    <a:lstStyle/>
                    <a:p>
                      <a:pPr algn="l" defTabSz="914400">
                        <a:spcBef>
                          <a:spcPts val="400"/>
                        </a:spcBef>
                        <a:defRPr sz="2000" b="0">
                          <a:solidFill>
                            <a:srgbClr val="000000"/>
                          </a:solidFill>
                          <a:sym typeface="Helvetica Neue"/>
                        </a:defRPr>
                      </a:pPr>
                      <a:endParaRPr sz="1000" dirty="0"/>
                    </a:p>
                  </a:txBody>
                  <a:tcPr marL="22860" marR="22860" marT="22860" marB="22860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500"/>
                        </a:spcBef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lang="nl-BE" sz="2800" b="1" dirty="0">
                          <a:solidFill>
                            <a:srgbClr val="C00000"/>
                          </a:solidFill>
                          <a:sym typeface="Helvetica Neue"/>
                        </a:rPr>
                        <a:t>Segmentatie</a:t>
                      </a:r>
                      <a:endParaRPr sz="2800" b="1" dirty="0">
                        <a:solidFill>
                          <a:srgbClr val="C00000"/>
                        </a:solidFill>
                        <a:sym typeface="Helvetica Neue"/>
                      </a:endParaRPr>
                    </a:p>
                  </a:txBody>
                  <a:tcPr marL="22860" marR="22860" marT="22860" marB="22860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500"/>
                        </a:spcBef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800" b="1" dirty="0" err="1">
                          <a:solidFill>
                            <a:srgbClr val="C00000"/>
                          </a:solidFill>
                          <a:sym typeface="Helvetica Neue"/>
                        </a:rPr>
                        <a:t>Predicti</a:t>
                      </a:r>
                      <a:r>
                        <a:rPr lang="nl-BE" sz="2800" b="1" dirty="0">
                          <a:solidFill>
                            <a:srgbClr val="C00000"/>
                          </a:solidFill>
                          <a:sym typeface="Helvetica Neue"/>
                        </a:rPr>
                        <a:t>ef model</a:t>
                      </a:r>
                      <a:endParaRPr sz="2800" b="1" dirty="0">
                        <a:solidFill>
                          <a:srgbClr val="C00000"/>
                        </a:solidFill>
                        <a:sym typeface="Helvetica Neue"/>
                      </a:endParaRPr>
                    </a:p>
                  </a:txBody>
                  <a:tcPr marL="22860" marR="22860" marT="22860" marB="22860" horzOverflow="overflow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5000">
                <a:tc>
                  <a:txBody>
                    <a:bodyPr/>
                    <a:lstStyle/>
                    <a:p>
                      <a:pPr algn="l" defTabSz="914400">
                        <a:spcBef>
                          <a:spcPts val="400"/>
                        </a:spcBef>
                        <a:defRPr sz="1800"/>
                      </a:pPr>
                      <a:r>
                        <a:rPr sz="1800" b="1">
                          <a:solidFill>
                            <a:srgbClr val="5E5E5E"/>
                          </a:solidFill>
                          <a:sym typeface="Helvetica Neue"/>
                        </a:rPr>
                        <a:t>Goal</a:t>
                      </a:r>
                    </a:p>
                  </a:txBody>
                  <a:tcPr marL="22860" marR="22860" marT="22860" marB="22860" anchor="ctr" horzOverflow="overflow">
                    <a:lnB w="38100">
                      <a:solidFill>
                        <a:srgbClr val="D5D5D5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400"/>
                        </a:spcBef>
                        <a:defRPr sz="1800"/>
                      </a:pPr>
                      <a:r>
                        <a:rPr lang="nl-BE" sz="1800" dirty="0">
                          <a:solidFill>
                            <a:srgbClr val="5E5E5E"/>
                          </a:solidFill>
                          <a:sym typeface="Helvetica Neue"/>
                        </a:rPr>
                        <a:t>Beschrijvend</a:t>
                      </a:r>
                      <a:r>
                        <a:rPr sz="1800" dirty="0">
                          <a:solidFill>
                            <a:srgbClr val="5E5E5E"/>
                          </a:solidFill>
                          <a:sym typeface="Helvetica Neue"/>
                        </a:rPr>
                        <a:t> (Multi-purpose)</a:t>
                      </a:r>
                    </a:p>
                  </a:txBody>
                  <a:tcPr marL="22860" marR="22860" marT="22860" marB="22860" anchor="ctr" horzOverflow="overflow">
                    <a:lnB w="38100">
                      <a:solidFill>
                        <a:srgbClr val="D5D5D5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400"/>
                        </a:spcBef>
                        <a:defRPr sz="1800"/>
                      </a:pPr>
                      <a:r>
                        <a:rPr lang="nl-BE" sz="1800" dirty="0">
                          <a:solidFill>
                            <a:srgbClr val="5E5E5E"/>
                          </a:solidFill>
                          <a:sym typeface="Helvetica Neue"/>
                        </a:rPr>
                        <a:t>Onderscheidend</a:t>
                      </a:r>
                      <a:r>
                        <a:rPr sz="1800" dirty="0">
                          <a:solidFill>
                            <a:srgbClr val="5E5E5E"/>
                          </a:solidFill>
                          <a:sym typeface="Helvetica Neue"/>
                        </a:rPr>
                        <a:t> (Single purpose)</a:t>
                      </a:r>
                    </a:p>
                  </a:txBody>
                  <a:tcPr marL="22860" marR="22860" marT="22860" marB="22860" anchor="ctr" horzOverflow="overflow">
                    <a:lnB w="38100">
                      <a:solidFill>
                        <a:srgbClr val="D5D5D5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5000">
                <a:tc>
                  <a:txBody>
                    <a:bodyPr/>
                    <a:lstStyle/>
                    <a:p>
                      <a:pPr algn="l" defTabSz="914400">
                        <a:spcBef>
                          <a:spcPts val="400"/>
                        </a:spcBef>
                        <a:defRPr sz="1800"/>
                      </a:pPr>
                      <a:r>
                        <a:rPr sz="1800" b="1">
                          <a:solidFill>
                            <a:srgbClr val="5E5E5E"/>
                          </a:solidFill>
                          <a:sym typeface="Helvetica Neue"/>
                        </a:rPr>
                        <a:t>Target</a:t>
                      </a:r>
                    </a:p>
                  </a:txBody>
                  <a:tcPr marL="22860" marR="22860" marT="22860" marB="22860" anchor="ctr" horzOverflow="overflow">
                    <a:lnT w="38100">
                      <a:solidFill>
                        <a:srgbClr val="D5D5D5"/>
                      </a:solidFill>
                      <a:miter lim="400000"/>
                    </a:lnT>
                    <a:lnB w="38100">
                      <a:solidFill>
                        <a:srgbClr val="D5D5D5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400"/>
                        </a:spcBef>
                        <a:defRPr sz="1800"/>
                      </a:pPr>
                      <a:r>
                        <a:rPr sz="1800" dirty="0">
                          <a:solidFill>
                            <a:srgbClr val="5E5E5E"/>
                          </a:solidFill>
                          <a:sym typeface="Helvetica Neue"/>
                        </a:rPr>
                        <a:t>N</a:t>
                      </a:r>
                      <a:r>
                        <a:rPr lang="nl-BE" sz="1800" dirty="0">
                          <a:solidFill>
                            <a:srgbClr val="5E5E5E"/>
                          </a:solidFill>
                          <a:sym typeface="Helvetica Neue"/>
                        </a:rPr>
                        <a:t>iet beschikbaar</a:t>
                      </a:r>
                      <a:r>
                        <a:rPr sz="1800" dirty="0">
                          <a:solidFill>
                            <a:srgbClr val="5E5E5E"/>
                          </a:solidFill>
                          <a:sym typeface="Helvetica Neue"/>
                        </a:rPr>
                        <a:t> (Unsupervised classification)</a:t>
                      </a:r>
                    </a:p>
                  </a:txBody>
                  <a:tcPr marL="22860" marR="22860" marT="22860" marB="22860" anchor="ctr" horzOverflow="overflow">
                    <a:lnT w="38100">
                      <a:solidFill>
                        <a:srgbClr val="D5D5D5"/>
                      </a:solidFill>
                      <a:miter lim="400000"/>
                    </a:lnT>
                    <a:lnB w="38100">
                      <a:solidFill>
                        <a:srgbClr val="D5D5D5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400"/>
                        </a:spcBef>
                        <a:defRPr sz="1800"/>
                      </a:pPr>
                      <a:r>
                        <a:rPr lang="nl-BE" sz="1800" dirty="0">
                          <a:solidFill>
                            <a:srgbClr val="5E5E5E"/>
                          </a:solidFill>
                          <a:sym typeface="Helvetica Neue"/>
                        </a:rPr>
                        <a:t>Beschikbaar</a:t>
                      </a:r>
                      <a:r>
                        <a:rPr sz="1800" dirty="0">
                          <a:solidFill>
                            <a:srgbClr val="5E5E5E"/>
                          </a:solidFill>
                          <a:sym typeface="Helvetica Neue"/>
                        </a:rPr>
                        <a:t> (Supervised classification)</a:t>
                      </a:r>
                    </a:p>
                  </a:txBody>
                  <a:tcPr marL="22860" marR="22860" marT="22860" marB="22860" anchor="ctr" horzOverflow="overflow">
                    <a:lnT w="38100">
                      <a:solidFill>
                        <a:srgbClr val="D5D5D5"/>
                      </a:solidFill>
                      <a:miter lim="400000"/>
                    </a:lnT>
                    <a:lnB w="38100">
                      <a:solidFill>
                        <a:srgbClr val="D5D5D5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5000">
                <a:tc>
                  <a:txBody>
                    <a:bodyPr/>
                    <a:lstStyle/>
                    <a:p>
                      <a:pPr algn="l" defTabSz="914400">
                        <a:spcBef>
                          <a:spcPts val="400"/>
                        </a:spcBef>
                        <a:defRPr sz="1800"/>
                      </a:pPr>
                      <a:r>
                        <a:rPr sz="1800" b="1">
                          <a:solidFill>
                            <a:srgbClr val="5E5E5E"/>
                          </a:solidFill>
                          <a:sym typeface="Helvetica Neue"/>
                        </a:rPr>
                        <a:t>Optimum</a:t>
                      </a:r>
                    </a:p>
                  </a:txBody>
                  <a:tcPr marL="22860" marR="22860" marT="22860" marB="22860" anchor="ctr" horzOverflow="overflow">
                    <a:lnT w="38100">
                      <a:solidFill>
                        <a:srgbClr val="D5D5D5"/>
                      </a:solidFill>
                      <a:miter lim="400000"/>
                    </a:lnT>
                    <a:lnB w="38100">
                      <a:solidFill>
                        <a:srgbClr val="D5D5D5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400"/>
                        </a:spcBef>
                        <a:defRPr sz="1800"/>
                      </a:pPr>
                      <a:r>
                        <a:rPr lang="nl-BE" sz="1800" dirty="0">
                          <a:solidFill>
                            <a:srgbClr val="5E5E5E"/>
                          </a:solidFill>
                          <a:sym typeface="Helvetica Neue"/>
                        </a:rPr>
                        <a:t>Bestaat niet</a:t>
                      </a:r>
                      <a:endParaRPr sz="1800" dirty="0">
                        <a:solidFill>
                          <a:srgbClr val="5E5E5E"/>
                        </a:solidFill>
                        <a:sym typeface="Helvetica Neue"/>
                      </a:endParaRPr>
                    </a:p>
                  </a:txBody>
                  <a:tcPr marL="22860" marR="22860" marT="22860" marB="22860" anchor="ctr" horzOverflow="overflow">
                    <a:lnT w="38100">
                      <a:solidFill>
                        <a:srgbClr val="D5D5D5"/>
                      </a:solidFill>
                      <a:miter lim="400000"/>
                    </a:lnT>
                    <a:lnB w="38100">
                      <a:solidFill>
                        <a:srgbClr val="D5D5D5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400"/>
                        </a:spcBef>
                        <a:defRPr sz="1800"/>
                      </a:pPr>
                      <a:r>
                        <a:rPr lang="nl-BE" sz="1800" dirty="0">
                          <a:solidFill>
                            <a:srgbClr val="5E5E5E"/>
                          </a:solidFill>
                          <a:sym typeface="Helvetica Neue"/>
                        </a:rPr>
                        <a:t>Bestaat</a:t>
                      </a:r>
                      <a:endParaRPr sz="1800" dirty="0">
                        <a:solidFill>
                          <a:srgbClr val="5E5E5E"/>
                        </a:solidFill>
                        <a:sym typeface="Helvetica Neue"/>
                      </a:endParaRPr>
                    </a:p>
                  </a:txBody>
                  <a:tcPr marL="22860" marR="22860" marT="22860" marB="22860" anchor="ctr" horzOverflow="overflow">
                    <a:lnT w="38100">
                      <a:solidFill>
                        <a:srgbClr val="D5D5D5"/>
                      </a:solidFill>
                      <a:miter lim="400000"/>
                    </a:lnT>
                    <a:lnB w="38100">
                      <a:solidFill>
                        <a:srgbClr val="D5D5D5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35000">
                <a:tc>
                  <a:txBody>
                    <a:bodyPr/>
                    <a:lstStyle/>
                    <a:p>
                      <a:pPr algn="l" defTabSz="914400">
                        <a:spcBef>
                          <a:spcPts val="400"/>
                        </a:spcBef>
                        <a:defRPr sz="1800"/>
                      </a:pPr>
                      <a:r>
                        <a:rPr sz="1800" b="1" dirty="0">
                          <a:solidFill>
                            <a:srgbClr val="5E5E5E"/>
                          </a:solidFill>
                          <a:sym typeface="Helvetica Neue"/>
                        </a:rPr>
                        <a:t>Re-iteration </a:t>
                      </a:r>
                    </a:p>
                  </a:txBody>
                  <a:tcPr marL="22860" marR="22860" marT="22860" marB="22860" anchor="ctr" horzOverflow="overflow">
                    <a:lnT w="38100">
                      <a:solidFill>
                        <a:srgbClr val="D5D5D5"/>
                      </a:solidFill>
                      <a:miter lim="400000"/>
                    </a:lnT>
                    <a:lnB w="38100">
                      <a:solidFill>
                        <a:srgbClr val="D5D5D5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400"/>
                        </a:spcBef>
                        <a:defRPr sz="1800"/>
                      </a:pPr>
                      <a:r>
                        <a:rPr sz="1800" dirty="0" err="1">
                          <a:solidFill>
                            <a:srgbClr val="5E5E5E"/>
                          </a:solidFill>
                          <a:sym typeface="Helvetica Neue"/>
                        </a:rPr>
                        <a:t>Cruci</a:t>
                      </a:r>
                      <a:r>
                        <a:rPr lang="nl-BE" sz="1800" dirty="0">
                          <a:solidFill>
                            <a:srgbClr val="5E5E5E"/>
                          </a:solidFill>
                          <a:sym typeface="Helvetica Neue"/>
                        </a:rPr>
                        <a:t>a</a:t>
                      </a:r>
                      <a:r>
                        <a:rPr sz="1800" dirty="0">
                          <a:solidFill>
                            <a:srgbClr val="5E5E5E"/>
                          </a:solidFill>
                          <a:sym typeface="Helvetica Neue"/>
                        </a:rPr>
                        <a:t>al</a:t>
                      </a:r>
                    </a:p>
                  </a:txBody>
                  <a:tcPr marL="22860" marR="22860" marT="22860" marB="22860" anchor="ctr" horzOverflow="overflow">
                    <a:lnT w="38100">
                      <a:solidFill>
                        <a:srgbClr val="D5D5D5"/>
                      </a:solidFill>
                      <a:miter lim="400000"/>
                    </a:lnT>
                    <a:lnB w="38100">
                      <a:solidFill>
                        <a:srgbClr val="D5D5D5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400"/>
                        </a:spcBef>
                        <a:defRPr sz="1800"/>
                      </a:pPr>
                      <a:r>
                        <a:rPr lang="nl-BE" sz="1800" dirty="0">
                          <a:solidFill>
                            <a:srgbClr val="5E5E5E"/>
                          </a:solidFill>
                          <a:sym typeface="Helvetica Neue"/>
                        </a:rPr>
                        <a:t>Nuttig</a:t>
                      </a:r>
                      <a:endParaRPr sz="1800" dirty="0">
                        <a:solidFill>
                          <a:srgbClr val="5E5E5E"/>
                        </a:solidFill>
                        <a:sym typeface="Helvetica Neue"/>
                      </a:endParaRPr>
                    </a:p>
                  </a:txBody>
                  <a:tcPr marL="22860" marR="22860" marT="22860" marB="22860" anchor="ctr" horzOverflow="overflow">
                    <a:lnT w="38100">
                      <a:solidFill>
                        <a:srgbClr val="D5D5D5"/>
                      </a:solidFill>
                      <a:miter lim="400000"/>
                    </a:lnT>
                    <a:lnB w="38100">
                      <a:solidFill>
                        <a:srgbClr val="D5D5D5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35000">
                <a:tc>
                  <a:txBody>
                    <a:bodyPr/>
                    <a:lstStyle/>
                    <a:p>
                      <a:pPr algn="l" defTabSz="914400">
                        <a:spcBef>
                          <a:spcPts val="400"/>
                        </a:spcBef>
                        <a:defRPr sz="1800"/>
                      </a:pPr>
                      <a:r>
                        <a:rPr sz="1800" b="1">
                          <a:solidFill>
                            <a:srgbClr val="5E5E5E"/>
                          </a:solidFill>
                          <a:sym typeface="Helvetica Neue"/>
                        </a:rPr>
                        <a:t>Interpretable</a:t>
                      </a:r>
                    </a:p>
                  </a:txBody>
                  <a:tcPr marL="22860" marR="22860" marT="22860" marB="22860" anchor="ctr" horzOverflow="overflow">
                    <a:lnT w="38100">
                      <a:solidFill>
                        <a:srgbClr val="D5D5D5"/>
                      </a:solidFill>
                      <a:miter lim="400000"/>
                    </a:lnT>
                    <a:lnB w="38100">
                      <a:solidFill>
                        <a:srgbClr val="D5D5D5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400"/>
                        </a:spcBef>
                        <a:defRPr sz="1800"/>
                      </a:pPr>
                      <a:r>
                        <a:rPr sz="1800" dirty="0" err="1">
                          <a:solidFill>
                            <a:srgbClr val="5E5E5E"/>
                          </a:solidFill>
                          <a:sym typeface="Helvetica Neue"/>
                        </a:rPr>
                        <a:t>Cruci</a:t>
                      </a:r>
                      <a:r>
                        <a:rPr lang="nl-BE" sz="1800" dirty="0">
                          <a:solidFill>
                            <a:srgbClr val="5E5E5E"/>
                          </a:solidFill>
                          <a:sym typeface="Helvetica Neue"/>
                        </a:rPr>
                        <a:t>a</a:t>
                      </a:r>
                      <a:r>
                        <a:rPr sz="1800" dirty="0">
                          <a:solidFill>
                            <a:srgbClr val="5E5E5E"/>
                          </a:solidFill>
                          <a:sym typeface="Helvetica Neue"/>
                        </a:rPr>
                        <a:t>al</a:t>
                      </a:r>
                    </a:p>
                  </a:txBody>
                  <a:tcPr marL="22860" marR="22860" marT="22860" marB="22860" anchor="ctr" horzOverflow="overflow">
                    <a:lnT w="38100">
                      <a:solidFill>
                        <a:srgbClr val="D5D5D5"/>
                      </a:solidFill>
                      <a:miter lim="400000"/>
                    </a:lnT>
                    <a:lnB w="38100">
                      <a:solidFill>
                        <a:srgbClr val="D5D5D5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400"/>
                        </a:spcBef>
                        <a:defRPr sz="1800"/>
                      </a:pPr>
                      <a:r>
                        <a:rPr lang="nl-BE" sz="1800" dirty="0">
                          <a:solidFill>
                            <a:srgbClr val="5E5E5E"/>
                          </a:solidFill>
                          <a:sym typeface="Helvetica Neue"/>
                        </a:rPr>
                        <a:t>Nuttig</a:t>
                      </a:r>
                      <a:endParaRPr sz="1800" dirty="0">
                        <a:solidFill>
                          <a:srgbClr val="5E5E5E"/>
                        </a:solidFill>
                        <a:sym typeface="Helvetica Neue"/>
                      </a:endParaRPr>
                    </a:p>
                  </a:txBody>
                  <a:tcPr marL="22860" marR="22860" marT="22860" marB="22860" anchor="ctr" horzOverflow="overflow">
                    <a:lnT w="38100">
                      <a:solidFill>
                        <a:srgbClr val="D5D5D5"/>
                      </a:solidFill>
                      <a:miter lim="400000"/>
                    </a:lnT>
                    <a:lnB w="38100">
                      <a:solidFill>
                        <a:srgbClr val="D5D5D5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35000">
                <a:tc>
                  <a:txBody>
                    <a:bodyPr/>
                    <a:lstStyle/>
                    <a:p>
                      <a:pPr algn="l" defTabSz="914400">
                        <a:spcBef>
                          <a:spcPts val="400"/>
                        </a:spcBef>
                        <a:defRPr sz="1800"/>
                      </a:pPr>
                      <a:r>
                        <a:rPr sz="1800" b="1">
                          <a:solidFill>
                            <a:srgbClr val="5E5E5E"/>
                          </a:solidFill>
                          <a:sym typeface="Helvetica Neue"/>
                        </a:rPr>
                        <a:t>Key success factor</a:t>
                      </a:r>
                    </a:p>
                  </a:txBody>
                  <a:tcPr marL="22860" marR="22860" marT="22860" marB="22860" anchor="ctr" horzOverflow="overflow">
                    <a:lnT w="38100">
                      <a:solidFill>
                        <a:srgbClr val="D5D5D5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400"/>
                        </a:spcBef>
                        <a:defRPr sz="1800"/>
                      </a:pPr>
                      <a:r>
                        <a:rPr lang="nl-BE" sz="1800" dirty="0">
                          <a:solidFill>
                            <a:srgbClr val="5E5E5E"/>
                          </a:solidFill>
                          <a:sym typeface="Helvetica Neue"/>
                        </a:rPr>
                        <a:t>Oordeel/inschatting</a:t>
                      </a:r>
                      <a:endParaRPr sz="1800" dirty="0">
                        <a:solidFill>
                          <a:srgbClr val="5E5E5E"/>
                        </a:solidFill>
                        <a:sym typeface="Helvetica Neue"/>
                      </a:endParaRPr>
                    </a:p>
                  </a:txBody>
                  <a:tcPr marL="22860" marR="22860" marT="22860" marB="22860" anchor="ctr" horzOverflow="overflow">
                    <a:lnT w="38100">
                      <a:solidFill>
                        <a:srgbClr val="D5D5D5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400"/>
                        </a:spcBef>
                        <a:defRPr sz="1800"/>
                      </a:pPr>
                      <a:r>
                        <a:rPr sz="1800" dirty="0">
                          <a:solidFill>
                            <a:srgbClr val="5E5E5E"/>
                          </a:solidFill>
                          <a:sym typeface="Helvetica Neue"/>
                        </a:rPr>
                        <a:t>Expertise</a:t>
                      </a:r>
                    </a:p>
                  </a:txBody>
                  <a:tcPr marL="22860" marR="22860" marT="22860" marB="22860" anchor="ctr" horzOverflow="overflow">
                    <a:lnT w="38100">
                      <a:solidFill>
                        <a:srgbClr val="D5D5D5"/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5">
            <a:extLst>
              <a:ext uri="{FF2B5EF4-FFF2-40B4-BE49-F238E27FC236}">
                <a16:creationId xmlns:a16="http://schemas.microsoft.com/office/drawing/2014/main" id="{D1FB3389-D592-482D-7A6A-119E989B9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366" y="378458"/>
            <a:ext cx="11256128" cy="1154163"/>
          </a:xfrm>
        </p:spPr>
        <p:txBody>
          <a:bodyPr>
            <a:normAutofit/>
          </a:bodyPr>
          <a:lstStyle/>
          <a:p>
            <a:r>
              <a:rPr lang="nl-BE" sz="4000" dirty="0">
                <a:solidFill>
                  <a:schemeClr val="tx1"/>
                </a:solidFill>
              </a:rPr>
              <a:t>ROC Curve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C598BA7-A47E-D4C8-BD3C-CD947556ED42}"/>
              </a:ext>
            </a:extLst>
          </p:cNvPr>
          <p:cNvSpPr/>
          <p:nvPr/>
        </p:nvSpPr>
        <p:spPr>
          <a:xfrm>
            <a:off x="2206171" y="5123543"/>
            <a:ext cx="8360229" cy="9682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46F38B3-256E-BF52-4468-D423769F6B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5653" y="1783497"/>
            <a:ext cx="8005421" cy="389048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60E7847-206F-6A69-3DEF-7EA5A579C1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775" y="1325200"/>
            <a:ext cx="9909175" cy="4807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158592"/>
      </p:ext>
    </p:extLst>
  </p:cSld>
  <p:clrMapOvr>
    <a:masterClrMapping/>
  </p:clrMapOvr>
  <p:transition spd="med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5">
            <a:extLst>
              <a:ext uri="{FF2B5EF4-FFF2-40B4-BE49-F238E27FC236}">
                <a16:creationId xmlns:a16="http://schemas.microsoft.com/office/drawing/2014/main" id="{D1FB3389-D592-482D-7A6A-119E989B9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366" y="378458"/>
            <a:ext cx="11256128" cy="1154163"/>
          </a:xfrm>
        </p:spPr>
        <p:txBody>
          <a:bodyPr>
            <a:normAutofit/>
          </a:bodyPr>
          <a:lstStyle/>
          <a:p>
            <a:r>
              <a:rPr lang="nl-BE" sz="4000" dirty="0">
                <a:solidFill>
                  <a:schemeClr val="tx1"/>
                </a:solidFill>
              </a:rPr>
              <a:t>ROC Curve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C598BA7-A47E-D4C8-BD3C-CD947556ED42}"/>
              </a:ext>
            </a:extLst>
          </p:cNvPr>
          <p:cNvSpPr/>
          <p:nvPr/>
        </p:nvSpPr>
        <p:spPr>
          <a:xfrm>
            <a:off x="2206171" y="5123543"/>
            <a:ext cx="8360229" cy="9682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583C42-EED4-7D37-D22A-3EAC4DE699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600" y="1307952"/>
            <a:ext cx="8836479" cy="4496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793682"/>
      </p:ext>
    </p:extLst>
  </p:cSld>
  <p:clrMapOvr>
    <a:masterClrMapping/>
  </p:clrMapOvr>
  <p:transition spd="med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5">
            <a:extLst>
              <a:ext uri="{FF2B5EF4-FFF2-40B4-BE49-F238E27FC236}">
                <a16:creationId xmlns:a16="http://schemas.microsoft.com/office/drawing/2014/main" id="{D1FB3389-D592-482D-7A6A-119E989B9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366" y="378458"/>
            <a:ext cx="11256128" cy="1154163"/>
          </a:xfrm>
        </p:spPr>
        <p:txBody>
          <a:bodyPr>
            <a:normAutofit/>
          </a:bodyPr>
          <a:lstStyle/>
          <a:p>
            <a:r>
              <a:rPr lang="nl-BE" sz="4000" dirty="0">
                <a:solidFill>
                  <a:schemeClr val="tx1"/>
                </a:solidFill>
              </a:rPr>
              <a:t>ROC Curve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C598BA7-A47E-D4C8-BD3C-CD947556ED42}"/>
              </a:ext>
            </a:extLst>
          </p:cNvPr>
          <p:cNvSpPr/>
          <p:nvPr/>
        </p:nvSpPr>
        <p:spPr>
          <a:xfrm>
            <a:off x="2206171" y="5123543"/>
            <a:ext cx="8360229" cy="9682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06AF860-2349-2643-CB62-60FA969D25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512" y="1265998"/>
            <a:ext cx="10314976" cy="4825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002655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5">
            <a:extLst>
              <a:ext uri="{FF2B5EF4-FFF2-40B4-BE49-F238E27FC236}">
                <a16:creationId xmlns:a16="http://schemas.microsoft.com/office/drawing/2014/main" id="{D1FB3389-D592-482D-7A6A-119E989B9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366" y="378458"/>
            <a:ext cx="11256128" cy="1154163"/>
          </a:xfrm>
        </p:spPr>
        <p:txBody>
          <a:bodyPr>
            <a:normAutofit/>
          </a:bodyPr>
          <a:lstStyle/>
          <a:p>
            <a:r>
              <a:rPr lang="nl-BE" sz="4000" dirty="0">
                <a:solidFill>
                  <a:schemeClr val="tx1"/>
                </a:solidFill>
              </a:rPr>
              <a:t>ROC Curve </a:t>
            </a:r>
            <a:r>
              <a:rPr lang="nl-BE" sz="4000" dirty="0">
                <a:solidFill>
                  <a:schemeClr val="tx1"/>
                </a:solidFill>
                <a:sym typeface="Wingdings" panose="05000000000000000000" pitchFamily="2" charset="2"/>
              </a:rPr>
              <a:t> AUC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C598BA7-A47E-D4C8-BD3C-CD947556ED42}"/>
              </a:ext>
            </a:extLst>
          </p:cNvPr>
          <p:cNvSpPr/>
          <p:nvPr/>
        </p:nvSpPr>
        <p:spPr>
          <a:xfrm>
            <a:off x="2206171" y="5123543"/>
            <a:ext cx="8360229" cy="9682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B3AB66-61DA-B41C-1940-9C96854AED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506" y="1205446"/>
            <a:ext cx="10982325" cy="488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4392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lowchart: Alternate Process 42">
            <a:extLst>
              <a:ext uri="{FF2B5EF4-FFF2-40B4-BE49-F238E27FC236}">
                <a16:creationId xmlns:a16="http://schemas.microsoft.com/office/drawing/2014/main" id="{E15990AC-FA46-3CD8-E4EE-6DD426DED366}"/>
              </a:ext>
            </a:extLst>
          </p:cNvPr>
          <p:cNvSpPr/>
          <p:nvPr/>
        </p:nvSpPr>
        <p:spPr bwMode="auto">
          <a:xfrm>
            <a:off x="274101" y="2134288"/>
            <a:ext cx="2177069" cy="3519479"/>
          </a:xfrm>
          <a:prstGeom prst="flowChartAlternateProcess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457200" indent="-457200"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nl-BE" sz="3200" dirty="0" err="1">
              <a:solidFill>
                <a:schemeClr val="bg1"/>
              </a:solidFill>
              <a:latin typeface="Arial" pitchFamily="-110" charset="0"/>
              <a:ea typeface="ヒラギノ角ゴ ProN W3" pitchFamily="-110" charset="-128"/>
              <a:sym typeface="Arial" pitchFamily="-110" charset="0"/>
            </a:endParaRPr>
          </a:p>
        </p:txBody>
      </p:sp>
      <p:sp>
        <p:nvSpPr>
          <p:cNvPr id="44" name="Flowchart: Alternate Process 43">
            <a:extLst>
              <a:ext uri="{FF2B5EF4-FFF2-40B4-BE49-F238E27FC236}">
                <a16:creationId xmlns:a16="http://schemas.microsoft.com/office/drawing/2014/main" id="{41B9D898-FF8C-0028-B639-9D3857FEE11B}"/>
              </a:ext>
            </a:extLst>
          </p:cNvPr>
          <p:cNvSpPr/>
          <p:nvPr/>
        </p:nvSpPr>
        <p:spPr bwMode="auto">
          <a:xfrm>
            <a:off x="2638205" y="2162144"/>
            <a:ext cx="2177069" cy="3519479"/>
          </a:xfrm>
          <a:prstGeom prst="flowChartAlternateProcess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nl-BE" sz="3200" dirty="0" err="1">
              <a:solidFill>
                <a:schemeClr val="bg1"/>
              </a:solidFill>
              <a:latin typeface="Arial" pitchFamily="-110" charset="0"/>
              <a:ea typeface="ヒラギノ角ゴ ProN W3" pitchFamily="-110" charset="-128"/>
              <a:sym typeface="Arial" pitchFamily="-110" charset="0"/>
            </a:endParaRPr>
          </a:p>
        </p:txBody>
      </p:sp>
      <p:sp>
        <p:nvSpPr>
          <p:cNvPr id="47" name="Flowchart: Alternate Process 46">
            <a:extLst>
              <a:ext uri="{FF2B5EF4-FFF2-40B4-BE49-F238E27FC236}">
                <a16:creationId xmlns:a16="http://schemas.microsoft.com/office/drawing/2014/main" id="{3F48FBC7-2F5B-5C8A-4B37-5A10C7061207}"/>
              </a:ext>
            </a:extLst>
          </p:cNvPr>
          <p:cNvSpPr/>
          <p:nvPr/>
        </p:nvSpPr>
        <p:spPr bwMode="auto">
          <a:xfrm>
            <a:off x="5002309" y="2150053"/>
            <a:ext cx="2177069" cy="3519479"/>
          </a:xfrm>
          <a:prstGeom prst="flowChartAlternateProcess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nl-BE" sz="3200" dirty="0" err="1">
              <a:solidFill>
                <a:schemeClr val="bg1"/>
              </a:solidFill>
              <a:latin typeface="Arial" pitchFamily="-110" charset="0"/>
              <a:ea typeface="ヒラギノ角ゴ ProN W3" pitchFamily="-110" charset="-128"/>
              <a:sym typeface="Arial" pitchFamily="-110" charset="0"/>
            </a:endParaRPr>
          </a:p>
        </p:txBody>
      </p:sp>
      <p:sp>
        <p:nvSpPr>
          <p:cNvPr id="51" name="Flowchart: Alternate Process 50">
            <a:extLst>
              <a:ext uri="{FF2B5EF4-FFF2-40B4-BE49-F238E27FC236}">
                <a16:creationId xmlns:a16="http://schemas.microsoft.com/office/drawing/2014/main" id="{133B7B8D-892A-B29A-736B-EEF747A66D61}"/>
              </a:ext>
            </a:extLst>
          </p:cNvPr>
          <p:cNvSpPr/>
          <p:nvPr/>
        </p:nvSpPr>
        <p:spPr bwMode="auto">
          <a:xfrm>
            <a:off x="7366413" y="2162144"/>
            <a:ext cx="2177069" cy="3519479"/>
          </a:xfrm>
          <a:prstGeom prst="flowChartAlternateProcess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nl-BE" sz="3200" dirty="0" err="1">
              <a:solidFill>
                <a:schemeClr val="bg1"/>
              </a:solidFill>
              <a:latin typeface="Arial" pitchFamily="-110" charset="0"/>
              <a:ea typeface="ヒラギノ角ゴ ProN W3" pitchFamily="-110" charset="-128"/>
              <a:sym typeface="Arial" pitchFamily="-110" charset="0"/>
            </a:endParaRPr>
          </a:p>
        </p:txBody>
      </p:sp>
      <p:sp>
        <p:nvSpPr>
          <p:cNvPr id="52" name="Flowchart: Alternate Process 51">
            <a:extLst>
              <a:ext uri="{FF2B5EF4-FFF2-40B4-BE49-F238E27FC236}">
                <a16:creationId xmlns:a16="http://schemas.microsoft.com/office/drawing/2014/main" id="{8258B38F-7C16-D855-B89C-26E65A486E64}"/>
              </a:ext>
            </a:extLst>
          </p:cNvPr>
          <p:cNvSpPr/>
          <p:nvPr/>
        </p:nvSpPr>
        <p:spPr bwMode="auto">
          <a:xfrm>
            <a:off x="9730516" y="2162143"/>
            <a:ext cx="2177069" cy="3519479"/>
          </a:xfrm>
          <a:prstGeom prst="flowChartAlternateProcess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nl-BE" sz="3200" dirty="0" err="1">
              <a:solidFill>
                <a:schemeClr val="bg1"/>
              </a:solidFill>
              <a:latin typeface="Arial" pitchFamily="-110" charset="0"/>
              <a:ea typeface="ヒラギノ角ゴ ProN W3" pitchFamily="-110" charset="-128"/>
              <a:sym typeface="Arial" pitchFamily="-110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F900614-A9B2-4478-939A-AEC884A5AFEB}"/>
              </a:ext>
            </a:extLst>
          </p:cNvPr>
          <p:cNvCxnSpPr/>
          <p:nvPr/>
        </p:nvCxnSpPr>
        <p:spPr bwMode="auto">
          <a:xfrm>
            <a:off x="687735" y="1995959"/>
            <a:ext cx="10898899" cy="0"/>
          </a:xfrm>
          <a:prstGeom prst="line">
            <a:avLst/>
          </a:prstGeom>
          <a:solidFill>
            <a:srgbClr val="C0C0C0"/>
          </a:solidFill>
          <a:ln w="12700" cap="flat" cmpd="sng" algn="ctr">
            <a:solidFill>
              <a:srgbClr val="777777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05366" y="378458"/>
            <a:ext cx="11256128" cy="1154163"/>
          </a:xfrm>
        </p:spPr>
        <p:txBody>
          <a:bodyPr>
            <a:normAutofit/>
          </a:bodyPr>
          <a:lstStyle/>
          <a:p>
            <a:r>
              <a:rPr lang="nl-BE" sz="4000" dirty="0">
                <a:solidFill>
                  <a:schemeClr val="tx1"/>
                </a:solidFill>
              </a:rPr>
              <a:t>Proces voor predictieve modellen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2DA1BF2-461B-AFA8-11CA-0205F9565054}"/>
              </a:ext>
            </a:extLst>
          </p:cNvPr>
          <p:cNvGrpSpPr/>
          <p:nvPr/>
        </p:nvGrpSpPr>
        <p:grpSpPr>
          <a:xfrm>
            <a:off x="3247677" y="1532621"/>
            <a:ext cx="860861" cy="877175"/>
            <a:chOff x="2999566" y="1829389"/>
            <a:chExt cx="860861" cy="877175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4D3895C4-9AE2-4655-A106-597DCD429DED}"/>
                </a:ext>
              </a:extLst>
            </p:cNvPr>
            <p:cNvSpPr/>
            <p:nvPr/>
          </p:nvSpPr>
          <p:spPr bwMode="auto">
            <a:xfrm>
              <a:off x="2999566" y="1829389"/>
              <a:ext cx="860861" cy="877175"/>
            </a:xfrm>
            <a:prstGeom prst="ellipse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6200" tIns="38100" rIns="76200" bIns="3810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761970" fontAlgn="base">
                <a:spcBef>
                  <a:spcPct val="0"/>
                </a:spcBef>
                <a:spcAft>
                  <a:spcPct val="0"/>
                </a:spcAft>
              </a:pPr>
              <a:endParaRPr lang="nl-BE" sz="2667" dirty="0" err="1">
                <a:solidFill>
                  <a:schemeClr val="bg1"/>
                </a:solidFill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endParaRP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A561B5F-32C2-464E-B8A0-78BDBCDA5E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32629" y="2019716"/>
              <a:ext cx="594734" cy="503237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839C28AB-3C29-300F-F8E2-53D0F30AE63D}"/>
              </a:ext>
            </a:extLst>
          </p:cNvPr>
          <p:cNvGrpSpPr/>
          <p:nvPr/>
        </p:nvGrpSpPr>
        <p:grpSpPr>
          <a:xfrm>
            <a:off x="5684562" y="1537516"/>
            <a:ext cx="860861" cy="877175"/>
            <a:chOff x="4999271" y="1809897"/>
            <a:chExt cx="860861" cy="877175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029E73FF-3E43-47F1-898D-7A045C6720BF}"/>
                </a:ext>
              </a:extLst>
            </p:cNvPr>
            <p:cNvSpPr/>
            <p:nvPr/>
          </p:nvSpPr>
          <p:spPr bwMode="auto">
            <a:xfrm>
              <a:off x="4999271" y="1809897"/>
              <a:ext cx="860861" cy="877175"/>
            </a:xfrm>
            <a:prstGeom prst="ellipse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6200" tIns="38100" rIns="76200" bIns="3810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761970" fontAlgn="base">
                <a:spcBef>
                  <a:spcPct val="0"/>
                </a:spcBef>
                <a:spcAft>
                  <a:spcPct val="0"/>
                </a:spcAft>
              </a:pPr>
              <a:endParaRPr lang="nl-BE" sz="2667" dirty="0" err="1">
                <a:solidFill>
                  <a:schemeClr val="bg1"/>
                </a:solidFill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endParaRP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8609C0B8-6CAE-4D87-939B-812E671835D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37999" y="1982651"/>
              <a:ext cx="583403" cy="534201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CE6E103-0288-9E0C-92F1-7675427E1DAF}"/>
              </a:ext>
            </a:extLst>
          </p:cNvPr>
          <p:cNvGrpSpPr/>
          <p:nvPr/>
        </p:nvGrpSpPr>
        <p:grpSpPr>
          <a:xfrm>
            <a:off x="10425520" y="1532621"/>
            <a:ext cx="860861" cy="877175"/>
            <a:chOff x="8093723" y="1822662"/>
            <a:chExt cx="860861" cy="877175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1544E6E4-FB2C-44F3-998A-24A5DBA45DF7}"/>
                </a:ext>
              </a:extLst>
            </p:cNvPr>
            <p:cNvSpPr/>
            <p:nvPr/>
          </p:nvSpPr>
          <p:spPr bwMode="auto">
            <a:xfrm>
              <a:off x="8093723" y="1822662"/>
              <a:ext cx="860861" cy="877175"/>
            </a:xfrm>
            <a:prstGeom prst="ellipse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6200" tIns="38100" rIns="76200" bIns="3810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761970" fontAlgn="base">
                <a:spcBef>
                  <a:spcPct val="0"/>
                </a:spcBef>
                <a:spcAft>
                  <a:spcPct val="0"/>
                </a:spcAft>
              </a:pPr>
              <a:endParaRPr lang="nl-BE" sz="2667" dirty="0" err="1">
                <a:solidFill>
                  <a:schemeClr val="bg1"/>
                </a:solidFill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endParaRP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725D8F6-993C-4575-93BD-5AB0919E408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251912" y="1962545"/>
              <a:ext cx="544480" cy="584078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3476F369-0661-9C58-5285-80F3AC971D22}"/>
              </a:ext>
            </a:extLst>
          </p:cNvPr>
          <p:cNvGrpSpPr/>
          <p:nvPr/>
        </p:nvGrpSpPr>
        <p:grpSpPr>
          <a:xfrm>
            <a:off x="928589" y="1537516"/>
            <a:ext cx="860861" cy="877175"/>
            <a:chOff x="1071509" y="1827557"/>
            <a:chExt cx="860861" cy="877175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B0D3F545-50C3-4CC5-AD91-9BE2624323CD}"/>
                </a:ext>
              </a:extLst>
            </p:cNvPr>
            <p:cNvSpPr/>
            <p:nvPr/>
          </p:nvSpPr>
          <p:spPr bwMode="auto">
            <a:xfrm>
              <a:off x="1071509" y="1827557"/>
              <a:ext cx="860861" cy="877175"/>
            </a:xfrm>
            <a:prstGeom prst="ellipse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6200" tIns="38100" rIns="76200" bIns="3810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761970" fontAlgn="base">
                <a:spcBef>
                  <a:spcPct val="0"/>
                </a:spcBef>
                <a:spcAft>
                  <a:spcPct val="0"/>
                </a:spcAft>
              </a:pPr>
              <a:endParaRPr lang="nl-BE" sz="2667" dirty="0" err="1">
                <a:solidFill>
                  <a:schemeClr val="bg1"/>
                </a:solidFill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endParaRPr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5AEFD022-7D3A-4F18-A4EB-F167D3D8EEE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322921" y="1948396"/>
              <a:ext cx="572725" cy="572725"/>
            </a:xfrm>
            <a:prstGeom prst="rect">
              <a:avLst/>
            </a:prstGeom>
          </p:spPr>
        </p:pic>
      </p:grpSp>
      <p:sp>
        <p:nvSpPr>
          <p:cNvPr id="75" name="Oval 74">
            <a:extLst>
              <a:ext uri="{FF2B5EF4-FFF2-40B4-BE49-F238E27FC236}">
                <a16:creationId xmlns:a16="http://schemas.microsoft.com/office/drawing/2014/main" id="{C7BA13FE-5EE9-F212-E5DC-0922E346195B}"/>
              </a:ext>
            </a:extLst>
          </p:cNvPr>
          <p:cNvSpPr/>
          <p:nvPr/>
        </p:nvSpPr>
        <p:spPr bwMode="auto">
          <a:xfrm>
            <a:off x="8024516" y="1532621"/>
            <a:ext cx="860861" cy="877175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6200" tIns="38100" rIns="76200" bIns="38100" numCol="1" rtlCol="0" anchor="ctr" anchorCtr="0" compatLnSpc="1">
            <a:prstTxWarp prst="textNoShape">
              <a:avLst/>
            </a:prstTxWarp>
          </a:bodyPr>
          <a:lstStyle/>
          <a:p>
            <a:pPr algn="ctr" defTabSz="761970" fontAlgn="base">
              <a:spcBef>
                <a:spcPct val="0"/>
              </a:spcBef>
              <a:spcAft>
                <a:spcPct val="0"/>
              </a:spcAft>
            </a:pPr>
            <a:endParaRPr lang="nl-BE" sz="2667" dirty="0" err="1">
              <a:solidFill>
                <a:schemeClr val="bg1"/>
              </a:solidFill>
              <a:latin typeface="Arial" pitchFamily="-110" charset="0"/>
              <a:ea typeface="ヒラギノ角ゴ ProN W3" pitchFamily="-110" charset="-128"/>
              <a:cs typeface="ヒラギノ角ゴ ProN W3" pitchFamily="-110" charset="-128"/>
              <a:sym typeface="Arial" pitchFamily="-110" charset="0"/>
            </a:endParaRPr>
          </a:p>
        </p:txBody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DCC5CF98-C3FD-4095-F8E2-1675A98EBE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96459" y="1717686"/>
            <a:ext cx="556321" cy="519109"/>
          </a:xfrm>
          <a:prstGeom prst="rect">
            <a:avLst/>
          </a:prstGeom>
        </p:spPr>
      </p:pic>
      <p:sp>
        <p:nvSpPr>
          <p:cNvPr id="77" name="Title 1">
            <a:extLst>
              <a:ext uri="{FF2B5EF4-FFF2-40B4-BE49-F238E27FC236}">
                <a16:creationId xmlns:a16="http://schemas.microsoft.com/office/drawing/2014/main" id="{161F10DF-5AFA-202E-E33C-D400EE55D34F}"/>
              </a:ext>
            </a:extLst>
          </p:cNvPr>
          <p:cNvSpPr txBox="1">
            <a:spLocks/>
          </p:cNvSpPr>
          <p:nvPr/>
        </p:nvSpPr>
        <p:spPr>
          <a:xfrm>
            <a:off x="115519" y="2322898"/>
            <a:ext cx="2487000" cy="8037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Project </a:t>
            </a:r>
            <a:r>
              <a:rPr lang="en-US" sz="18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definitie</a:t>
            </a:r>
            <a:endParaRPr lang="en-US" sz="1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8" name="Title 1">
            <a:extLst>
              <a:ext uri="{FF2B5EF4-FFF2-40B4-BE49-F238E27FC236}">
                <a16:creationId xmlns:a16="http://schemas.microsoft.com/office/drawing/2014/main" id="{46C3FF7E-63DF-2EC6-7C0E-72F7227F937D}"/>
              </a:ext>
            </a:extLst>
          </p:cNvPr>
          <p:cNvSpPr txBox="1">
            <a:spLocks/>
          </p:cNvSpPr>
          <p:nvPr/>
        </p:nvSpPr>
        <p:spPr>
          <a:xfrm>
            <a:off x="2532098" y="2322898"/>
            <a:ext cx="2487000" cy="8037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prep</a:t>
            </a:r>
          </a:p>
        </p:txBody>
      </p:sp>
      <p:sp>
        <p:nvSpPr>
          <p:cNvPr id="79" name="Title 1">
            <a:extLst>
              <a:ext uri="{FF2B5EF4-FFF2-40B4-BE49-F238E27FC236}">
                <a16:creationId xmlns:a16="http://schemas.microsoft.com/office/drawing/2014/main" id="{FD0E2603-0F04-745A-6E2D-16769580A355}"/>
              </a:ext>
            </a:extLst>
          </p:cNvPr>
          <p:cNvSpPr txBox="1">
            <a:spLocks/>
          </p:cNvSpPr>
          <p:nvPr/>
        </p:nvSpPr>
        <p:spPr>
          <a:xfrm>
            <a:off x="4815274" y="2322898"/>
            <a:ext cx="2487000" cy="8037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 </a:t>
            </a:r>
            <a:r>
              <a:rPr lang="en-US" sz="18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bouwen</a:t>
            </a:r>
            <a:endParaRPr lang="en-US" sz="1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0" name="Title 1">
            <a:extLst>
              <a:ext uri="{FF2B5EF4-FFF2-40B4-BE49-F238E27FC236}">
                <a16:creationId xmlns:a16="http://schemas.microsoft.com/office/drawing/2014/main" id="{50D43DB3-8E32-30FD-2D91-AC893488283E}"/>
              </a:ext>
            </a:extLst>
          </p:cNvPr>
          <p:cNvSpPr txBox="1">
            <a:spLocks/>
          </p:cNvSpPr>
          <p:nvPr/>
        </p:nvSpPr>
        <p:spPr>
          <a:xfrm>
            <a:off x="7210887" y="2322898"/>
            <a:ext cx="2487000" cy="8037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 </a:t>
            </a:r>
            <a:r>
              <a:rPr lang="en-US" sz="18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valideren</a:t>
            </a:r>
            <a:endParaRPr lang="en-US" sz="1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1" name="Title 1">
            <a:extLst>
              <a:ext uri="{FF2B5EF4-FFF2-40B4-BE49-F238E27FC236}">
                <a16:creationId xmlns:a16="http://schemas.microsoft.com/office/drawing/2014/main" id="{1AE164C1-36F7-AB3B-FE9F-D73B3AE965E1}"/>
              </a:ext>
            </a:extLst>
          </p:cNvPr>
          <p:cNvSpPr txBox="1">
            <a:spLocks/>
          </p:cNvSpPr>
          <p:nvPr/>
        </p:nvSpPr>
        <p:spPr>
          <a:xfrm>
            <a:off x="9607621" y="2322898"/>
            <a:ext cx="2487000" cy="8037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 </a:t>
            </a:r>
            <a:r>
              <a:rPr lang="en-US" sz="18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gebruiken</a:t>
            </a:r>
            <a:endParaRPr lang="en-US" sz="1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694660D6-5853-8B95-39C2-A2972FEBB32E}"/>
              </a:ext>
            </a:extLst>
          </p:cNvPr>
          <p:cNvCxnSpPr>
            <a:cxnSpLocks/>
          </p:cNvCxnSpPr>
          <p:nvPr/>
        </p:nvCxnSpPr>
        <p:spPr>
          <a:xfrm>
            <a:off x="274101" y="2924175"/>
            <a:ext cx="1163348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EB728BA1-901E-7D00-6A4E-ED534FDD6186}"/>
              </a:ext>
            </a:extLst>
          </p:cNvPr>
          <p:cNvSpPr txBox="1"/>
          <p:nvPr/>
        </p:nvSpPr>
        <p:spPr>
          <a:xfrm>
            <a:off x="356417" y="3015968"/>
            <a:ext cx="1906912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1400" dirty="0">
                <a:solidFill>
                  <a:schemeClr val="bg1"/>
                </a:solidFill>
              </a:rPr>
              <a:t>Business doel &amp; gebruik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BE" sz="1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1400" b="1" dirty="0">
                <a:solidFill>
                  <a:schemeClr val="bg1"/>
                </a:solidFill>
              </a:rPr>
              <a:t>Wat</a:t>
            </a:r>
            <a:r>
              <a:rPr lang="nl-BE" sz="1400" dirty="0">
                <a:solidFill>
                  <a:schemeClr val="bg1"/>
                </a:solidFill>
              </a:rPr>
              <a:t> willen we voorspellen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BE" sz="1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1400" b="1" dirty="0">
                <a:solidFill>
                  <a:schemeClr val="bg1"/>
                </a:solidFill>
              </a:rPr>
              <a:t>Voor wie </a:t>
            </a:r>
            <a:r>
              <a:rPr lang="nl-BE" sz="1400" dirty="0">
                <a:solidFill>
                  <a:schemeClr val="bg1"/>
                </a:solidFill>
              </a:rPr>
              <a:t>willen we voorspellen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BE" sz="1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1400" b="1" dirty="0">
                <a:solidFill>
                  <a:schemeClr val="bg1"/>
                </a:solidFill>
              </a:rPr>
              <a:t>Tijdslijn</a:t>
            </a:r>
            <a:r>
              <a:rPr lang="nl-BE" sz="1400" dirty="0">
                <a:solidFill>
                  <a:schemeClr val="bg1"/>
                </a:solidFill>
              </a:rPr>
              <a:t> van profiel, timegap en target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7FE072C-BEAB-51E8-974F-957B64C56C93}"/>
              </a:ext>
            </a:extLst>
          </p:cNvPr>
          <p:cNvSpPr txBox="1"/>
          <p:nvPr/>
        </p:nvSpPr>
        <p:spPr>
          <a:xfrm>
            <a:off x="2773283" y="3020222"/>
            <a:ext cx="1906912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1400" dirty="0">
                <a:solidFill>
                  <a:schemeClr val="bg1"/>
                </a:solidFill>
              </a:rPr>
              <a:t>Data gathering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BE" sz="1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1400" b="1" dirty="0">
                <a:solidFill>
                  <a:schemeClr val="bg1"/>
                </a:solidFill>
              </a:rPr>
              <a:t>Data Cleaning</a:t>
            </a:r>
            <a:endParaRPr lang="nl-BE" sz="1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BE" sz="1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1400" b="1" dirty="0">
                <a:solidFill>
                  <a:schemeClr val="bg1"/>
                </a:solidFill>
              </a:rPr>
              <a:t>Data preprocessing</a:t>
            </a:r>
          </a:p>
          <a:p>
            <a:pPr lvl="1"/>
            <a:r>
              <a:rPr lang="nl-BE" sz="1400" dirty="0">
                <a:solidFill>
                  <a:schemeClr val="bg1"/>
                </a:solidFill>
              </a:rPr>
              <a:t>Categorische </a:t>
            </a:r>
          </a:p>
          <a:p>
            <a:pPr lvl="1"/>
            <a:r>
              <a:rPr lang="nl-BE" sz="1400" dirty="0">
                <a:solidFill>
                  <a:schemeClr val="bg1"/>
                </a:solidFill>
              </a:rPr>
              <a:t>Missing values</a:t>
            </a:r>
          </a:p>
          <a:p>
            <a:pPr lvl="1"/>
            <a:r>
              <a:rPr lang="nl-BE" sz="1400" dirty="0">
                <a:solidFill>
                  <a:schemeClr val="bg1"/>
                </a:solidFill>
              </a:rPr>
              <a:t>Outliers</a:t>
            </a:r>
          </a:p>
          <a:p>
            <a:pPr lvl="1"/>
            <a:r>
              <a:rPr lang="nl-BE" sz="1400" dirty="0">
                <a:solidFill>
                  <a:schemeClr val="bg1"/>
                </a:solidFill>
              </a:rPr>
              <a:t>Transformaties</a:t>
            </a:r>
          </a:p>
          <a:p>
            <a:pPr lvl="1"/>
            <a:r>
              <a:rPr lang="nl-BE" sz="1400" dirty="0">
                <a:solidFill>
                  <a:schemeClr val="bg1"/>
                </a:solidFill>
              </a:rPr>
              <a:t>Interacties</a:t>
            </a:r>
          </a:p>
          <a:p>
            <a:pPr lvl="1"/>
            <a:endParaRPr lang="nl-BE" sz="14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12BE41E-3499-7280-AA2F-D5D823871D7B}"/>
              </a:ext>
            </a:extLst>
          </p:cNvPr>
          <p:cNvSpPr txBox="1"/>
          <p:nvPr/>
        </p:nvSpPr>
        <p:spPr>
          <a:xfrm>
            <a:off x="5161535" y="3072262"/>
            <a:ext cx="190691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1400" dirty="0">
                <a:solidFill>
                  <a:schemeClr val="bg1"/>
                </a:solidFill>
              </a:rPr>
              <a:t>Data partitioning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BE" sz="1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1400" dirty="0">
                <a:solidFill>
                  <a:schemeClr val="bg1"/>
                </a:solidFill>
              </a:rPr>
              <a:t>Feature selectie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BE" sz="1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1400" dirty="0">
                <a:solidFill>
                  <a:schemeClr val="bg1"/>
                </a:solidFill>
              </a:rPr>
              <a:t>Dimensie reductie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BE" sz="1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1400" dirty="0">
                <a:solidFill>
                  <a:schemeClr val="bg1"/>
                </a:solidFill>
              </a:rPr>
              <a:t>Model training en selectie</a:t>
            </a:r>
          </a:p>
          <a:p>
            <a:pPr lvl="1"/>
            <a:endParaRPr lang="nl-BE" sz="140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19F7AC4-9E19-4B4C-7463-275176D11022}"/>
              </a:ext>
            </a:extLst>
          </p:cNvPr>
          <p:cNvSpPr txBox="1"/>
          <p:nvPr/>
        </p:nvSpPr>
        <p:spPr>
          <a:xfrm>
            <a:off x="7521163" y="3126614"/>
            <a:ext cx="190691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1400" dirty="0">
                <a:solidFill>
                  <a:schemeClr val="bg1"/>
                </a:solidFill>
              </a:rPr>
              <a:t>Performantie metrieken</a:t>
            </a:r>
          </a:p>
          <a:p>
            <a:pPr lvl="1"/>
            <a:r>
              <a:rPr lang="nl-BE" sz="1400" dirty="0">
                <a:solidFill>
                  <a:schemeClr val="bg1"/>
                </a:solidFill>
              </a:rPr>
              <a:t>Lift</a:t>
            </a:r>
          </a:p>
          <a:p>
            <a:pPr lvl="1"/>
            <a:r>
              <a:rPr lang="nl-BE" sz="1400" dirty="0">
                <a:solidFill>
                  <a:schemeClr val="bg1"/>
                </a:solidFill>
              </a:rPr>
              <a:t>AUC</a:t>
            </a:r>
          </a:p>
          <a:p>
            <a:pPr lvl="1"/>
            <a:r>
              <a:rPr lang="nl-BE" sz="1400" dirty="0">
                <a:solidFill>
                  <a:schemeClr val="bg1"/>
                </a:solidFill>
              </a:rPr>
              <a:t>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BE" sz="1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1400" dirty="0">
                <a:solidFill>
                  <a:schemeClr val="bg1"/>
                </a:solidFill>
              </a:rPr>
              <a:t>Validatie OOS OOT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BE" sz="1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BE" sz="1400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57145C0-CE89-7CC0-3CCF-76BB46DED75F}"/>
              </a:ext>
            </a:extLst>
          </p:cNvPr>
          <p:cNvSpPr txBox="1"/>
          <p:nvPr/>
        </p:nvSpPr>
        <p:spPr>
          <a:xfrm>
            <a:off x="9928671" y="3126614"/>
            <a:ext cx="1906912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1400" dirty="0">
                <a:solidFill>
                  <a:schemeClr val="bg1"/>
                </a:solidFill>
              </a:rPr>
              <a:t>Presentatie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BE" sz="1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1400" dirty="0">
                <a:solidFill>
                  <a:schemeClr val="bg1"/>
                </a:solidFill>
              </a:rPr>
              <a:t>Profiling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BE" sz="1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1400" dirty="0">
                <a:solidFill>
                  <a:schemeClr val="bg1"/>
                </a:solidFill>
              </a:rPr>
              <a:t>Automatisatie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BE" sz="1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BE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0252028"/>
      </p:ext>
    </p:extLst>
  </p:cSld>
  <p:clrMapOvr>
    <a:masterClrMapping/>
  </p:clrMapOvr>
  <p:transition>
    <p:fade/>
  </p:transition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5">
            <a:extLst>
              <a:ext uri="{FF2B5EF4-FFF2-40B4-BE49-F238E27FC236}">
                <a16:creationId xmlns:a16="http://schemas.microsoft.com/office/drawing/2014/main" id="{D1FB3389-D592-482D-7A6A-119E989B9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366" y="378458"/>
            <a:ext cx="11256128" cy="1154163"/>
          </a:xfrm>
        </p:spPr>
        <p:txBody>
          <a:bodyPr>
            <a:normAutofit/>
          </a:bodyPr>
          <a:lstStyle/>
          <a:p>
            <a:r>
              <a:rPr lang="nl-BE" sz="4000" dirty="0">
                <a:solidFill>
                  <a:schemeClr val="tx1"/>
                </a:solidFill>
              </a:rPr>
              <a:t>Profiling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0C0B09-55E1-A330-0E05-67F98F7DB9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3714" y="1367944"/>
            <a:ext cx="9082541" cy="4689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610523"/>
      </p:ext>
    </p:extLst>
  </p:cSld>
  <p:clrMapOvr>
    <a:masterClrMapping/>
  </p:clrMapOvr>
  <p:transition spd="med"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5">
            <a:extLst>
              <a:ext uri="{FF2B5EF4-FFF2-40B4-BE49-F238E27FC236}">
                <a16:creationId xmlns:a16="http://schemas.microsoft.com/office/drawing/2014/main" id="{D1FB3389-D592-482D-7A6A-119E989B9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366" y="378458"/>
            <a:ext cx="11256128" cy="1154163"/>
          </a:xfrm>
        </p:spPr>
        <p:txBody>
          <a:bodyPr>
            <a:normAutofit/>
          </a:bodyPr>
          <a:lstStyle/>
          <a:p>
            <a:r>
              <a:rPr lang="nl-BE" sz="4000" dirty="0">
                <a:solidFill>
                  <a:schemeClr val="tx1"/>
                </a:solidFill>
              </a:rPr>
              <a:t>Profiling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FD092D-325D-7443-97CC-FEC888FA97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366" y="1073795"/>
            <a:ext cx="10466161" cy="5076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689479"/>
      </p:ext>
    </p:extLst>
  </p:cSld>
  <p:clrMapOvr>
    <a:masterClrMapping/>
  </p:clrMapOvr>
  <p:transition spd="med"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5">
            <a:extLst>
              <a:ext uri="{FF2B5EF4-FFF2-40B4-BE49-F238E27FC236}">
                <a16:creationId xmlns:a16="http://schemas.microsoft.com/office/drawing/2014/main" id="{D1FB3389-D592-482D-7A6A-119E989B9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366" y="378458"/>
            <a:ext cx="11256128" cy="1154163"/>
          </a:xfrm>
        </p:spPr>
        <p:txBody>
          <a:bodyPr>
            <a:normAutofit/>
          </a:bodyPr>
          <a:lstStyle/>
          <a:p>
            <a:r>
              <a:rPr lang="nl-BE" sz="4000" dirty="0">
                <a:solidFill>
                  <a:schemeClr val="tx1"/>
                </a:solidFill>
              </a:rPr>
              <a:t>Profiling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B24AF9-0A7F-2F99-1EBB-1CB7EB2451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829" y="1176892"/>
            <a:ext cx="9535432" cy="4504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629991"/>
      </p:ext>
    </p:extLst>
  </p:cSld>
  <p:clrMapOvr>
    <a:masterClrMapping/>
  </p:clrMapOvr>
  <p:transition spd="med"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5">
            <a:extLst>
              <a:ext uri="{FF2B5EF4-FFF2-40B4-BE49-F238E27FC236}">
                <a16:creationId xmlns:a16="http://schemas.microsoft.com/office/drawing/2014/main" id="{D1FB3389-D592-482D-7A6A-119E989B9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366" y="378458"/>
            <a:ext cx="11256128" cy="1154163"/>
          </a:xfrm>
        </p:spPr>
        <p:txBody>
          <a:bodyPr>
            <a:normAutofit/>
          </a:bodyPr>
          <a:lstStyle/>
          <a:p>
            <a:r>
              <a:rPr lang="nl-BE" sz="4000" dirty="0">
                <a:solidFill>
                  <a:schemeClr val="tx1"/>
                </a:solidFill>
              </a:rPr>
              <a:t>Relatief belang van variabelen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9BD54E-C26B-D376-255F-7EFEA3B190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4943" y="1638300"/>
            <a:ext cx="5638800" cy="35814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AD370E7-7124-F85F-9A4B-ACE264D20170}"/>
              </a:ext>
            </a:extLst>
          </p:cNvPr>
          <p:cNvCxnSpPr>
            <a:stCxn id="5" idx="3"/>
          </p:cNvCxnSpPr>
          <p:nvPr/>
        </p:nvCxnSpPr>
        <p:spPr>
          <a:xfrm>
            <a:off x="6723743" y="3429000"/>
            <a:ext cx="9398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74CEBFA-B22E-AF90-B2D1-29614CC9C3A8}"/>
              </a:ext>
            </a:extLst>
          </p:cNvPr>
          <p:cNvSpPr txBox="1"/>
          <p:nvPr/>
        </p:nvSpPr>
        <p:spPr>
          <a:xfrm>
            <a:off x="7826829" y="2967335"/>
            <a:ext cx="32802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/>
              <a:t>Meeste technieken bieden in pakket relatieve belangrijkheid variabelen aan</a:t>
            </a:r>
          </a:p>
        </p:txBody>
      </p:sp>
    </p:spTree>
    <p:extLst>
      <p:ext uri="{BB962C8B-B14F-4D97-AF65-F5344CB8AC3E}">
        <p14:creationId xmlns:p14="http://schemas.microsoft.com/office/powerpoint/2010/main" val="3275489840"/>
      </p:ext>
    </p:extLst>
  </p:cSld>
  <p:clrMapOvr>
    <a:masterClrMapping/>
  </p:clrMapOvr>
  <p:transition spd="med"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5">
            <a:extLst>
              <a:ext uri="{FF2B5EF4-FFF2-40B4-BE49-F238E27FC236}">
                <a16:creationId xmlns:a16="http://schemas.microsoft.com/office/drawing/2014/main" id="{D1FB3389-D592-482D-7A6A-119E989B9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366" y="378458"/>
            <a:ext cx="11256128" cy="1154163"/>
          </a:xfrm>
        </p:spPr>
        <p:txBody>
          <a:bodyPr>
            <a:normAutofit/>
          </a:bodyPr>
          <a:lstStyle/>
          <a:p>
            <a:r>
              <a:rPr lang="nl-BE" sz="4000" dirty="0">
                <a:solidFill>
                  <a:schemeClr val="tx1"/>
                </a:solidFill>
              </a:rPr>
              <a:t>Interpretatie: voorbeeld intergift tijd bij donors</a:t>
            </a:r>
            <a:endParaRPr lang="en-US" dirty="0"/>
          </a:p>
        </p:txBody>
      </p:sp>
      <p:cxnSp>
        <p:nvCxnSpPr>
          <p:cNvPr id="5" name="Shape 537">
            <a:extLst>
              <a:ext uri="{FF2B5EF4-FFF2-40B4-BE49-F238E27FC236}">
                <a16:creationId xmlns:a16="http://schemas.microsoft.com/office/drawing/2014/main" id="{13498CAA-8FC0-F85A-5A87-0FBE24E96ADB}"/>
              </a:ext>
            </a:extLst>
          </p:cNvPr>
          <p:cNvCxnSpPr/>
          <p:nvPr/>
        </p:nvCxnSpPr>
        <p:spPr>
          <a:xfrm>
            <a:off x="183376" y="5893386"/>
            <a:ext cx="10316130" cy="0"/>
          </a:xfrm>
          <a:prstGeom prst="straightConnector1">
            <a:avLst/>
          </a:prstGeom>
          <a:noFill/>
          <a:ln w="38100" cap="flat" cmpd="dbl">
            <a:solidFill>
              <a:srgbClr val="A8D08C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AE18D30-DBAA-4767-BDDA-2D89C99E4D34}"/>
              </a:ext>
            </a:extLst>
          </p:cNvPr>
          <p:cNvCxnSpPr>
            <a:cxnSpLocks/>
          </p:cNvCxnSpPr>
          <p:nvPr/>
        </p:nvCxnSpPr>
        <p:spPr>
          <a:xfrm flipV="1">
            <a:off x="-119068" y="2002516"/>
            <a:ext cx="10921017" cy="42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0053093-B864-455B-9E0B-87258E9C2C99}"/>
              </a:ext>
            </a:extLst>
          </p:cNvPr>
          <p:cNvCxnSpPr/>
          <p:nvPr/>
        </p:nvCxnSpPr>
        <p:spPr>
          <a:xfrm>
            <a:off x="2125" y="1829262"/>
            <a:ext cx="0" cy="3596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58487C4-6522-4E68-9E57-1C2357C66B10}"/>
              </a:ext>
            </a:extLst>
          </p:cNvPr>
          <p:cNvCxnSpPr/>
          <p:nvPr/>
        </p:nvCxnSpPr>
        <p:spPr>
          <a:xfrm>
            <a:off x="411977" y="1822673"/>
            <a:ext cx="0" cy="3596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1416E07-7A09-4E48-A4D3-0788A650A29D}"/>
              </a:ext>
            </a:extLst>
          </p:cNvPr>
          <p:cNvCxnSpPr/>
          <p:nvPr/>
        </p:nvCxnSpPr>
        <p:spPr>
          <a:xfrm>
            <a:off x="802595" y="1829261"/>
            <a:ext cx="0" cy="3596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879628B-E86C-4346-8FAC-BB32ADEB22BD}"/>
              </a:ext>
            </a:extLst>
          </p:cNvPr>
          <p:cNvCxnSpPr/>
          <p:nvPr/>
        </p:nvCxnSpPr>
        <p:spPr>
          <a:xfrm>
            <a:off x="1212447" y="1822672"/>
            <a:ext cx="0" cy="3596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F219D3F-107B-4864-8BFB-7123F0B56436}"/>
              </a:ext>
            </a:extLst>
          </p:cNvPr>
          <p:cNvCxnSpPr/>
          <p:nvPr/>
        </p:nvCxnSpPr>
        <p:spPr>
          <a:xfrm>
            <a:off x="1601585" y="1829262"/>
            <a:ext cx="0" cy="3596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58FBF4A-907C-417F-93FD-EB15869887AB}"/>
              </a:ext>
            </a:extLst>
          </p:cNvPr>
          <p:cNvCxnSpPr/>
          <p:nvPr/>
        </p:nvCxnSpPr>
        <p:spPr>
          <a:xfrm>
            <a:off x="2011437" y="1822673"/>
            <a:ext cx="0" cy="3596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3FE2897-9549-4F04-89A6-E963342FF313}"/>
              </a:ext>
            </a:extLst>
          </p:cNvPr>
          <p:cNvCxnSpPr/>
          <p:nvPr/>
        </p:nvCxnSpPr>
        <p:spPr>
          <a:xfrm>
            <a:off x="2402055" y="1829261"/>
            <a:ext cx="0" cy="3596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A187C7A-6F7B-47D7-A769-C32D4670387E}"/>
              </a:ext>
            </a:extLst>
          </p:cNvPr>
          <p:cNvCxnSpPr/>
          <p:nvPr/>
        </p:nvCxnSpPr>
        <p:spPr>
          <a:xfrm>
            <a:off x="2811907" y="1822672"/>
            <a:ext cx="0" cy="3596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158121B-9675-4DF9-9B3B-A1A1DB18B535}"/>
              </a:ext>
            </a:extLst>
          </p:cNvPr>
          <p:cNvCxnSpPr/>
          <p:nvPr/>
        </p:nvCxnSpPr>
        <p:spPr>
          <a:xfrm>
            <a:off x="3217321" y="1829260"/>
            <a:ext cx="0" cy="3596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D28EFFB-5B09-4F17-8066-3261BFCB668B}"/>
              </a:ext>
            </a:extLst>
          </p:cNvPr>
          <p:cNvCxnSpPr/>
          <p:nvPr/>
        </p:nvCxnSpPr>
        <p:spPr>
          <a:xfrm>
            <a:off x="3627173" y="1822671"/>
            <a:ext cx="0" cy="3596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68E0927-9CFC-48FB-AE00-364CFC74D535}"/>
              </a:ext>
            </a:extLst>
          </p:cNvPr>
          <p:cNvCxnSpPr/>
          <p:nvPr/>
        </p:nvCxnSpPr>
        <p:spPr>
          <a:xfrm>
            <a:off x="4017791" y="1829259"/>
            <a:ext cx="0" cy="3596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B0A8FE5-5F2E-4FC3-959A-662CFEDDB347}"/>
              </a:ext>
            </a:extLst>
          </p:cNvPr>
          <p:cNvCxnSpPr/>
          <p:nvPr/>
        </p:nvCxnSpPr>
        <p:spPr>
          <a:xfrm>
            <a:off x="4427643" y="1822670"/>
            <a:ext cx="0" cy="3596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D320BB2-64E9-4E50-BB21-96F19C345DC0}"/>
              </a:ext>
            </a:extLst>
          </p:cNvPr>
          <p:cNvCxnSpPr/>
          <p:nvPr/>
        </p:nvCxnSpPr>
        <p:spPr>
          <a:xfrm>
            <a:off x="4816781" y="1829260"/>
            <a:ext cx="0" cy="3596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A0C557D-68FE-4FA2-937C-36DCD799D7FC}"/>
              </a:ext>
            </a:extLst>
          </p:cNvPr>
          <p:cNvCxnSpPr/>
          <p:nvPr/>
        </p:nvCxnSpPr>
        <p:spPr>
          <a:xfrm>
            <a:off x="5226633" y="1822671"/>
            <a:ext cx="0" cy="3596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A2E5E41-FF1F-411C-A366-8DB846505DA8}"/>
              </a:ext>
            </a:extLst>
          </p:cNvPr>
          <p:cNvCxnSpPr/>
          <p:nvPr/>
        </p:nvCxnSpPr>
        <p:spPr>
          <a:xfrm>
            <a:off x="5617251" y="1829259"/>
            <a:ext cx="0" cy="3596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5C4A09C-5767-4833-86B8-E98DEEEFDED8}"/>
              </a:ext>
            </a:extLst>
          </p:cNvPr>
          <p:cNvCxnSpPr/>
          <p:nvPr/>
        </p:nvCxnSpPr>
        <p:spPr>
          <a:xfrm>
            <a:off x="6027103" y="1822670"/>
            <a:ext cx="0" cy="3596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B69C19F-C84A-4589-BA93-3D3CD0D8281B}"/>
              </a:ext>
            </a:extLst>
          </p:cNvPr>
          <p:cNvCxnSpPr/>
          <p:nvPr/>
        </p:nvCxnSpPr>
        <p:spPr>
          <a:xfrm>
            <a:off x="6435494" y="1829262"/>
            <a:ext cx="0" cy="3596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BDB02B6-55E2-4B0D-81EE-50C7337E77C3}"/>
              </a:ext>
            </a:extLst>
          </p:cNvPr>
          <p:cNvCxnSpPr/>
          <p:nvPr/>
        </p:nvCxnSpPr>
        <p:spPr>
          <a:xfrm>
            <a:off x="6845346" y="1822673"/>
            <a:ext cx="0" cy="3596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6C4916E-E4EB-4BEA-B5E0-1DB7BA94D9E0}"/>
              </a:ext>
            </a:extLst>
          </p:cNvPr>
          <p:cNvCxnSpPr/>
          <p:nvPr/>
        </p:nvCxnSpPr>
        <p:spPr>
          <a:xfrm>
            <a:off x="7235964" y="1829261"/>
            <a:ext cx="0" cy="3596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C08F79B-A8D5-4E6D-9A86-32264751D290}"/>
              </a:ext>
            </a:extLst>
          </p:cNvPr>
          <p:cNvCxnSpPr/>
          <p:nvPr/>
        </p:nvCxnSpPr>
        <p:spPr>
          <a:xfrm>
            <a:off x="7645816" y="1822672"/>
            <a:ext cx="0" cy="3596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7A238E9-0853-4021-8CE3-774A649E2B66}"/>
              </a:ext>
            </a:extLst>
          </p:cNvPr>
          <p:cNvCxnSpPr/>
          <p:nvPr/>
        </p:nvCxnSpPr>
        <p:spPr>
          <a:xfrm>
            <a:off x="8034954" y="1829262"/>
            <a:ext cx="0" cy="3596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8A27215-B590-47D8-BC21-4133BC0303D3}"/>
              </a:ext>
            </a:extLst>
          </p:cNvPr>
          <p:cNvCxnSpPr/>
          <p:nvPr/>
        </p:nvCxnSpPr>
        <p:spPr>
          <a:xfrm>
            <a:off x="8444806" y="1822673"/>
            <a:ext cx="0" cy="3596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026A341-88B0-4E70-86AD-EE999BFA7AC5}"/>
              </a:ext>
            </a:extLst>
          </p:cNvPr>
          <p:cNvCxnSpPr/>
          <p:nvPr/>
        </p:nvCxnSpPr>
        <p:spPr>
          <a:xfrm>
            <a:off x="8835424" y="1829261"/>
            <a:ext cx="0" cy="3596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2D43D50-E41F-41C5-A358-C60ACC264DA6}"/>
              </a:ext>
            </a:extLst>
          </p:cNvPr>
          <p:cNvCxnSpPr/>
          <p:nvPr/>
        </p:nvCxnSpPr>
        <p:spPr>
          <a:xfrm>
            <a:off x="9245276" y="1822672"/>
            <a:ext cx="0" cy="3596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43E41688-5EB2-494F-8B5B-67DB5D6D3EBA}"/>
              </a:ext>
            </a:extLst>
          </p:cNvPr>
          <p:cNvCxnSpPr/>
          <p:nvPr/>
        </p:nvCxnSpPr>
        <p:spPr>
          <a:xfrm>
            <a:off x="9650690" y="1829260"/>
            <a:ext cx="0" cy="3596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92CDE83-550B-4C1D-A750-E0AFCF87E3F5}"/>
              </a:ext>
            </a:extLst>
          </p:cNvPr>
          <p:cNvCxnSpPr/>
          <p:nvPr/>
        </p:nvCxnSpPr>
        <p:spPr>
          <a:xfrm>
            <a:off x="10060542" y="1822671"/>
            <a:ext cx="0" cy="3596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1468D96-2F22-4D4A-9D4D-4835C26FF50A}"/>
              </a:ext>
            </a:extLst>
          </p:cNvPr>
          <p:cNvCxnSpPr/>
          <p:nvPr/>
        </p:nvCxnSpPr>
        <p:spPr>
          <a:xfrm>
            <a:off x="10451160" y="1829259"/>
            <a:ext cx="0" cy="3596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>
            <a:extLst>
              <a:ext uri="{FF2B5EF4-FFF2-40B4-BE49-F238E27FC236}">
                <a16:creationId xmlns:a16="http://schemas.microsoft.com/office/drawing/2014/main" id="{759E392E-9AE8-4B34-9B9F-A4929E4BDE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603" y="1326817"/>
            <a:ext cx="415771" cy="415771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C154ABD5-37F8-4EFD-AF25-C4E8240ADC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4021" y="1288937"/>
            <a:ext cx="415771" cy="415771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9F644E68-634E-4BDA-BEB1-9AB8CC48F9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5405" y="1276936"/>
            <a:ext cx="415771" cy="415771"/>
          </a:xfrm>
          <a:prstGeom prst="rect">
            <a:avLst/>
          </a:prstGeom>
        </p:spPr>
      </p:pic>
      <p:sp>
        <p:nvSpPr>
          <p:cNvPr id="37" name="TextBox 49">
            <a:extLst>
              <a:ext uri="{FF2B5EF4-FFF2-40B4-BE49-F238E27FC236}">
                <a16:creationId xmlns:a16="http://schemas.microsoft.com/office/drawing/2014/main" id="{C1D9A424-1314-4C34-BC12-53C0CE697BC4}"/>
              </a:ext>
            </a:extLst>
          </p:cNvPr>
          <p:cNvSpPr txBox="1"/>
          <p:nvPr/>
        </p:nvSpPr>
        <p:spPr>
          <a:xfrm>
            <a:off x="-23860" y="2208311"/>
            <a:ext cx="8264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nl-BE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June</a:t>
            </a:r>
            <a:endParaRPr lang="nl-BE" b="1" dirty="0">
              <a:solidFill>
                <a:srgbClr val="0070C0"/>
              </a:solidFill>
            </a:endParaRPr>
          </a:p>
        </p:txBody>
      </p:sp>
      <p:sp>
        <p:nvSpPr>
          <p:cNvPr id="38" name="TextBox 50">
            <a:extLst>
              <a:ext uri="{FF2B5EF4-FFF2-40B4-BE49-F238E27FC236}">
                <a16:creationId xmlns:a16="http://schemas.microsoft.com/office/drawing/2014/main" id="{7385E428-7890-4E68-8012-EED6F417D404}"/>
              </a:ext>
            </a:extLst>
          </p:cNvPr>
          <p:cNvSpPr txBox="1"/>
          <p:nvPr/>
        </p:nvSpPr>
        <p:spPr>
          <a:xfrm>
            <a:off x="4820062" y="2208311"/>
            <a:ext cx="8264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nl-BE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June</a:t>
            </a:r>
            <a:endParaRPr lang="nl-BE" b="1" dirty="0">
              <a:solidFill>
                <a:srgbClr val="0070C0"/>
              </a:solidFill>
            </a:endParaRPr>
          </a:p>
        </p:txBody>
      </p:sp>
      <p:sp>
        <p:nvSpPr>
          <p:cNvPr id="39" name="TextBox 51">
            <a:extLst>
              <a:ext uri="{FF2B5EF4-FFF2-40B4-BE49-F238E27FC236}">
                <a16:creationId xmlns:a16="http://schemas.microsoft.com/office/drawing/2014/main" id="{CC4845C0-1C71-426A-AD9C-06269BFEFAA1}"/>
              </a:ext>
            </a:extLst>
          </p:cNvPr>
          <p:cNvSpPr txBox="1"/>
          <p:nvPr/>
        </p:nvSpPr>
        <p:spPr>
          <a:xfrm>
            <a:off x="2398678" y="2182425"/>
            <a:ext cx="8264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nl-BE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Dec</a:t>
            </a:r>
            <a:endParaRPr lang="nl-BE" b="1" dirty="0">
              <a:solidFill>
                <a:srgbClr val="0070C0"/>
              </a:solidFill>
            </a:endParaRP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2A9AC077-E75D-48FF-AEB6-4D48B3A58CF2}"/>
              </a:ext>
            </a:extLst>
          </p:cNvPr>
          <p:cNvCxnSpPr/>
          <p:nvPr/>
        </p:nvCxnSpPr>
        <p:spPr>
          <a:xfrm>
            <a:off x="738970" y="1611899"/>
            <a:ext cx="165970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06970651-9DA9-4C48-8648-45324BB28971}"/>
              </a:ext>
            </a:extLst>
          </p:cNvPr>
          <p:cNvCxnSpPr/>
          <p:nvPr/>
        </p:nvCxnSpPr>
        <p:spPr>
          <a:xfrm>
            <a:off x="3187937" y="1611899"/>
            <a:ext cx="165970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TextBox 55">
            <a:extLst>
              <a:ext uri="{FF2B5EF4-FFF2-40B4-BE49-F238E27FC236}">
                <a16:creationId xmlns:a16="http://schemas.microsoft.com/office/drawing/2014/main" id="{A372D00B-C51F-4C34-8B99-940628DE2C67}"/>
              </a:ext>
            </a:extLst>
          </p:cNvPr>
          <p:cNvSpPr txBox="1"/>
          <p:nvPr/>
        </p:nvSpPr>
        <p:spPr>
          <a:xfrm>
            <a:off x="3252533" y="1104142"/>
            <a:ext cx="15951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nl-BE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Intergift time 180 days</a:t>
            </a:r>
            <a:endParaRPr lang="nl-BE" b="1" dirty="0">
              <a:solidFill>
                <a:srgbClr val="0070C0"/>
              </a:solidFill>
            </a:endParaRPr>
          </a:p>
        </p:txBody>
      </p:sp>
      <p:sp>
        <p:nvSpPr>
          <p:cNvPr id="43" name="TextBox 56">
            <a:extLst>
              <a:ext uri="{FF2B5EF4-FFF2-40B4-BE49-F238E27FC236}">
                <a16:creationId xmlns:a16="http://schemas.microsoft.com/office/drawing/2014/main" id="{19F3B3F7-E420-4765-B710-1B1B4CAB79EA}"/>
              </a:ext>
            </a:extLst>
          </p:cNvPr>
          <p:cNvSpPr txBox="1"/>
          <p:nvPr/>
        </p:nvSpPr>
        <p:spPr>
          <a:xfrm>
            <a:off x="9696442" y="2228080"/>
            <a:ext cx="8264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nl-BE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June</a:t>
            </a:r>
            <a:endParaRPr lang="nl-BE" b="1" dirty="0">
              <a:solidFill>
                <a:srgbClr val="0070C0"/>
              </a:solidFill>
            </a:endParaRPr>
          </a:p>
        </p:txBody>
      </p:sp>
      <p:sp>
        <p:nvSpPr>
          <p:cNvPr id="44" name="TextBox 57">
            <a:extLst>
              <a:ext uri="{FF2B5EF4-FFF2-40B4-BE49-F238E27FC236}">
                <a16:creationId xmlns:a16="http://schemas.microsoft.com/office/drawing/2014/main" id="{F18B1B0C-E3C1-4F26-8E30-B9413DDC947A}"/>
              </a:ext>
            </a:extLst>
          </p:cNvPr>
          <p:cNvSpPr txBox="1"/>
          <p:nvPr/>
        </p:nvSpPr>
        <p:spPr>
          <a:xfrm>
            <a:off x="7275058" y="2202194"/>
            <a:ext cx="8264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nl-BE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Dec</a:t>
            </a:r>
            <a:endParaRPr lang="nl-BE" b="1" dirty="0">
              <a:solidFill>
                <a:srgbClr val="0070C0"/>
              </a:solidFill>
            </a:endParaRP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4BC6CCEE-2AA9-49E3-9950-C81EC2896906}"/>
              </a:ext>
            </a:extLst>
          </p:cNvPr>
          <p:cNvGrpSpPr/>
          <p:nvPr/>
        </p:nvGrpSpPr>
        <p:grpSpPr>
          <a:xfrm>
            <a:off x="3062261" y="2182355"/>
            <a:ext cx="3097997" cy="2536015"/>
            <a:chOff x="3717085" y="2567932"/>
            <a:chExt cx="3097997" cy="2536015"/>
          </a:xfrm>
        </p:grpSpPr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19F57E01-88C4-45E2-8202-4E4E749278A6}"/>
                </a:ext>
              </a:extLst>
            </p:cNvPr>
            <p:cNvCxnSpPr/>
            <p:nvPr/>
          </p:nvCxnSpPr>
          <p:spPr>
            <a:xfrm>
              <a:off x="6272075" y="2567932"/>
              <a:ext cx="0" cy="129385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TextBox 62">
              <a:extLst>
                <a:ext uri="{FF2B5EF4-FFF2-40B4-BE49-F238E27FC236}">
                  <a16:creationId xmlns:a16="http://schemas.microsoft.com/office/drawing/2014/main" id="{71DFCA46-C3C7-4ADF-824B-D6D0B2A90EB3}"/>
                </a:ext>
              </a:extLst>
            </p:cNvPr>
            <p:cNvSpPr txBox="1"/>
            <p:nvPr/>
          </p:nvSpPr>
          <p:spPr>
            <a:xfrm>
              <a:off x="5881457" y="3922792"/>
              <a:ext cx="82645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nl-BE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July</a:t>
              </a:r>
              <a:endParaRPr lang="nl-BE" b="1" dirty="0">
                <a:solidFill>
                  <a:srgbClr val="0070C0"/>
                </a:solidFill>
              </a:endParaRPr>
            </a:p>
          </p:txBody>
        </p:sp>
        <p:sp>
          <p:nvSpPr>
            <p:cNvPr id="70" name="TextBox 63">
              <a:extLst>
                <a:ext uri="{FF2B5EF4-FFF2-40B4-BE49-F238E27FC236}">
                  <a16:creationId xmlns:a16="http://schemas.microsoft.com/office/drawing/2014/main" id="{FB563DCC-2FDC-4770-8E3C-71B33F1C64F9}"/>
                </a:ext>
              </a:extLst>
            </p:cNvPr>
            <p:cNvSpPr txBox="1"/>
            <p:nvPr/>
          </p:nvSpPr>
          <p:spPr>
            <a:xfrm>
              <a:off x="4816462" y="4214139"/>
              <a:ext cx="17275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r"/>
              <a:r>
                <a:rPr lang="nl-BE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Recency : 30 days</a:t>
              </a:r>
              <a:endParaRPr lang="nl-BE" b="1" dirty="0">
                <a:solidFill>
                  <a:srgbClr val="0070C0"/>
                </a:solidFill>
              </a:endParaRPr>
            </a:p>
          </p:txBody>
        </p:sp>
        <p:sp>
          <p:nvSpPr>
            <p:cNvPr id="71" name="TextBox 64">
              <a:extLst>
                <a:ext uri="{FF2B5EF4-FFF2-40B4-BE49-F238E27FC236}">
                  <a16:creationId xmlns:a16="http://schemas.microsoft.com/office/drawing/2014/main" id="{3A9AFEE6-77FA-4472-87C4-F020EB3918A4}"/>
                </a:ext>
              </a:extLst>
            </p:cNvPr>
            <p:cNvSpPr txBox="1"/>
            <p:nvPr/>
          </p:nvSpPr>
          <p:spPr>
            <a:xfrm>
              <a:off x="3717085" y="4510974"/>
              <a:ext cx="28328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r"/>
              <a:r>
                <a:rPr lang="nl-BE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Intergift - recency  : -150 days</a:t>
              </a:r>
              <a:endParaRPr lang="nl-BE" b="1" dirty="0">
                <a:solidFill>
                  <a:srgbClr val="0070C0"/>
                </a:solidFill>
              </a:endParaRPr>
            </a:p>
          </p:txBody>
        </p:sp>
        <p:sp>
          <p:nvSpPr>
            <p:cNvPr id="72" name="TextBox 65">
              <a:extLst>
                <a:ext uri="{FF2B5EF4-FFF2-40B4-BE49-F238E27FC236}">
                  <a16:creationId xmlns:a16="http://schemas.microsoft.com/office/drawing/2014/main" id="{39198EAE-0FD7-4467-A66D-9538843CD7C8}"/>
                </a:ext>
              </a:extLst>
            </p:cNvPr>
            <p:cNvSpPr txBox="1"/>
            <p:nvPr/>
          </p:nvSpPr>
          <p:spPr>
            <a:xfrm>
              <a:off x="4792790" y="4796170"/>
              <a:ext cx="202229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nl-BE" b="1" dirty="0">
                  <a:solidFill>
                    <a:srgbClr val="FF0000"/>
                  </a:solidFill>
                </a:rPr>
                <a:t>Low probability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78DAF5AD-2DD3-4BF2-9A70-21998965014C}"/>
              </a:ext>
            </a:extLst>
          </p:cNvPr>
          <p:cNvGrpSpPr/>
          <p:nvPr/>
        </p:nvGrpSpPr>
        <p:grpSpPr>
          <a:xfrm>
            <a:off x="4816781" y="2182355"/>
            <a:ext cx="2871504" cy="3571503"/>
            <a:chOff x="5471605" y="2567932"/>
            <a:chExt cx="2871504" cy="3571503"/>
          </a:xfrm>
        </p:grpSpPr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1C0033C3-6D67-4C07-B1C3-CBBB6E0C1234}"/>
                </a:ext>
              </a:extLst>
            </p:cNvPr>
            <p:cNvCxnSpPr>
              <a:cxnSpLocks/>
            </p:cNvCxnSpPr>
            <p:nvPr/>
          </p:nvCxnSpPr>
          <p:spPr>
            <a:xfrm>
              <a:off x="7890788" y="2567932"/>
              <a:ext cx="0" cy="231478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6">
              <a:extLst>
                <a:ext uri="{FF2B5EF4-FFF2-40B4-BE49-F238E27FC236}">
                  <a16:creationId xmlns:a16="http://schemas.microsoft.com/office/drawing/2014/main" id="{B41ABE06-03C2-4154-9597-9FC01826E208}"/>
                </a:ext>
              </a:extLst>
            </p:cNvPr>
            <p:cNvSpPr txBox="1"/>
            <p:nvPr/>
          </p:nvSpPr>
          <p:spPr>
            <a:xfrm>
              <a:off x="6980060" y="4958281"/>
              <a:ext cx="121083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nl-BE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November</a:t>
              </a:r>
              <a:endParaRPr lang="nl-BE" b="1" dirty="0">
                <a:solidFill>
                  <a:srgbClr val="0070C0"/>
                </a:solidFill>
              </a:endParaRPr>
            </a:p>
          </p:txBody>
        </p:sp>
        <p:sp>
          <p:nvSpPr>
            <p:cNvPr id="65" name="TextBox 67">
              <a:extLst>
                <a:ext uri="{FF2B5EF4-FFF2-40B4-BE49-F238E27FC236}">
                  <a16:creationId xmlns:a16="http://schemas.microsoft.com/office/drawing/2014/main" id="{076FCC7B-840C-4643-907A-9CBEBC10FA08}"/>
                </a:ext>
              </a:extLst>
            </p:cNvPr>
            <p:cNvSpPr txBox="1"/>
            <p:nvPr/>
          </p:nvSpPr>
          <p:spPr>
            <a:xfrm>
              <a:off x="6272075" y="5232533"/>
              <a:ext cx="18610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nl-BE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Recency : 150 days</a:t>
              </a:r>
              <a:endParaRPr lang="nl-BE" b="1" dirty="0">
                <a:solidFill>
                  <a:srgbClr val="0070C0"/>
                </a:solidFill>
              </a:endParaRPr>
            </a:p>
          </p:txBody>
        </p:sp>
        <p:sp>
          <p:nvSpPr>
            <p:cNvPr id="66" name="TextBox 68">
              <a:extLst>
                <a:ext uri="{FF2B5EF4-FFF2-40B4-BE49-F238E27FC236}">
                  <a16:creationId xmlns:a16="http://schemas.microsoft.com/office/drawing/2014/main" id="{73E44F73-61ED-4986-9668-CF896448306E}"/>
                </a:ext>
              </a:extLst>
            </p:cNvPr>
            <p:cNvSpPr txBox="1"/>
            <p:nvPr/>
          </p:nvSpPr>
          <p:spPr>
            <a:xfrm>
              <a:off x="5471605" y="5545317"/>
              <a:ext cx="266148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nl-BE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Intergift - recency  : -30 days</a:t>
              </a:r>
              <a:endParaRPr lang="nl-BE" b="1" dirty="0">
                <a:solidFill>
                  <a:srgbClr val="0070C0"/>
                </a:solidFill>
              </a:endParaRPr>
            </a:p>
          </p:txBody>
        </p:sp>
        <p:sp>
          <p:nvSpPr>
            <p:cNvPr id="67" name="TextBox 69">
              <a:extLst>
                <a:ext uri="{FF2B5EF4-FFF2-40B4-BE49-F238E27FC236}">
                  <a16:creationId xmlns:a16="http://schemas.microsoft.com/office/drawing/2014/main" id="{F29AA19F-58F8-4F11-902C-D1BC2D8963EE}"/>
                </a:ext>
              </a:extLst>
            </p:cNvPr>
            <p:cNvSpPr txBox="1"/>
            <p:nvPr/>
          </p:nvSpPr>
          <p:spPr>
            <a:xfrm>
              <a:off x="6320817" y="5831658"/>
              <a:ext cx="202229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nl-BE" b="1" dirty="0">
                  <a:solidFill>
                    <a:srgbClr val="00B050"/>
                  </a:solidFill>
                </a:rPr>
                <a:t>High probability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794A6231-C7C9-4CA2-AC0D-605009A2F761}"/>
              </a:ext>
            </a:extLst>
          </p:cNvPr>
          <p:cNvGrpSpPr/>
          <p:nvPr/>
        </p:nvGrpSpPr>
        <p:grpSpPr>
          <a:xfrm>
            <a:off x="7536070" y="2182355"/>
            <a:ext cx="3106293" cy="3556295"/>
            <a:chOff x="8190894" y="2567932"/>
            <a:chExt cx="3106293" cy="3556295"/>
          </a:xfrm>
        </p:grpSpPr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67D96B14-1966-4011-A9DD-105BE7DE0981}"/>
                </a:ext>
              </a:extLst>
            </p:cNvPr>
            <p:cNvCxnSpPr>
              <a:cxnSpLocks/>
            </p:cNvCxnSpPr>
            <p:nvPr/>
          </p:nvCxnSpPr>
          <p:spPr>
            <a:xfrm>
              <a:off x="8689778" y="2567932"/>
              <a:ext cx="0" cy="231478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72">
              <a:extLst>
                <a:ext uri="{FF2B5EF4-FFF2-40B4-BE49-F238E27FC236}">
                  <a16:creationId xmlns:a16="http://schemas.microsoft.com/office/drawing/2014/main" id="{777C635F-91F2-44AE-8D52-9413ACFDEB3D}"/>
                </a:ext>
              </a:extLst>
            </p:cNvPr>
            <p:cNvSpPr txBox="1"/>
            <p:nvPr/>
          </p:nvSpPr>
          <p:spPr>
            <a:xfrm>
              <a:off x="8190894" y="4924756"/>
              <a:ext cx="121083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nl-BE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Jan</a:t>
              </a:r>
              <a:endParaRPr lang="nl-BE" b="1" dirty="0">
                <a:solidFill>
                  <a:srgbClr val="0070C0"/>
                </a:solidFill>
              </a:endParaRPr>
            </a:p>
          </p:txBody>
        </p:sp>
        <p:sp>
          <p:nvSpPr>
            <p:cNvPr id="60" name="TextBox 73">
              <a:extLst>
                <a:ext uri="{FF2B5EF4-FFF2-40B4-BE49-F238E27FC236}">
                  <a16:creationId xmlns:a16="http://schemas.microsoft.com/office/drawing/2014/main" id="{97ABCBAB-498C-4F2C-B7F4-1333BBA8D05C}"/>
                </a:ext>
              </a:extLst>
            </p:cNvPr>
            <p:cNvSpPr txBox="1"/>
            <p:nvPr/>
          </p:nvSpPr>
          <p:spPr>
            <a:xfrm>
              <a:off x="8578393" y="5218172"/>
              <a:ext cx="18610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nl-BE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Recency : 210 days</a:t>
              </a:r>
              <a:endParaRPr lang="nl-BE" b="1" dirty="0">
                <a:solidFill>
                  <a:srgbClr val="0070C0"/>
                </a:solidFill>
              </a:endParaRPr>
            </a:p>
          </p:txBody>
        </p:sp>
        <p:sp>
          <p:nvSpPr>
            <p:cNvPr id="61" name="TextBox 74">
              <a:extLst>
                <a:ext uri="{FF2B5EF4-FFF2-40B4-BE49-F238E27FC236}">
                  <a16:creationId xmlns:a16="http://schemas.microsoft.com/office/drawing/2014/main" id="{22FD175B-CB72-4B6A-AD54-10B0B7B08348}"/>
                </a:ext>
              </a:extLst>
            </p:cNvPr>
            <p:cNvSpPr txBox="1"/>
            <p:nvPr/>
          </p:nvSpPr>
          <p:spPr>
            <a:xfrm>
              <a:off x="8578393" y="5537567"/>
              <a:ext cx="271879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nl-BE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Intergift - recency  : 30 days</a:t>
              </a:r>
              <a:endParaRPr lang="nl-BE" b="1" dirty="0">
                <a:solidFill>
                  <a:srgbClr val="0070C0"/>
                </a:solidFill>
              </a:endParaRPr>
            </a:p>
          </p:txBody>
        </p:sp>
        <p:sp>
          <p:nvSpPr>
            <p:cNvPr id="62" name="TextBox 75">
              <a:extLst>
                <a:ext uri="{FF2B5EF4-FFF2-40B4-BE49-F238E27FC236}">
                  <a16:creationId xmlns:a16="http://schemas.microsoft.com/office/drawing/2014/main" id="{3A1D622C-ED71-4A40-8A88-3E24AFB55C98}"/>
                </a:ext>
              </a:extLst>
            </p:cNvPr>
            <p:cNvSpPr txBox="1"/>
            <p:nvPr/>
          </p:nvSpPr>
          <p:spPr>
            <a:xfrm>
              <a:off x="8578393" y="5816450"/>
              <a:ext cx="202229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nl-BE" b="1" dirty="0">
                  <a:solidFill>
                    <a:srgbClr val="00B050"/>
                  </a:solidFill>
                </a:rPr>
                <a:t>High probability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4964C640-7ABC-4500-9311-A8D5D23CAB0E}"/>
              </a:ext>
            </a:extLst>
          </p:cNvPr>
          <p:cNvGrpSpPr/>
          <p:nvPr/>
        </p:nvGrpSpPr>
        <p:grpSpPr>
          <a:xfrm>
            <a:off x="8937705" y="2157259"/>
            <a:ext cx="3373363" cy="2493325"/>
            <a:chOff x="9592529" y="2542836"/>
            <a:chExt cx="3373363" cy="2493325"/>
          </a:xfrm>
        </p:grpSpPr>
        <p:sp>
          <p:nvSpPr>
            <p:cNvPr id="53" name="TextBox 76">
              <a:extLst>
                <a:ext uri="{FF2B5EF4-FFF2-40B4-BE49-F238E27FC236}">
                  <a16:creationId xmlns:a16="http://schemas.microsoft.com/office/drawing/2014/main" id="{E9C03C52-8B49-42FB-9034-F180599077D7}"/>
                </a:ext>
              </a:extLst>
            </p:cNvPr>
            <p:cNvSpPr txBox="1"/>
            <p:nvPr/>
          </p:nvSpPr>
          <p:spPr>
            <a:xfrm>
              <a:off x="9823508" y="3836690"/>
              <a:ext cx="121083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nl-BE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May</a:t>
              </a:r>
              <a:endParaRPr lang="nl-BE" b="1" dirty="0">
                <a:solidFill>
                  <a:srgbClr val="0070C0"/>
                </a:solidFill>
              </a:endParaRPr>
            </a:p>
          </p:txBody>
        </p:sp>
        <p:sp>
          <p:nvSpPr>
            <p:cNvPr id="54" name="TextBox 77">
              <a:extLst>
                <a:ext uri="{FF2B5EF4-FFF2-40B4-BE49-F238E27FC236}">
                  <a16:creationId xmlns:a16="http://schemas.microsoft.com/office/drawing/2014/main" id="{093EFA94-7D74-444B-8B1C-4E29D8C12AB1}"/>
                </a:ext>
              </a:extLst>
            </p:cNvPr>
            <p:cNvSpPr txBox="1"/>
            <p:nvPr/>
          </p:nvSpPr>
          <p:spPr>
            <a:xfrm>
              <a:off x="9592529" y="4130106"/>
              <a:ext cx="18610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nl-BE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Recency : 330 days</a:t>
              </a:r>
              <a:endParaRPr lang="nl-BE" b="1" dirty="0">
                <a:solidFill>
                  <a:srgbClr val="0070C0"/>
                </a:solidFill>
              </a:endParaRPr>
            </a:p>
          </p:txBody>
        </p:sp>
        <p:sp>
          <p:nvSpPr>
            <p:cNvPr id="55" name="TextBox 78">
              <a:extLst>
                <a:ext uri="{FF2B5EF4-FFF2-40B4-BE49-F238E27FC236}">
                  <a16:creationId xmlns:a16="http://schemas.microsoft.com/office/drawing/2014/main" id="{8E63DFFF-BEBD-499A-802D-E14A60D34684}"/>
                </a:ext>
              </a:extLst>
            </p:cNvPr>
            <p:cNvSpPr txBox="1"/>
            <p:nvPr/>
          </p:nvSpPr>
          <p:spPr>
            <a:xfrm>
              <a:off x="9601426" y="4434968"/>
              <a:ext cx="33644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nl-BE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Intergift - recency  : 150 days</a:t>
              </a:r>
              <a:endParaRPr lang="nl-BE" b="1" dirty="0">
                <a:solidFill>
                  <a:srgbClr val="0070C0"/>
                </a:solidFill>
              </a:endParaRPr>
            </a:p>
          </p:txBody>
        </p:sp>
        <p:sp>
          <p:nvSpPr>
            <p:cNvPr id="56" name="TextBox 79">
              <a:extLst>
                <a:ext uri="{FF2B5EF4-FFF2-40B4-BE49-F238E27FC236}">
                  <a16:creationId xmlns:a16="http://schemas.microsoft.com/office/drawing/2014/main" id="{F6F28F3B-BA3B-4662-A4DA-BA8E9F20B524}"/>
                </a:ext>
              </a:extLst>
            </p:cNvPr>
            <p:cNvSpPr txBox="1"/>
            <p:nvPr/>
          </p:nvSpPr>
          <p:spPr>
            <a:xfrm>
              <a:off x="9592529" y="4728384"/>
              <a:ext cx="202229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nl-BE" b="1" dirty="0">
                  <a:solidFill>
                    <a:srgbClr val="FF0000"/>
                  </a:solidFill>
                </a:rPr>
                <a:t>Low probability</a:t>
              </a:r>
            </a:p>
          </p:txBody>
        </p: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60EE393F-5491-4E6C-86E7-F25F145E7CB4}"/>
                </a:ext>
              </a:extLst>
            </p:cNvPr>
            <p:cNvCxnSpPr/>
            <p:nvPr/>
          </p:nvCxnSpPr>
          <p:spPr>
            <a:xfrm>
              <a:off x="10305514" y="2542836"/>
              <a:ext cx="0" cy="129385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FAFDB24-E5DC-49F8-AC60-1BC769224F6B}"/>
              </a:ext>
            </a:extLst>
          </p:cNvPr>
          <p:cNvGrpSpPr/>
          <p:nvPr/>
        </p:nvGrpSpPr>
        <p:grpSpPr>
          <a:xfrm>
            <a:off x="7462023" y="1276936"/>
            <a:ext cx="415771" cy="425651"/>
            <a:chOff x="8116847" y="1662513"/>
            <a:chExt cx="415771" cy="425651"/>
          </a:xfrm>
        </p:grpSpPr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4BDE18C8-8100-4CDF-B6FC-6B5BD88B944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accent3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8116847" y="1662513"/>
              <a:ext cx="415771" cy="415771"/>
            </a:xfrm>
            <a:prstGeom prst="rect">
              <a:avLst/>
            </a:prstGeom>
          </p:spPr>
        </p:pic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5F5D252C-AC56-42C2-99D4-5D5C6169FA54}"/>
                </a:ext>
              </a:extLst>
            </p:cNvPr>
            <p:cNvCxnSpPr/>
            <p:nvPr/>
          </p:nvCxnSpPr>
          <p:spPr>
            <a:xfrm>
              <a:off x="8153400" y="1662513"/>
              <a:ext cx="379218" cy="415771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D85338E0-1F02-497A-BEF1-0B680C4E78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29778" y="1672392"/>
              <a:ext cx="341724" cy="415772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0576688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C5DDE5BD-127E-4050-8994-A4263FBFF4B2}"/>
              </a:ext>
            </a:extLst>
          </p:cNvPr>
          <p:cNvSpPr/>
          <p:nvPr/>
        </p:nvSpPr>
        <p:spPr bwMode="auto">
          <a:xfrm>
            <a:off x="72190" y="5532504"/>
            <a:ext cx="3882081" cy="980043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6200" tIns="38100" rIns="76200" bIns="38100" numCol="1" rtlCol="0" anchor="ctr" anchorCtr="0" compatLnSpc="1">
            <a:prstTxWarp prst="textNoShape">
              <a:avLst/>
            </a:prstTxWarp>
          </a:bodyPr>
          <a:lstStyle/>
          <a:p>
            <a:pPr algn="ctr" defTabSz="761970" fontAlgn="base">
              <a:spcBef>
                <a:spcPct val="0"/>
              </a:spcBef>
              <a:spcAft>
                <a:spcPct val="0"/>
              </a:spcAft>
            </a:pPr>
            <a:endParaRPr lang="nl-BE" sz="2667" dirty="0" err="1">
              <a:solidFill>
                <a:schemeClr val="bg1"/>
              </a:solidFill>
              <a:latin typeface="Arial" pitchFamily="-110" charset="0"/>
              <a:ea typeface="ヒラギノ角ゴ ProN W3" pitchFamily="-110" charset="-128"/>
              <a:cs typeface="ヒラギノ角ゴ ProN W3" pitchFamily="-110" charset="-128"/>
              <a:sym typeface="Arial" pitchFamily="-110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8949" y="-754273"/>
            <a:ext cx="10981267" cy="1615440"/>
          </a:xfrm>
        </p:spPr>
        <p:txBody>
          <a:bodyPr/>
          <a:lstStyle/>
          <a:p>
            <a:r>
              <a:rPr lang="en-US" sz="3667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Complexiteit</a:t>
            </a:r>
            <a:r>
              <a:rPr lang="en-US" sz="3667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vs. </a:t>
            </a:r>
            <a:r>
              <a:rPr lang="en-US" sz="3667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interpreteerbaar</a:t>
            </a:r>
            <a:r>
              <a:rPr lang="en-US" sz="3667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&amp; </a:t>
            </a:r>
            <a:r>
              <a:rPr lang="en-US" sz="3667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actioneerbaar</a:t>
            </a:r>
            <a:endParaRPr lang="en-US" sz="3667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1028" name="Picture 4" descr="Dotscience Blog. Explainable and privacy-preserving artificial intelligence  - Part 1">
            <a:extLst>
              <a:ext uri="{FF2B5EF4-FFF2-40B4-BE49-F238E27FC236}">
                <a16:creationId xmlns:a16="http://schemas.microsoft.com/office/drawing/2014/main" id="{537C8C13-6347-ED20-F2A2-5955578D79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282" y="1790163"/>
            <a:ext cx="5962256" cy="4378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ustomer Churn Prediction and Mediation - Mather">
            <a:extLst>
              <a:ext uri="{FF2B5EF4-FFF2-40B4-BE49-F238E27FC236}">
                <a16:creationId xmlns:a16="http://schemas.microsoft.com/office/drawing/2014/main" id="{0D844289-762A-123A-FEE8-A3B0868DAD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4630" y="1557254"/>
            <a:ext cx="5539705" cy="3562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3DADC4C-1336-00A6-78C7-C64B88873EDE}"/>
              </a:ext>
            </a:extLst>
          </p:cNvPr>
          <p:cNvCxnSpPr/>
          <p:nvPr/>
        </p:nvCxnSpPr>
        <p:spPr>
          <a:xfrm>
            <a:off x="6420634" y="1073999"/>
            <a:ext cx="0" cy="56231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895248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5">
            <a:extLst>
              <a:ext uri="{FF2B5EF4-FFF2-40B4-BE49-F238E27FC236}">
                <a16:creationId xmlns:a16="http://schemas.microsoft.com/office/drawing/2014/main" id="{D1FB3389-D592-482D-7A6A-119E989B9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366" y="378458"/>
            <a:ext cx="11256128" cy="1154163"/>
          </a:xfrm>
        </p:spPr>
        <p:txBody>
          <a:bodyPr>
            <a:normAutofit/>
          </a:bodyPr>
          <a:lstStyle/>
          <a:p>
            <a:r>
              <a:rPr lang="nl-BE" sz="4000" dirty="0">
                <a:solidFill>
                  <a:schemeClr val="tx1"/>
                </a:solidFill>
              </a:rPr>
              <a:t>Voorbeeld PIG (probability incidence graph)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40991C-CC88-5D1C-588A-1F007FC165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4571" y="1325522"/>
            <a:ext cx="8417605" cy="4656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388452"/>
      </p:ext>
    </p:extLst>
  </p:cSld>
  <p:clrMapOvr>
    <a:masterClrMapping/>
  </p:clrMapOvr>
  <p:transition spd="med"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5">
            <a:extLst>
              <a:ext uri="{FF2B5EF4-FFF2-40B4-BE49-F238E27FC236}">
                <a16:creationId xmlns:a16="http://schemas.microsoft.com/office/drawing/2014/main" id="{D1FB3389-D592-482D-7A6A-119E989B9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366" y="378458"/>
            <a:ext cx="11256128" cy="1154163"/>
          </a:xfrm>
        </p:spPr>
        <p:txBody>
          <a:bodyPr>
            <a:normAutofit/>
          </a:bodyPr>
          <a:lstStyle/>
          <a:p>
            <a:r>
              <a:rPr lang="nl-BE" sz="4000" dirty="0">
                <a:solidFill>
                  <a:schemeClr val="tx1"/>
                </a:solidFill>
              </a:rPr>
              <a:t>Voorbeeld PIG (probability incidence graph)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31CC64-784C-63E7-73F8-A962DA66E5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7200" y="1180723"/>
            <a:ext cx="8477930" cy="4758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891402"/>
      </p:ext>
    </p:extLst>
  </p:cSld>
  <p:clrMapOvr>
    <a:masterClrMapping/>
  </p:clrMapOvr>
  <p:transition spd="med"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lowchart: Alternate Process 42">
            <a:extLst>
              <a:ext uri="{FF2B5EF4-FFF2-40B4-BE49-F238E27FC236}">
                <a16:creationId xmlns:a16="http://schemas.microsoft.com/office/drawing/2014/main" id="{E15990AC-FA46-3CD8-E4EE-6DD426DED366}"/>
              </a:ext>
            </a:extLst>
          </p:cNvPr>
          <p:cNvSpPr/>
          <p:nvPr/>
        </p:nvSpPr>
        <p:spPr bwMode="auto">
          <a:xfrm>
            <a:off x="274101" y="2134287"/>
            <a:ext cx="2177069" cy="3065357"/>
          </a:xfrm>
          <a:prstGeom prst="flowChartAlternateProcess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457200" indent="-457200"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nl-BE" sz="3200" dirty="0" err="1">
              <a:solidFill>
                <a:schemeClr val="bg1"/>
              </a:solidFill>
              <a:latin typeface="Arial" pitchFamily="-110" charset="0"/>
              <a:ea typeface="ヒラギノ角ゴ ProN W3" pitchFamily="-110" charset="-128"/>
              <a:sym typeface="Arial" pitchFamily="-110" charset="0"/>
            </a:endParaRPr>
          </a:p>
        </p:txBody>
      </p:sp>
      <p:sp>
        <p:nvSpPr>
          <p:cNvPr id="44" name="Flowchart: Alternate Process 43">
            <a:extLst>
              <a:ext uri="{FF2B5EF4-FFF2-40B4-BE49-F238E27FC236}">
                <a16:creationId xmlns:a16="http://schemas.microsoft.com/office/drawing/2014/main" id="{41B9D898-FF8C-0028-B639-9D3857FEE11B}"/>
              </a:ext>
            </a:extLst>
          </p:cNvPr>
          <p:cNvSpPr/>
          <p:nvPr/>
        </p:nvSpPr>
        <p:spPr bwMode="auto">
          <a:xfrm>
            <a:off x="2638205" y="2162144"/>
            <a:ext cx="2177069" cy="2995795"/>
          </a:xfrm>
          <a:prstGeom prst="flowChartAlternateProcess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nl-BE" sz="3200" dirty="0" err="1">
              <a:solidFill>
                <a:schemeClr val="bg1"/>
              </a:solidFill>
              <a:latin typeface="Arial" pitchFamily="-110" charset="0"/>
              <a:ea typeface="ヒラギノ角ゴ ProN W3" pitchFamily="-110" charset="-128"/>
              <a:sym typeface="Arial" pitchFamily="-110" charset="0"/>
            </a:endParaRPr>
          </a:p>
        </p:txBody>
      </p:sp>
      <p:sp>
        <p:nvSpPr>
          <p:cNvPr id="47" name="Flowchart: Alternate Process 46">
            <a:extLst>
              <a:ext uri="{FF2B5EF4-FFF2-40B4-BE49-F238E27FC236}">
                <a16:creationId xmlns:a16="http://schemas.microsoft.com/office/drawing/2014/main" id="{3F48FBC7-2F5B-5C8A-4B37-5A10C7061207}"/>
              </a:ext>
            </a:extLst>
          </p:cNvPr>
          <p:cNvSpPr/>
          <p:nvPr/>
        </p:nvSpPr>
        <p:spPr bwMode="auto">
          <a:xfrm>
            <a:off x="5002309" y="2150053"/>
            <a:ext cx="2177069" cy="3049591"/>
          </a:xfrm>
          <a:prstGeom prst="flowChartAlternateProcess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nl-BE" sz="3200" dirty="0" err="1">
              <a:solidFill>
                <a:schemeClr val="bg1"/>
              </a:solidFill>
              <a:latin typeface="Arial" pitchFamily="-110" charset="0"/>
              <a:ea typeface="ヒラギノ角ゴ ProN W3" pitchFamily="-110" charset="-128"/>
              <a:sym typeface="Arial" pitchFamily="-110" charset="0"/>
            </a:endParaRPr>
          </a:p>
        </p:txBody>
      </p:sp>
      <p:sp>
        <p:nvSpPr>
          <p:cNvPr id="52" name="Flowchart: Alternate Process 51">
            <a:extLst>
              <a:ext uri="{FF2B5EF4-FFF2-40B4-BE49-F238E27FC236}">
                <a16:creationId xmlns:a16="http://schemas.microsoft.com/office/drawing/2014/main" id="{8258B38F-7C16-D855-B89C-26E65A486E64}"/>
              </a:ext>
            </a:extLst>
          </p:cNvPr>
          <p:cNvSpPr/>
          <p:nvPr/>
        </p:nvSpPr>
        <p:spPr bwMode="auto">
          <a:xfrm>
            <a:off x="7396937" y="2162144"/>
            <a:ext cx="2177069" cy="3049592"/>
          </a:xfrm>
          <a:prstGeom prst="flowChartAlternateProcess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nl-BE" sz="3200" dirty="0" err="1">
              <a:solidFill>
                <a:schemeClr val="bg1"/>
              </a:solidFill>
              <a:latin typeface="Arial" pitchFamily="-110" charset="0"/>
              <a:ea typeface="ヒラギノ角ゴ ProN W3" pitchFamily="-110" charset="-128"/>
              <a:sym typeface="Arial" pitchFamily="-110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F900614-A9B2-4478-939A-AEC884A5AFEB}"/>
              </a:ext>
            </a:extLst>
          </p:cNvPr>
          <p:cNvCxnSpPr/>
          <p:nvPr/>
        </p:nvCxnSpPr>
        <p:spPr bwMode="auto">
          <a:xfrm>
            <a:off x="687735" y="1995959"/>
            <a:ext cx="10898899" cy="0"/>
          </a:xfrm>
          <a:prstGeom prst="line">
            <a:avLst/>
          </a:prstGeom>
          <a:solidFill>
            <a:srgbClr val="C0C0C0"/>
          </a:solidFill>
          <a:ln w="12700" cap="flat" cmpd="sng" algn="ctr">
            <a:solidFill>
              <a:srgbClr val="777777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05366" y="378458"/>
            <a:ext cx="11256128" cy="1154163"/>
          </a:xfrm>
        </p:spPr>
        <p:txBody>
          <a:bodyPr>
            <a:normAutofit/>
          </a:bodyPr>
          <a:lstStyle/>
          <a:p>
            <a:r>
              <a:rPr lang="nl-BE" sz="4000" dirty="0">
                <a:solidFill>
                  <a:schemeClr val="tx1"/>
                </a:solidFill>
              </a:rPr>
              <a:t>Proces voor segmentaties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2DA1BF2-461B-AFA8-11CA-0205F9565054}"/>
              </a:ext>
            </a:extLst>
          </p:cNvPr>
          <p:cNvGrpSpPr/>
          <p:nvPr/>
        </p:nvGrpSpPr>
        <p:grpSpPr>
          <a:xfrm>
            <a:off x="3247677" y="1532621"/>
            <a:ext cx="860861" cy="877175"/>
            <a:chOff x="2999566" y="1829389"/>
            <a:chExt cx="860861" cy="877175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4D3895C4-9AE2-4655-A106-597DCD429DED}"/>
                </a:ext>
              </a:extLst>
            </p:cNvPr>
            <p:cNvSpPr/>
            <p:nvPr/>
          </p:nvSpPr>
          <p:spPr bwMode="auto">
            <a:xfrm>
              <a:off x="2999566" y="1829389"/>
              <a:ext cx="860861" cy="877175"/>
            </a:xfrm>
            <a:prstGeom prst="ellipse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6200" tIns="38100" rIns="76200" bIns="3810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761970" fontAlgn="base">
                <a:spcBef>
                  <a:spcPct val="0"/>
                </a:spcBef>
                <a:spcAft>
                  <a:spcPct val="0"/>
                </a:spcAft>
              </a:pPr>
              <a:endParaRPr lang="nl-BE" sz="2667" dirty="0" err="1">
                <a:solidFill>
                  <a:schemeClr val="bg1"/>
                </a:solidFill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endParaRP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A561B5F-32C2-464E-B8A0-78BDBCDA5E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32629" y="2019716"/>
              <a:ext cx="594734" cy="503237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839C28AB-3C29-300F-F8E2-53D0F30AE63D}"/>
              </a:ext>
            </a:extLst>
          </p:cNvPr>
          <p:cNvGrpSpPr/>
          <p:nvPr/>
        </p:nvGrpSpPr>
        <p:grpSpPr>
          <a:xfrm>
            <a:off x="5684562" y="1537516"/>
            <a:ext cx="860861" cy="877175"/>
            <a:chOff x="4999271" y="1809897"/>
            <a:chExt cx="860861" cy="877175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029E73FF-3E43-47F1-898D-7A045C6720BF}"/>
                </a:ext>
              </a:extLst>
            </p:cNvPr>
            <p:cNvSpPr/>
            <p:nvPr/>
          </p:nvSpPr>
          <p:spPr bwMode="auto">
            <a:xfrm>
              <a:off x="4999271" y="1809897"/>
              <a:ext cx="860861" cy="877175"/>
            </a:xfrm>
            <a:prstGeom prst="ellipse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6200" tIns="38100" rIns="76200" bIns="3810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761970" fontAlgn="base">
                <a:spcBef>
                  <a:spcPct val="0"/>
                </a:spcBef>
                <a:spcAft>
                  <a:spcPct val="0"/>
                </a:spcAft>
              </a:pPr>
              <a:endParaRPr lang="nl-BE" sz="2667" dirty="0" err="1">
                <a:solidFill>
                  <a:schemeClr val="bg1"/>
                </a:solidFill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endParaRP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8609C0B8-6CAE-4D87-939B-812E671835D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37999" y="1982651"/>
              <a:ext cx="583403" cy="534201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CE6E103-0288-9E0C-92F1-7675427E1DAF}"/>
              </a:ext>
            </a:extLst>
          </p:cNvPr>
          <p:cNvGrpSpPr/>
          <p:nvPr/>
        </p:nvGrpSpPr>
        <p:grpSpPr>
          <a:xfrm>
            <a:off x="8027206" y="1537516"/>
            <a:ext cx="860861" cy="877175"/>
            <a:chOff x="8093723" y="1822662"/>
            <a:chExt cx="860861" cy="877175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1544E6E4-FB2C-44F3-998A-24A5DBA45DF7}"/>
                </a:ext>
              </a:extLst>
            </p:cNvPr>
            <p:cNvSpPr/>
            <p:nvPr/>
          </p:nvSpPr>
          <p:spPr bwMode="auto">
            <a:xfrm>
              <a:off x="8093723" y="1822662"/>
              <a:ext cx="860861" cy="877175"/>
            </a:xfrm>
            <a:prstGeom prst="ellipse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6200" tIns="38100" rIns="76200" bIns="3810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761970" fontAlgn="base">
                <a:spcBef>
                  <a:spcPct val="0"/>
                </a:spcBef>
                <a:spcAft>
                  <a:spcPct val="0"/>
                </a:spcAft>
              </a:pPr>
              <a:endParaRPr lang="nl-BE" sz="2667" dirty="0" err="1">
                <a:solidFill>
                  <a:schemeClr val="bg1"/>
                </a:solidFill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endParaRP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725D8F6-993C-4575-93BD-5AB0919E408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251912" y="1962545"/>
              <a:ext cx="544480" cy="584078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3476F369-0661-9C58-5285-80F3AC971D22}"/>
              </a:ext>
            </a:extLst>
          </p:cNvPr>
          <p:cNvGrpSpPr/>
          <p:nvPr/>
        </p:nvGrpSpPr>
        <p:grpSpPr>
          <a:xfrm>
            <a:off x="928589" y="1537516"/>
            <a:ext cx="860861" cy="877175"/>
            <a:chOff x="1071509" y="1827557"/>
            <a:chExt cx="860861" cy="877175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B0D3F545-50C3-4CC5-AD91-9BE2624323CD}"/>
                </a:ext>
              </a:extLst>
            </p:cNvPr>
            <p:cNvSpPr/>
            <p:nvPr/>
          </p:nvSpPr>
          <p:spPr bwMode="auto">
            <a:xfrm>
              <a:off x="1071509" y="1827557"/>
              <a:ext cx="860861" cy="877175"/>
            </a:xfrm>
            <a:prstGeom prst="ellipse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6200" tIns="38100" rIns="76200" bIns="3810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761970" fontAlgn="base">
                <a:spcBef>
                  <a:spcPct val="0"/>
                </a:spcBef>
                <a:spcAft>
                  <a:spcPct val="0"/>
                </a:spcAft>
              </a:pPr>
              <a:endParaRPr lang="nl-BE" sz="2667" dirty="0" err="1">
                <a:solidFill>
                  <a:schemeClr val="bg1"/>
                </a:solidFill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endParaRPr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5AEFD022-7D3A-4F18-A4EB-F167D3D8EEE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322921" y="1948396"/>
              <a:ext cx="572725" cy="572725"/>
            </a:xfrm>
            <a:prstGeom prst="rect">
              <a:avLst/>
            </a:prstGeom>
          </p:spPr>
        </p:pic>
      </p:grpSp>
      <p:sp>
        <p:nvSpPr>
          <p:cNvPr id="77" name="Title 1">
            <a:extLst>
              <a:ext uri="{FF2B5EF4-FFF2-40B4-BE49-F238E27FC236}">
                <a16:creationId xmlns:a16="http://schemas.microsoft.com/office/drawing/2014/main" id="{161F10DF-5AFA-202E-E33C-D400EE55D34F}"/>
              </a:ext>
            </a:extLst>
          </p:cNvPr>
          <p:cNvSpPr txBox="1">
            <a:spLocks/>
          </p:cNvSpPr>
          <p:nvPr/>
        </p:nvSpPr>
        <p:spPr>
          <a:xfrm>
            <a:off x="115519" y="2322898"/>
            <a:ext cx="2487000" cy="8037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Project </a:t>
            </a:r>
            <a:r>
              <a:rPr lang="en-US" sz="18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definitie</a:t>
            </a:r>
            <a:endParaRPr lang="en-US" sz="1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8" name="Title 1">
            <a:extLst>
              <a:ext uri="{FF2B5EF4-FFF2-40B4-BE49-F238E27FC236}">
                <a16:creationId xmlns:a16="http://schemas.microsoft.com/office/drawing/2014/main" id="{46C3FF7E-63DF-2EC6-7C0E-72F7227F937D}"/>
              </a:ext>
            </a:extLst>
          </p:cNvPr>
          <p:cNvSpPr txBox="1">
            <a:spLocks/>
          </p:cNvSpPr>
          <p:nvPr/>
        </p:nvSpPr>
        <p:spPr>
          <a:xfrm>
            <a:off x="2532098" y="2322898"/>
            <a:ext cx="2487000" cy="8037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prep</a:t>
            </a:r>
          </a:p>
        </p:txBody>
      </p:sp>
      <p:sp>
        <p:nvSpPr>
          <p:cNvPr id="79" name="Title 1">
            <a:extLst>
              <a:ext uri="{FF2B5EF4-FFF2-40B4-BE49-F238E27FC236}">
                <a16:creationId xmlns:a16="http://schemas.microsoft.com/office/drawing/2014/main" id="{FD0E2603-0F04-745A-6E2D-16769580A355}"/>
              </a:ext>
            </a:extLst>
          </p:cNvPr>
          <p:cNvSpPr txBox="1">
            <a:spLocks/>
          </p:cNvSpPr>
          <p:nvPr/>
        </p:nvSpPr>
        <p:spPr>
          <a:xfrm>
            <a:off x="4815274" y="2322898"/>
            <a:ext cx="2487000" cy="8037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Segment </a:t>
            </a:r>
            <a:r>
              <a:rPr lang="en-US" sz="18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bouwen</a:t>
            </a:r>
            <a:endParaRPr lang="en-US" sz="1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1" name="Title 1">
            <a:extLst>
              <a:ext uri="{FF2B5EF4-FFF2-40B4-BE49-F238E27FC236}">
                <a16:creationId xmlns:a16="http://schemas.microsoft.com/office/drawing/2014/main" id="{1AE164C1-36F7-AB3B-FE9F-D73B3AE965E1}"/>
              </a:ext>
            </a:extLst>
          </p:cNvPr>
          <p:cNvSpPr txBox="1">
            <a:spLocks/>
          </p:cNvSpPr>
          <p:nvPr/>
        </p:nvSpPr>
        <p:spPr>
          <a:xfrm>
            <a:off x="7264339" y="2322898"/>
            <a:ext cx="2487000" cy="8037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Segment </a:t>
            </a:r>
            <a:r>
              <a:rPr lang="en-US" sz="18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gebruiken</a:t>
            </a:r>
            <a:endParaRPr lang="en-US" sz="1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694660D6-5853-8B95-39C2-A2972FEBB32E}"/>
              </a:ext>
            </a:extLst>
          </p:cNvPr>
          <p:cNvCxnSpPr>
            <a:cxnSpLocks/>
          </p:cNvCxnSpPr>
          <p:nvPr/>
        </p:nvCxnSpPr>
        <p:spPr>
          <a:xfrm>
            <a:off x="274101" y="2924175"/>
            <a:ext cx="1163348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EB728BA1-901E-7D00-6A4E-ED534FDD6186}"/>
              </a:ext>
            </a:extLst>
          </p:cNvPr>
          <p:cNvSpPr txBox="1"/>
          <p:nvPr/>
        </p:nvSpPr>
        <p:spPr>
          <a:xfrm>
            <a:off x="356417" y="3015968"/>
            <a:ext cx="190691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1400" dirty="0">
                <a:solidFill>
                  <a:schemeClr val="bg1"/>
                </a:solidFill>
              </a:rPr>
              <a:t>Business doel &amp; gebruik</a:t>
            </a:r>
          </a:p>
          <a:p>
            <a:endParaRPr lang="nl-BE" sz="1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1400" b="1" dirty="0">
                <a:solidFill>
                  <a:schemeClr val="bg1"/>
                </a:solidFill>
              </a:rPr>
              <a:t>Voor wie </a:t>
            </a:r>
            <a:r>
              <a:rPr lang="nl-BE" sz="1400" dirty="0">
                <a:solidFill>
                  <a:schemeClr val="bg1"/>
                </a:solidFill>
              </a:rPr>
              <a:t>willen we segmentatie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BE" sz="1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1400" dirty="0">
                <a:solidFill>
                  <a:schemeClr val="bg1"/>
                </a:solidFill>
              </a:rPr>
              <a:t>Geen timegap, target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BE" sz="14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7FE072C-BEAB-51E8-974F-957B64C56C93}"/>
              </a:ext>
            </a:extLst>
          </p:cNvPr>
          <p:cNvSpPr txBox="1"/>
          <p:nvPr/>
        </p:nvSpPr>
        <p:spPr>
          <a:xfrm>
            <a:off x="2773283" y="3020222"/>
            <a:ext cx="1906912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1400" dirty="0">
                <a:solidFill>
                  <a:schemeClr val="bg1"/>
                </a:solidFill>
              </a:rPr>
              <a:t>Welke data meenemen is cruciaal (selectie)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BE" sz="1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1400" dirty="0">
                <a:solidFill>
                  <a:schemeClr val="bg1"/>
                </a:solidFill>
              </a:rPr>
              <a:t>Interpretatie primeert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BE" sz="1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1400" b="1" dirty="0">
                <a:solidFill>
                  <a:schemeClr val="bg1"/>
                </a:solidFill>
              </a:rPr>
              <a:t>Outliers! Standaardiseren!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BE" sz="1400" dirty="0">
              <a:solidFill>
                <a:schemeClr val="bg1"/>
              </a:solidFill>
            </a:endParaRPr>
          </a:p>
          <a:p>
            <a:pPr lvl="1"/>
            <a:endParaRPr lang="nl-BE" sz="14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12BE41E-3499-7280-AA2F-D5D823871D7B}"/>
              </a:ext>
            </a:extLst>
          </p:cNvPr>
          <p:cNvSpPr txBox="1"/>
          <p:nvPr/>
        </p:nvSpPr>
        <p:spPr>
          <a:xfrm>
            <a:off x="5161535" y="3072262"/>
            <a:ext cx="190691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1400" b="1" dirty="0">
                <a:solidFill>
                  <a:schemeClr val="bg1"/>
                </a:solidFill>
              </a:rPr>
              <a:t>Factor analyse!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BE" sz="1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1400" dirty="0">
                <a:solidFill>
                  <a:schemeClr val="bg1"/>
                </a:solidFill>
              </a:rPr>
              <a:t>Hoeveel segmenten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BE" sz="1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1400" dirty="0">
                <a:solidFill>
                  <a:schemeClr val="bg1"/>
                </a:solidFill>
              </a:rPr>
              <a:t>Starten van clusters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BE" sz="1400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A2D055E-083E-A99E-A0B8-D80831BA554B}"/>
              </a:ext>
            </a:extLst>
          </p:cNvPr>
          <p:cNvSpPr txBox="1"/>
          <p:nvPr/>
        </p:nvSpPr>
        <p:spPr>
          <a:xfrm>
            <a:off x="7532016" y="3090360"/>
            <a:ext cx="190691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1400" b="1" dirty="0">
                <a:solidFill>
                  <a:schemeClr val="bg1"/>
                </a:solidFill>
              </a:rPr>
              <a:t>Exploratief / Iteratief proces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BE" sz="1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1400" dirty="0">
                <a:solidFill>
                  <a:schemeClr val="bg1"/>
                </a:solidFill>
              </a:rPr>
              <a:t>Profiling en interpretatie cruciaal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BE" sz="1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1400" dirty="0">
                <a:solidFill>
                  <a:schemeClr val="bg1"/>
                </a:solidFill>
              </a:rPr>
              <a:t>Van clusters naar segmenten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BE" sz="1400" dirty="0">
              <a:solidFill>
                <a:schemeClr val="bg1"/>
              </a:solidFill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86945AE-8FEA-7AA2-7F65-837FEE6B7FF9}"/>
              </a:ext>
            </a:extLst>
          </p:cNvPr>
          <p:cNvCxnSpPr>
            <a:stCxn id="52" idx="3"/>
          </p:cNvCxnSpPr>
          <p:nvPr/>
        </p:nvCxnSpPr>
        <p:spPr>
          <a:xfrm>
            <a:off x="9574006" y="3686940"/>
            <a:ext cx="103593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E997E8F-2743-014D-BE43-6E48769E136F}"/>
              </a:ext>
            </a:extLst>
          </p:cNvPr>
          <p:cNvCxnSpPr>
            <a:cxnSpLocks/>
          </p:cNvCxnSpPr>
          <p:nvPr/>
        </p:nvCxnSpPr>
        <p:spPr>
          <a:xfrm flipV="1">
            <a:off x="10609943" y="3686940"/>
            <a:ext cx="0" cy="21139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E94E9A9-0ACC-8CB1-DB13-C20BF7D3AB07}"/>
              </a:ext>
            </a:extLst>
          </p:cNvPr>
          <p:cNvCxnSpPr>
            <a:cxnSpLocks/>
          </p:cNvCxnSpPr>
          <p:nvPr/>
        </p:nvCxnSpPr>
        <p:spPr>
          <a:xfrm flipH="1">
            <a:off x="6114991" y="5800921"/>
            <a:ext cx="449495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5AA702E-AA89-0357-27CC-16EF238C3A08}"/>
              </a:ext>
            </a:extLst>
          </p:cNvPr>
          <p:cNvCxnSpPr>
            <a:cxnSpLocks/>
            <a:stCxn id="47" idx="2"/>
          </p:cNvCxnSpPr>
          <p:nvPr/>
        </p:nvCxnSpPr>
        <p:spPr>
          <a:xfrm>
            <a:off x="6090844" y="5199644"/>
            <a:ext cx="0" cy="601277"/>
          </a:xfrm>
          <a:prstGeom prst="line">
            <a:avLst/>
          </a:prstGeom>
          <a:ln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0400064"/>
      </p:ext>
    </p:extLst>
  </p:cSld>
  <p:clrMapOvr>
    <a:masterClrMapping/>
  </p:clrMapOvr>
  <p:transition>
    <p:fade/>
  </p:transition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04A5D59-543B-4457-A488-E5E781773CCA}"/>
              </a:ext>
            </a:extLst>
          </p:cNvPr>
          <p:cNvSpPr/>
          <p:nvPr/>
        </p:nvSpPr>
        <p:spPr>
          <a:xfrm>
            <a:off x="0" y="4042714"/>
            <a:ext cx="12192000" cy="5446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6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9C7412-D6BF-7440-9E2F-383BEB4C1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9F0F3C-254D-4736-80E9-2651EEE7E4ED}"/>
              </a:ext>
            </a:extLst>
          </p:cNvPr>
          <p:cNvSpPr txBox="1"/>
          <p:nvPr/>
        </p:nvSpPr>
        <p:spPr>
          <a:xfrm>
            <a:off x="234165" y="1070761"/>
            <a:ext cx="9930457" cy="36625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indent="-285750" algn="l">
              <a:buFontTx/>
              <a:buChar char="-"/>
            </a:pPr>
            <a:r>
              <a:rPr lang="nl-BE" sz="3200" b="1" i="0" dirty="0">
                <a:effectLst/>
                <a:latin typeface="Calibri" panose="020F0502020204030204" pitchFamily="34" charset="0"/>
              </a:rPr>
              <a:t>Recap</a:t>
            </a:r>
            <a:r>
              <a:rPr lang="nl-BE" sz="3200" b="1" i="0" dirty="0">
                <a:solidFill>
                  <a:schemeClr val="bg1">
                    <a:lumMod val="95000"/>
                  </a:schemeClr>
                </a:solidFill>
                <a:effectLst/>
                <a:latin typeface="Calibri" panose="020F0502020204030204" pitchFamily="34" charset="0"/>
              </a:rPr>
              <a:t> </a:t>
            </a:r>
          </a:p>
          <a:p>
            <a:pPr marL="742950" indent="-285750" algn="l">
              <a:buFontTx/>
              <a:buChar char="-"/>
            </a:pPr>
            <a:r>
              <a:rPr lang="nl-BE" sz="3200" b="1" dirty="0">
                <a:latin typeface="Calibri" panose="020F0502020204030204" pitchFamily="34" charset="0"/>
              </a:rPr>
              <a:t>O</a:t>
            </a:r>
            <a:r>
              <a:rPr lang="nl-BE" sz="3200" b="1" i="0" dirty="0">
                <a:effectLst/>
                <a:latin typeface="Calibri" panose="020F0502020204030204" pitchFamily="34" charset="0"/>
              </a:rPr>
              <a:t>pdracht</a:t>
            </a:r>
            <a:endParaRPr lang="nl-BE" sz="800" b="1" i="0" dirty="0">
              <a:effectLst/>
              <a:latin typeface="Calibri" panose="020F0502020204030204" pitchFamily="34" charset="0"/>
            </a:endParaRPr>
          </a:p>
          <a:p>
            <a:pPr marL="742950" indent="-285750" algn="l">
              <a:buFontTx/>
              <a:buChar char="-"/>
            </a:pPr>
            <a:r>
              <a:rPr lang="nl-BE" sz="3200" b="1" dirty="0">
                <a:latin typeface="Calibri" panose="020F0502020204030204" pitchFamily="34" charset="0"/>
              </a:rPr>
              <a:t>Predictief model / Segmentatie: in diepte</a:t>
            </a:r>
          </a:p>
          <a:p>
            <a:pPr marL="742950" indent="-285750" algn="l">
              <a:buFontTx/>
              <a:buChar char="-"/>
            </a:pPr>
            <a:r>
              <a:rPr lang="nl-BE" sz="3200" b="1" dirty="0">
                <a:latin typeface="Calibri" panose="020F0502020204030204" pitchFamily="34" charset="0"/>
              </a:rPr>
              <a:t>Lifecycle deel 1</a:t>
            </a:r>
          </a:p>
          <a:p>
            <a:pPr marL="457200" algn="l"/>
            <a:r>
              <a:rPr lang="nl-BE" sz="3200" b="1" dirty="0">
                <a:latin typeface="Calibri" panose="020F0502020204030204" pitchFamily="34" charset="0"/>
              </a:rPr>
              <a:t>Pauze</a:t>
            </a:r>
          </a:p>
          <a:p>
            <a:pPr marL="742950" indent="-285750" algn="l">
              <a:buFontTx/>
              <a:buChar char="-"/>
            </a:pPr>
            <a:r>
              <a:rPr lang="nl-BE" sz="3200" b="1" dirty="0">
                <a:latin typeface="Calibri" panose="020F0502020204030204" pitchFamily="34" charset="0"/>
              </a:rPr>
              <a:t>Lifecycle deel 2</a:t>
            </a:r>
            <a:endParaRPr lang="nl-BE" sz="800" b="1" dirty="0">
              <a:solidFill>
                <a:srgbClr val="222222"/>
              </a:solidFill>
              <a:latin typeface="Calibri" panose="020F0502020204030204" pitchFamily="34" charset="0"/>
            </a:endParaRPr>
          </a:p>
          <a:p>
            <a:pPr marL="742950" indent="-285750">
              <a:buFontTx/>
              <a:buChar char="-"/>
            </a:pPr>
            <a:r>
              <a:rPr lang="nl-BE" sz="3200" b="1" dirty="0">
                <a:solidFill>
                  <a:schemeClr val="bg1"/>
                </a:solidFill>
                <a:latin typeface="Calibri" panose="020F0502020204030204" pitchFamily="34" charset="0"/>
              </a:rPr>
              <a:t>Oefening</a:t>
            </a:r>
          </a:p>
        </p:txBody>
      </p:sp>
    </p:spTree>
    <p:extLst>
      <p:ext uri="{BB962C8B-B14F-4D97-AF65-F5344CB8AC3E}">
        <p14:creationId xmlns:p14="http://schemas.microsoft.com/office/powerpoint/2010/main" val="4274258111"/>
      </p:ext>
    </p:extLst>
  </p:cSld>
  <p:clrMapOvr>
    <a:masterClrMapping/>
  </p:clrMapOvr>
  <p:transition spd="slow">
    <p:push dir="u"/>
  </p:transition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C5DDE5BD-127E-4050-8994-A4263FBFF4B2}"/>
              </a:ext>
            </a:extLst>
          </p:cNvPr>
          <p:cNvSpPr/>
          <p:nvPr/>
        </p:nvSpPr>
        <p:spPr bwMode="auto">
          <a:xfrm>
            <a:off x="72190" y="5532504"/>
            <a:ext cx="3882081" cy="980043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6200" tIns="38100" rIns="76200" bIns="38100" numCol="1" rtlCol="0" anchor="ctr" anchorCtr="0" compatLnSpc="1">
            <a:prstTxWarp prst="textNoShape">
              <a:avLst/>
            </a:prstTxWarp>
          </a:bodyPr>
          <a:lstStyle/>
          <a:p>
            <a:pPr algn="ctr" defTabSz="761970" fontAlgn="base">
              <a:spcBef>
                <a:spcPct val="0"/>
              </a:spcBef>
              <a:spcAft>
                <a:spcPct val="0"/>
              </a:spcAft>
            </a:pPr>
            <a:endParaRPr lang="nl-BE" sz="2667" dirty="0" err="1">
              <a:solidFill>
                <a:schemeClr val="bg1"/>
              </a:solidFill>
              <a:latin typeface="Arial" pitchFamily="-110" charset="0"/>
              <a:ea typeface="ヒラギノ角ゴ ProN W3" pitchFamily="-110" charset="-128"/>
              <a:cs typeface="ヒラギノ角ゴ ProN W3" pitchFamily="-110" charset="-128"/>
              <a:sym typeface="Arial" pitchFamily="-110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8949" y="-754273"/>
            <a:ext cx="10981267" cy="1615440"/>
          </a:xfrm>
        </p:spPr>
        <p:txBody>
          <a:bodyPr/>
          <a:lstStyle/>
          <a:p>
            <a:r>
              <a:rPr lang="nl-BE" sz="3667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Oefening</a:t>
            </a:r>
            <a:endParaRPr lang="en-US" sz="3667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1581DD18-B148-488D-9968-5CA54D59ADE3}"/>
              </a:ext>
            </a:extLst>
          </p:cNvPr>
          <p:cNvSpPr/>
          <p:nvPr/>
        </p:nvSpPr>
        <p:spPr bwMode="auto">
          <a:xfrm>
            <a:off x="4483589" y="6528015"/>
            <a:ext cx="1287754" cy="946561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6200" tIns="38100" rIns="76200" bIns="38100" numCol="1" rtlCol="0" anchor="ctr" anchorCtr="0" compatLnSpc="1">
            <a:prstTxWarp prst="textNoShape">
              <a:avLst/>
            </a:prstTxWarp>
          </a:bodyPr>
          <a:lstStyle/>
          <a:p>
            <a:pPr algn="ctr" defTabSz="761970" fontAlgn="base">
              <a:spcBef>
                <a:spcPct val="0"/>
              </a:spcBef>
              <a:spcAft>
                <a:spcPct val="0"/>
              </a:spcAft>
            </a:pPr>
            <a:endParaRPr lang="nl-BE" sz="2667" dirty="0" err="1">
              <a:solidFill>
                <a:schemeClr val="bg1"/>
              </a:solidFill>
              <a:latin typeface="Arial" pitchFamily="-110" charset="0"/>
              <a:ea typeface="ヒラギノ角ゴ ProN W3" pitchFamily="-110" charset="-128"/>
              <a:cs typeface="ヒラギノ角ゴ ProN W3" pitchFamily="-110" charset="-128"/>
              <a:sym typeface="Arial" pitchFamily="-110" charset="0"/>
            </a:endParaRPr>
          </a:p>
        </p:txBody>
      </p:sp>
      <p:sp>
        <p:nvSpPr>
          <p:cNvPr id="3" name="Tekstvak 2">
            <a:extLst>
              <a:ext uri="{FF2B5EF4-FFF2-40B4-BE49-F238E27FC236}">
                <a16:creationId xmlns:a16="http://schemas.microsoft.com/office/drawing/2014/main" id="{7ECB45E5-D371-1411-87E3-8014A385CC7E}"/>
              </a:ext>
            </a:extLst>
          </p:cNvPr>
          <p:cNvSpPr txBox="1"/>
          <p:nvPr/>
        </p:nvSpPr>
        <p:spPr>
          <a:xfrm>
            <a:off x="779228" y="1144988"/>
            <a:ext cx="10690988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nl-BE" sz="2400" b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2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Overzicht van unsupervised/supervised cursisten</a:t>
            </a:r>
          </a:p>
          <a:p>
            <a:pPr lvl="1"/>
            <a:endParaRPr lang="nl-BE" sz="2400" b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sz="2400" b="1" dirty="0"/>
              <a:t>Maak 4 groepjes</a:t>
            </a:r>
          </a:p>
          <a:p>
            <a:endParaRPr lang="nl-BE" sz="2400" b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nl-BE" sz="2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Kies een supervised voorbeeld en focus op</a:t>
            </a:r>
          </a:p>
          <a:p>
            <a:pPr marL="1257300" lvl="2" indent="-342900">
              <a:buFontTx/>
              <a:buChar char="-"/>
            </a:pPr>
            <a:r>
              <a:rPr lang="nl-BE" sz="2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Business vraag: gebruik</a:t>
            </a:r>
          </a:p>
          <a:p>
            <a:pPr marL="1257300" lvl="2" indent="-342900">
              <a:buFontTx/>
              <a:buChar char="-"/>
            </a:pPr>
            <a:r>
              <a:rPr lang="nl-BE" sz="2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Populatie en target </a:t>
            </a:r>
          </a:p>
          <a:p>
            <a:pPr marL="1257300" lvl="2" indent="-342900">
              <a:buFontTx/>
              <a:buChar char="-"/>
            </a:pPr>
            <a:r>
              <a:rPr lang="nl-BE" sz="2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Tijdslijn </a:t>
            </a:r>
          </a:p>
          <a:p>
            <a:pPr marL="914400" lvl="1" indent="-457200">
              <a:buFont typeface="+mj-lt"/>
              <a:buAutoNum type="arabicPeriod"/>
            </a:pPr>
            <a:endParaRPr lang="nl-BE" sz="2400" b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nl-BE" sz="2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Kies een unsupervised</a:t>
            </a:r>
          </a:p>
          <a:p>
            <a:pPr lvl="1"/>
            <a:r>
              <a:rPr lang="nl-BE" sz="2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	- Welke data zou relevant kunnen zijn</a:t>
            </a:r>
          </a:p>
          <a:p>
            <a:pPr lvl="1"/>
            <a:r>
              <a:rPr lang="nl-BE" sz="2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	(- Zouden we die op 2 assen kunnen plotten en groepjes verdelen?)  </a:t>
            </a:r>
          </a:p>
          <a:p>
            <a:pPr marL="914400" lvl="1" indent="-457200">
              <a:buFont typeface="+mj-lt"/>
              <a:buAutoNum type="arabicPeriod"/>
            </a:pPr>
            <a:endParaRPr lang="nl-BE" sz="2400" b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endParaRPr lang="nl-BE" sz="2400" b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lvl="1"/>
            <a:endParaRPr lang="en-GB" sz="2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7483529"/>
      </p:ext>
    </p:extLst>
  </p:cSld>
  <p:clrMapOvr>
    <a:masterClrMapping/>
  </p:clrMapOvr>
  <p:transition>
    <p:fade/>
  </p:transition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C5DDE5BD-127E-4050-8994-A4263FBFF4B2}"/>
              </a:ext>
            </a:extLst>
          </p:cNvPr>
          <p:cNvSpPr/>
          <p:nvPr/>
        </p:nvSpPr>
        <p:spPr bwMode="auto">
          <a:xfrm>
            <a:off x="72190" y="5532504"/>
            <a:ext cx="3882081" cy="980043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6200" tIns="38100" rIns="76200" bIns="38100" numCol="1" rtlCol="0" anchor="ctr" anchorCtr="0" compatLnSpc="1">
            <a:prstTxWarp prst="textNoShape">
              <a:avLst/>
            </a:prstTxWarp>
          </a:bodyPr>
          <a:lstStyle/>
          <a:p>
            <a:pPr algn="ctr" defTabSz="761970" fontAlgn="base">
              <a:spcBef>
                <a:spcPct val="0"/>
              </a:spcBef>
              <a:spcAft>
                <a:spcPct val="0"/>
              </a:spcAft>
            </a:pPr>
            <a:endParaRPr lang="nl-BE" sz="2667" dirty="0" err="1">
              <a:solidFill>
                <a:schemeClr val="bg1"/>
              </a:solidFill>
              <a:latin typeface="Arial" pitchFamily="-110" charset="0"/>
              <a:ea typeface="ヒラギノ角ゴ ProN W3" pitchFamily="-110" charset="-128"/>
              <a:cs typeface="ヒラギノ角ゴ ProN W3" pitchFamily="-110" charset="-128"/>
              <a:sym typeface="Arial" pitchFamily="-110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8949" y="-754273"/>
            <a:ext cx="10981267" cy="1615440"/>
          </a:xfrm>
        </p:spPr>
        <p:txBody>
          <a:bodyPr/>
          <a:lstStyle/>
          <a:p>
            <a:r>
              <a:rPr lang="nl-BE" sz="3667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Oefening: voorbeeld van finale segmenten</a:t>
            </a:r>
            <a:endParaRPr lang="en-US" sz="3667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F86B7A-30E4-52C5-3F7B-8B677F13EA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0923" y="1472556"/>
            <a:ext cx="7390153" cy="4652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546352"/>
      </p:ext>
    </p:extLst>
  </p:cSld>
  <p:clrMapOvr>
    <a:masterClrMapping/>
  </p:clrMapOvr>
  <p:transition>
    <p:fade/>
  </p:transition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5507A-6D93-324F-98C7-90891364E7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Belangrijke</a:t>
            </a:r>
            <a:r>
              <a:rPr lang="en-US" dirty="0"/>
              <a:t> </a:t>
            </a:r>
            <a:r>
              <a:rPr lang="en-US" dirty="0" err="1"/>
              <a:t>zaken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onthouden</a:t>
            </a:r>
            <a:endParaRPr lang="en-US" dirty="0">
              <a:solidFill>
                <a:srgbClr val="FF3521"/>
              </a:solidFill>
            </a:endParaRPr>
          </a:p>
        </p:txBody>
      </p:sp>
      <p:sp>
        <p:nvSpPr>
          <p:cNvPr id="6" name="Flowchart: Alternate Process 5">
            <a:extLst>
              <a:ext uri="{FF2B5EF4-FFF2-40B4-BE49-F238E27FC236}">
                <a16:creationId xmlns:a16="http://schemas.microsoft.com/office/drawing/2014/main" id="{1AFB9331-C91F-9B24-A9D8-8993BA04A638}"/>
              </a:ext>
            </a:extLst>
          </p:cNvPr>
          <p:cNvSpPr/>
          <p:nvPr/>
        </p:nvSpPr>
        <p:spPr bwMode="auto">
          <a:xfrm>
            <a:off x="274101" y="2134288"/>
            <a:ext cx="2177069" cy="3519479"/>
          </a:xfrm>
          <a:prstGeom prst="flowChartAlternateProcess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nl-BE" sz="3200" dirty="0" err="1">
              <a:solidFill>
                <a:schemeClr val="bg1"/>
              </a:solidFill>
              <a:latin typeface="Arial" pitchFamily="-110" charset="0"/>
              <a:ea typeface="ヒラギノ角ゴ ProN W3" pitchFamily="-110" charset="-128"/>
              <a:sym typeface="Arial" pitchFamily="-110" charset="0"/>
            </a:endParaRPr>
          </a:p>
        </p:txBody>
      </p:sp>
      <p:sp>
        <p:nvSpPr>
          <p:cNvPr id="7" name="Flowchart: Alternate Process 6">
            <a:extLst>
              <a:ext uri="{FF2B5EF4-FFF2-40B4-BE49-F238E27FC236}">
                <a16:creationId xmlns:a16="http://schemas.microsoft.com/office/drawing/2014/main" id="{1382927A-DE90-EA21-90A0-87F226CDAAF9}"/>
              </a:ext>
            </a:extLst>
          </p:cNvPr>
          <p:cNvSpPr/>
          <p:nvPr/>
        </p:nvSpPr>
        <p:spPr bwMode="auto">
          <a:xfrm>
            <a:off x="2638205" y="2162144"/>
            <a:ext cx="2177069" cy="3519479"/>
          </a:xfrm>
          <a:prstGeom prst="flowChartAlternateProcess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nl-BE" sz="3200" dirty="0" err="1">
              <a:solidFill>
                <a:schemeClr val="bg1"/>
              </a:solidFill>
              <a:latin typeface="Arial" pitchFamily="-110" charset="0"/>
              <a:ea typeface="ヒラギノ角ゴ ProN W3" pitchFamily="-110" charset="-128"/>
              <a:sym typeface="Arial" pitchFamily="-110" charset="0"/>
            </a:endParaRPr>
          </a:p>
        </p:txBody>
      </p:sp>
      <p:sp>
        <p:nvSpPr>
          <p:cNvPr id="8" name="Flowchart: Alternate Process 7">
            <a:extLst>
              <a:ext uri="{FF2B5EF4-FFF2-40B4-BE49-F238E27FC236}">
                <a16:creationId xmlns:a16="http://schemas.microsoft.com/office/drawing/2014/main" id="{762CC546-B82D-F339-EA93-2F9FEA969765}"/>
              </a:ext>
            </a:extLst>
          </p:cNvPr>
          <p:cNvSpPr/>
          <p:nvPr/>
        </p:nvSpPr>
        <p:spPr bwMode="auto">
          <a:xfrm>
            <a:off x="5002309" y="2150053"/>
            <a:ext cx="2177069" cy="3519479"/>
          </a:xfrm>
          <a:prstGeom prst="flowChartAlternateProcess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nl-BE" sz="3200" dirty="0" err="1">
              <a:solidFill>
                <a:schemeClr val="bg1"/>
              </a:solidFill>
              <a:latin typeface="Arial" pitchFamily="-110" charset="0"/>
              <a:ea typeface="ヒラギノ角ゴ ProN W3" pitchFamily="-110" charset="-128"/>
              <a:sym typeface="Arial" pitchFamily="-110" charset="0"/>
            </a:endParaRPr>
          </a:p>
        </p:txBody>
      </p:sp>
      <p:sp>
        <p:nvSpPr>
          <p:cNvPr id="9" name="Flowchart: Alternate Process 8">
            <a:extLst>
              <a:ext uri="{FF2B5EF4-FFF2-40B4-BE49-F238E27FC236}">
                <a16:creationId xmlns:a16="http://schemas.microsoft.com/office/drawing/2014/main" id="{CEA7B150-55BB-233A-06D9-598C62B52250}"/>
              </a:ext>
            </a:extLst>
          </p:cNvPr>
          <p:cNvSpPr/>
          <p:nvPr/>
        </p:nvSpPr>
        <p:spPr bwMode="auto">
          <a:xfrm>
            <a:off x="7366413" y="2162144"/>
            <a:ext cx="2177069" cy="3519479"/>
          </a:xfrm>
          <a:prstGeom prst="flowChartAlternateProcess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nl-BE" sz="3200" dirty="0" err="1">
              <a:solidFill>
                <a:schemeClr val="bg1"/>
              </a:solidFill>
              <a:latin typeface="Arial" pitchFamily="-110" charset="0"/>
              <a:ea typeface="ヒラギノ角ゴ ProN W3" pitchFamily="-110" charset="-128"/>
              <a:sym typeface="Arial" pitchFamily="-110" charset="0"/>
            </a:endParaRPr>
          </a:p>
        </p:txBody>
      </p:sp>
      <p:sp>
        <p:nvSpPr>
          <p:cNvPr id="10" name="Flowchart: Alternate Process 9">
            <a:extLst>
              <a:ext uri="{FF2B5EF4-FFF2-40B4-BE49-F238E27FC236}">
                <a16:creationId xmlns:a16="http://schemas.microsoft.com/office/drawing/2014/main" id="{99DE3559-C17F-7A9E-0697-ADF431796759}"/>
              </a:ext>
            </a:extLst>
          </p:cNvPr>
          <p:cNvSpPr/>
          <p:nvPr/>
        </p:nvSpPr>
        <p:spPr bwMode="auto">
          <a:xfrm>
            <a:off x="9730516" y="2162143"/>
            <a:ext cx="2177069" cy="3519479"/>
          </a:xfrm>
          <a:prstGeom prst="flowChartAlternateProcess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nl-BE" sz="3200" dirty="0" err="1">
              <a:solidFill>
                <a:schemeClr val="bg1"/>
              </a:solidFill>
              <a:latin typeface="Arial" pitchFamily="-110" charset="0"/>
              <a:ea typeface="ヒラギノ角ゴ ProN W3" pitchFamily="-110" charset="-128"/>
              <a:sym typeface="Arial" pitchFamily="-110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CE498CA-76EA-07AB-C289-E9B723CCCB3F}"/>
              </a:ext>
            </a:extLst>
          </p:cNvPr>
          <p:cNvCxnSpPr/>
          <p:nvPr/>
        </p:nvCxnSpPr>
        <p:spPr bwMode="auto">
          <a:xfrm>
            <a:off x="687735" y="1995959"/>
            <a:ext cx="10898899" cy="0"/>
          </a:xfrm>
          <a:prstGeom prst="line">
            <a:avLst/>
          </a:prstGeom>
          <a:solidFill>
            <a:srgbClr val="C0C0C0"/>
          </a:solidFill>
          <a:ln w="12700" cap="flat" cmpd="sng" algn="ctr">
            <a:solidFill>
              <a:srgbClr val="777777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978A034-D828-AF89-6ECC-3C9682110810}"/>
              </a:ext>
            </a:extLst>
          </p:cNvPr>
          <p:cNvGrpSpPr/>
          <p:nvPr/>
        </p:nvGrpSpPr>
        <p:grpSpPr>
          <a:xfrm>
            <a:off x="3247677" y="1532621"/>
            <a:ext cx="860861" cy="877175"/>
            <a:chOff x="2999566" y="1829389"/>
            <a:chExt cx="860861" cy="877175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42D9541-AA58-1BAF-1588-B3F0CFED08ED}"/>
                </a:ext>
              </a:extLst>
            </p:cNvPr>
            <p:cNvSpPr/>
            <p:nvPr/>
          </p:nvSpPr>
          <p:spPr bwMode="auto">
            <a:xfrm>
              <a:off x="2999566" y="1829389"/>
              <a:ext cx="860861" cy="877175"/>
            </a:xfrm>
            <a:prstGeom prst="ellipse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6200" tIns="38100" rIns="76200" bIns="3810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761970" fontAlgn="base">
                <a:spcBef>
                  <a:spcPct val="0"/>
                </a:spcBef>
                <a:spcAft>
                  <a:spcPct val="0"/>
                </a:spcAft>
              </a:pPr>
              <a:endParaRPr lang="nl-BE" sz="2667" dirty="0" err="1">
                <a:solidFill>
                  <a:schemeClr val="bg1"/>
                </a:solidFill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endParaRP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B188FBB-2D02-96CD-56DB-D33BCCCBDA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32629" y="2019716"/>
              <a:ext cx="594734" cy="503237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9406C41-A413-B0C6-6074-DA81CE9E8D34}"/>
              </a:ext>
            </a:extLst>
          </p:cNvPr>
          <p:cNvGrpSpPr/>
          <p:nvPr/>
        </p:nvGrpSpPr>
        <p:grpSpPr>
          <a:xfrm>
            <a:off x="5684562" y="1537516"/>
            <a:ext cx="860861" cy="877175"/>
            <a:chOff x="4999271" y="1809897"/>
            <a:chExt cx="860861" cy="877175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D5C44BB6-81D6-E248-840B-6590E8FECF17}"/>
                </a:ext>
              </a:extLst>
            </p:cNvPr>
            <p:cNvSpPr/>
            <p:nvPr/>
          </p:nvSpPr>
          <p:spPr bwMode="auto">
            <a:xfrm>
              <a:off x="4999271" y="1809897"/>
              <a:ext cx="860861" cy="877175"/>
            </a:xfrm>
            <a:prstGeom prst="ellipse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6200" tIns="38100" rIns="76200" bIns="3810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761970" fontAlgn="base">
                <a:spcBef>
                  <a:spcPct val="0"/>
                </a:spcBef>
                <a:spcAft>
                  <a:spcPct val="0"/>
                </a:spcAft>
              </a:pPr>
              <a:endParaRPr lang="nl-BE" sz="2667" dirty="0" err="1">
                <a:solidFill>
                  <a:schemeClr val="bg1"/>
                </a:solidFill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endParaRP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B2FCF4E2-5831-98B9-DD4E-4F3526DDC0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37999" y="1982651"/>
              <a:ext cx="583403" cy="534201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1F1A114-4D3E-4EB4-E722-93151F0D4E36}"/>
              </a:ext>
            </a:extLst>
          </p:cNvPr>
          <p:cNvGrpSpPr/>
          <p:nvPr/>
        </p:nvGrpSpPr>
        <p:grpSpPr>
          <a:xfrm>
            <a:off x="10425520" y="1532621"/>
            <a:ext cx="860861" cy="877175"/>
            <a:chOff x="8093723" y="1822662"/>
            <a:chExt cx="860861" cy="877175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FA376042-67BF-49BD-E736-84C9F06C5A84}"/>
                </a:ext>
              </a:extLst>
            </p:cNvPr>
            <p:cNvSpPr/>
            <p:nvPr/>
          </p:nvSpPr>
          <p:spPr bwMode="auto">
            <a:xfrm>
              <a:off x="8093723" y="1822662"/>
              <a:ext cx="860861" cy="877175"/>
            </a:xfrm>
            <a:prstGeom prst="ellipse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6200" tIns="38100" rIns="76200" bIns="3810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761970" fontAlgn="base">
                <a:spcBef>
                  <a:spcPct val="0"/>
                </a:spcBef>
                <a:spcAft>
                  <a:spcPct val="0"/>
                </a:spcAft>
              </a:pPr>
              <a:endParaRPr lang="nl-BE" sz="2667" dirty="0" err="1">
                <a:solidFill>
                  <a:schemeClr val="bg1"/>
                </a:solidFill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endParaRPr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816B081E-06EB-B6E0-B684-5725B6A6E7E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251912" y="1962545"/>
              <a:ext cx="544480" cy="584078"/>
            </a:xfrm>
            <a:prstGeom prst="rect">
              <a:avLst/>
            </a:prstGeom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9C679C2-BFAD-770E-5923-71969536EC7E}"/>
              </a:ext>
            </a:extLst>
          </p:cNvPr>
          <p:cNvGrpSpPr/>
          <p:nvPr/>
        </p:nvGrpSpPr>
        <p:grpSpPr>
          <a:xfrm>
            <a:off x="928589" y="1537516"/>
            <a:ext cx="860861" cy="877175"/>
            <a:chOff x="1071509" y="1827557"/>
            <a:chExt cx="860861" cy="877175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1EB9B957-1649-8163-7832-BBAB3F91CBA4}"/>
                </a:ext>
              </a:extLst>
            </p:cNvPr>
            <p:cNvSpPr/>
            <p:nvPr/>
          </p:nvSpPr>
          <p:spPr bwMode="auto">
            <a:xfrm>
              <a:off x="1071509" y="1827557"/>
              <a:ext cx="860861" cy="877175"/>
            </a:xfrm>
            <a:prstGeom prst="ellipse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6200" tIns="38100" rIns="76200" bIns="3810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761970" fontAlgn="base">
                <a:spcBef>
                  <a:spcPct val="0"/>
                </a:spcBef>
                <a:spcAft>
                  <a:spcPct val="0"/>
                </a:spcAft>
              </a:pPr>
              <a:endParaRPr lang="nl-BE" sz="2667" dirty="0" err="1">
                <a:solidFill>
                  <a:schemeClr val="bg1"/>
                </a:solidFill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endParaRP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CCDCEFD7-DCFB-1296-427C-1F6C8E68558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22921" y="1948396"/>
              <a:ext cx="572725" cy="572725"/>
            </a:xfrm>
            <a:prstGeom prst="rect">
              <a:avLst/>
            </a:prstGeom>
          </p:spPr>
        </p:pic>
      </p:grpSp>
      <p:sp>
        <p:nvSpPr>
          <p:cNvPr id="24" name="Oval 23">
            <a:extLst>
              <a:ext uri="{FF2B5EF4-FFF2-40B4-BE49-F238E27FC236}">
                <a16:creationId xmlns:a16="http://schemas.microsoft.com/office/drawing/2014/main" id="{D99C5AF9-911A-B8C6-C119-D513175908FC}"/>
              </a:ext>
            </a:extLst>
          </p:cNvPr>
          <p:cNvSpPr/>
          <p:nvPr/>
        </p:nvSpPr>
        <p:spPr bwMode="auto">
          <a:xfrm>
            <a:off x="8024516" y="1532621"/>
            <a:ext cx="860861" cy="877175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6200" tIns="38100" rIns="76200" bIns="38100" numCol="1" rtlCol="0" anchor="ctr" anchorCtr="0" compatLnSpc="1">
            <a:prstTxWarp prst="textNoShape">
              <a:avLst/>
            </a:prstTxWarp>
          </a:bodyPr>
          <a:lstStyle/>
          <a:p>
            <a:pPr algn="ctr" defTabSz="761970" fontAlgn="base">
              <a:spcBef>
                <a:spcPct val="0"/>
              </a:spcBef>
              <a:spcAft>
                <a:spcPct val="0"/>
              </a:spcAft>
            </a:pPr>
            <a:endParaRPr lang="nl-BE" sz="2667" dirty="0" err="1">
              <a:solidFill>
                <a:schemeClr val="bg1"/>
              </a:solidFill>
              <a:latin typeface="Arial" pitchFamily="-110" charset="0"/>
              <a:ea typeface="ヒラギノ角ゴ ProN W3" pitchFamily="-110" charset="-128"/>
              <a:cs typeface="ヒラギノ角ゴ ProN W3" pitchFamily="-110" charset="-128"/>
              <a:sym typeface="Arial" pitchFamily="-110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FF340D92-39F2-AEDB-54FE-F10B390C78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96459" y="1717686"/>
            <a:ext cx="556321" cy="519109"/>
          </a:xfrm>
          <a:prstGeom prst="rect">
            <a:avLst/>
          </a:prstGeom>
        </p:spPr>
      </p:pic>
      <p:sp>
        <p:nvSpPr>
          <p:cNvPr id="26" name="Title 1">
            <a:extLst>
              <a:ext uri="{FF2B5EF4-FFF2-40B4-BE49-F238E27FC236}">
                <a16:creationId xmlns:a16="http://schemas.microsoft.com/office/drawing/2014/main" id="{DC037029-9E11-B19F-FA77-A84B4CDDAFA6}"/>
              </a:ext>
            </a:extLst>
          </p:cNvPr>
          <p:cNvSpPr txBox="1">
            <a:spLocks/>
          </p:cNvSpPr>
          <p:nvPr/>
        </p:nvSpPr>
        <p:spPr>
          <a:xfrm>
            <a:off x="115519" y="2322898"/>
            <a:ext cx="2487000" cy="8037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Project </a:t>
            </a:r>
            <a:r>
              <a:rPr lang="en-US" sz="18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definitie</a:t>
            </a:r>
            <a:endParaRPr lang="en-US" sz="1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3A46F45D-B6AB-46F4-1654-F3F9E8A22770}"/>
              </a:ext>
            </a:extLst>
          </p:cNvPr>
          <p:cNvSpPr txBox="1">
            <a:spLocks/>
          </p:cNvSpPr>
          <p:nvPr/>
        </p:nvSpPr>
        <p:spPr>
          <a:xfrm>
            <a:off x="2532098" y="2322898"/>
            <a:ext cx="2487000" cy="8037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prep</a:t>
            </a: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277A578F-D816-D7B9-68CC-42E2A52C40AB}"/>
              </a:ext>
            </a:extLst>
          </p:cNvPr>
          <p:cNvSpPr txBox="1">
            <a:spLocks/>
          </p:cNvSpPr>
          <p:nvPr/>
        </p:nvSpPr>
        <p:spPr>
          <a:xfrm>
            <a:off x="4815274" y="2322898"/>
            <a:ext cx="2487000" cy="8037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 </a:t>
            </a:r>
            <a:r>
              <a:rPr lang="en-US" sz="18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bouwen</a:t>
            </a:r>
            <a:endParaRPr lang="en-US" sz="1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8A9753D0-A8A9-2E6F-A691-982499B0EB6A}"/>
              </a:ext>
            </a:extLst>
          </p:cNvPr>
          <p:cNvSpPr txBox="1">
            <a:spLocks/>
          </p:cNvSpPr>
          <p:nvPr/>
        </p:nvSpPr>
        <p:spPr>
          <a:xfrm>
            <a:off x="7210887" y="2322898"/>
            <a:ext cx="2487000" cy="8037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 </a:t>
            </a:r>
            <a:r>
              <a:rPr lang="en-US" sz="18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valideren</a:t>
            </a:r>
            <a:endParaRPr lang="en-US" sz="1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6F17593E-51A7-5CAE-CCCF-5E4368AED1CB}"/>
              </a:ext>
            </a:extLst>
          </p:cNvPr>
          <p:cNvSpPr txBox="1">
            <a:spLocks/>
          </p:cNvSpPr>
          <p:nvPr/>
        </p:nvSpPr>
        <p:spPr>
          <a:xfrm>
            <a:off x="9607621" y="2322898"/>
            <a:ext cx="2487000" cy="8037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 </a:t>
            </a:r>
            <a:r>
              <a:rPr lang="en-US" sz="18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gebruiken</a:t>
            </a:r>
            <a:endParaRPr lang="en-US" sz="1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C586750-6216-3E5E-87F7-777D8F588609}"/>
              </a:ext>
            </a:extLst>
          </p:cNvPr>
          <p:cNvCxnSpPr>
            <a:cxnSpLocks/>
          </p:cNvCxnSpPr>
          <p:nvPr/>
        </p:nvCxnSpPr>
        <p:spPr>
          <a:xfrm>
            <a:off x="274101" y="2924175"/>
            <a:ext cx="1163348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15392782-2BCF-CBD5-B359-A17C4404751E}"/>
              </a:ext>
            </a:extLst>
          </p:cNvPr>
          <p:cNvSpPr txBox="1"/>
          <p:nvPr/>
        </p:nvSpPr>
        <p:spPr>
          <a:xfrm>
            <a:off x="356417" y="3015968"/>
            <a:ext cx="1906912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1400" dirty="0">
                <a:solidFill>
                  <a:schemeClr val="bg1"/>
                </a:solidFill>
              </a:rPr>
              <a:t>Business doel &amp; gebruik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BE" sz="1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1400" b="1" dirty="0">
                <a:solidFill>
                  <a:schemeClr val="bg1"/>
                </a:solidFill>
              </a:rPr>
              <a:t>Wat</a:t>
            </a:r>
            <a:r>
              <a:rPr lang="nl-BE" sz="1400" dirty="0">
                <a:solidFill>
                  <a:schemeClr val="bg1"/>
                </a:solidFill>
              </a:rPr>
              <a:t> willen we voorspellen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BE" sz="1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1400" b="1" dirty="0">
                <a:solidFill>
                  <a:schemeClr val="bg1"/>
                </a:solidFill>
              </a:rPr>
              <a:t>Voor wie </a:t>
            </a:r>
            <a:r>
              <a:rPr lang="nl-BE" sz="1400" dirty="0">
                <a:solidFill>
                  <a:schemeClr val="bg1"/>
                </a:solidFill>
              </a:rPr>
              <a:t>willen we voorspellen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BE" sz="1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1400" b="1" dirty="0">
                <a:solidFill>
                  <a:schemeClr val="bg1"/>
                </a:solidFill>
              </a:rPr>
              <a:t>Tijdslijn</a:t>
            </a:r>
            <a:r>
              <a:rPr lang="nl-BE" sz="1400" dirty="0">
                <a:solidFill>
                  <a:schemeClr val="bg1"/>
                </a:solidFill>
              </a:rPr>
              <a:t> van profiel, timegap en target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766C0FB-5F4C-7B37-A01F-4F66111D71D3}"/>
              </a:ext>
            </a:extLst>
          </p:cNvPr>
          <p:cNvSpPr txBox="1"/>
          <p:nvPr/>
        </p:nvSpPr>
        <p:spPr>
          <a:xfrm>
            <a:off x="2773283" y="3020222"/>
            <a:ext cx="1906912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1400" dirty="0">
                <a:solidFill>
                  <a:schemeClr val="bg1"/>
                </a:solidFill>
              </a:rPr>
              <a:t>Data gathering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BE" sz="1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1400" b="1" dirty="0">
                <a:solidFill>
                  <a:schemeClr val="bg1"/>
                </a:solidFill>
              </a:rPr>
              <a:t>Data Cleaning</a:t>
            </a:r>
            <a:endParaRPr lang="nl-BE" sz="1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BE" sz="1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1400" b="1" dirty="0">
                <a:solidFill>
                  <a:schemeClr val="bg1"/>
                </a:solidFill>
              </a:rPr>
              <a:t>Data preprocessing</a:t>
            </a:r>
          </a:p>
          <a:p>
            <a:pPr lvl="1"/>
            <a:r>
              <a:rPr lang="nl-BE" sz="1400" dirty="0">
                <a:solidFill>
                  <a:schemeClr val="bg1"/>
                </a:solidFill>
              </a:rPr>
              <a:t>Categorische </a:t>
            </a:r>
          </a:p>
          <a:p>
            <a:pPr lvl="1"/>
            <a:r>
              <a:rPr lang="nl-BE" sz="1400" dirty="0">
                <a:solidFill>
                  <a:schemeClr val="bg1"/>
                </a:solidFill>
              </a:rPr>
              <a:t>Missing values</a:t>
            </a:r>
          </a:p>
          <a:p>
            <a:pPr lvl="1"/>
            <a:r>
              <a:rPr lang="nl-BE" sz="1400" dirty="0">
                <a:solidFill>
                  <a:schemeClr val="bg1"/>
                </a:solidFill>
              </a:rPr>
              <a:t>Outliers</a:t>
            </a:r>
          </a:p>
          <a:p>
            <a:pPr lvl="1"/>
            <a:r>
              <a:rPr lang="nl-BE" sz="1400" dirty="0">
                <a:solidFill>
                  <a:schemeClr val="bg1"/>
                </a:solidFill>
              </a:rPr>
              <a:t>Transformaties</a:t>
            </a:r>
          </a:p>
          <a:p>
            <a:pPr lvl="1"/>
            <a:r>
              <a:rPr lang="nl-BE" sz="1400" dirty="0">
                <a:solidFill>
                  <a:schemeClr val="bg1"/>
                </a:solidFill>
              </a:rPr>
              <a:t>Interacties</a:t>
            </a:r>
          </a:p>
          <a:p>
            <a:pPr lvl="1"/>
            <a:endParaRPr lang="nl-BE" sz="1400" dirty="0">
              <a:solidFill>
                <a:schemeClr val="bg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1B446D1-7FF1-0B2E-CA01-E989BE6EDAD6}"/>
              </a:ext>
            </a:extLst>
          </p:cNvPr>
          <p:cNvSpPr txBox="1"/>
          <p:nvPr/>
        </p:nvSpPr>
        <p:spPr>
          <a:xfrm>
            <a:off x="5161535" y="3072262"/>
            <a:ext cx="190691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1400" dirty="0">
                <a:solidFill>
                  <a:schemeClr val="bg1"/>
                </a:solidFill>
              </a:rPr>
              <a:t>Data partitioning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BE" sz="1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1400" dirty="0">
                <a:solidFill>
                  <a:schemeClr val="bg1"/>
                </a:solidFill>
              </a:rPr>
              <a:t>Feature selectie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BE" sz="1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1400" dirty="0">
                <a:solidFill>
                  <a:schemeClr val="bg1"/>
                </a:solidFill>
              </a:rPr>
              <a:t>Dimensie reductie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BE" sz="1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1400" dirty="0">
                <a:solidFill>
                  <a:schemeClr val="bg1"/>
                </a:solidFill>
              </a:rPr>
              <a:t>Model training en selectie</a:t>
            </a:r>
          </a:p>
          <a:p>
            <a:pPr lvl="1"/>
            <a:endParaRPr lang="nl-BE" sz="1400" dirty="0">
              <a:solidFill>
                <a:schemeClr val="bg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9A73245-79CA-FC21-073B-8F93F34D724C}"/>
              </a:ext>
            </a:extLst>
          </p:cNvPr>
          <p:cNvSpPr txBox="1"/>
          <p:nvPr/>
        </p:nvSpPr>
        <p:spPr>
          <a:xfrm>
            <a:off x="7521163" y="3126614"/>
            <a:ext cx="190691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1400" dirty="0">
                <a:solidFill>
                  <a:schemeClr val="bg1"/>
                </a:solidFill>
              </a:rPr>
              <a:t>Performantie metrieken</a:t>
            </a:r>
          </a:p>
          <a:p>
            <a:pPr lvl="1"/>
            <a:r>
              <a:rPr lang="nl-BE" sz="1400" dirty="0">
                <a:solidFill>
                  <a:schemeClr val="bg1"/>
                </a:solidFill>
              </a:rPr>
              <a:t>Lift</a:t>
            </a:r>
          </a:p>
          <a:p>
            <a:pPr lvl="1"/>
            <a:r>
              <a:rPr lang="nl-BE" sz="1400" dirty="0">
                <a:solidFill>
                  <a:schemeClr val="bg1"/>
                </a:solidFill>
              </a:rPr>
              <a:t>AUC</a:t>
            </a:r>
          </a:p>
          <a:p>
            <a:pPr lvl="1"/>
            <a:r>
              <a:rPr lang="nl-BE" sz="1400" dirty="0">
                <a:solidFill>
                  <a:schemeClr val="bg1"/>
                </a:solidFill>
              </a:rPr>
              <a:t>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BE" sz="1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1400" dirty="0">
                <a:solidFill>
                  <a:schemeClr val="bg1"/>
                </a:solidFill>
              </a:rPr>
              <a:t>Validatie OOS OOT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BE" sz="1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BE" sz="1400" dirty="0">
              <a:solidFill>
                <a:schemeClr val="bg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659914E-2D9D-3646-1F6B-B97A46BF7004}"/>
              </a:ext>
            </a:extLst>
          </p:cNvPr>
          <p:cNvSpPr txBox="1"/>
          <p:nvPr/>
        </p:nvSpPr>
        <p:spPr>
          <a:xfrm>
            <a:off x="9928671" y="3126614"/>
            <a:ext cx="1906912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1400" dirty="0">
                <a:solidFill>
                  <a:schemeClr val="bg1"/>
                </a:solidFill>
              </a:rPr>
              <a:t>Presentatie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BE" sz="1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1400" dirty="0">
                <a:solidFill>
                  <a:schemeClr val="bg1"/>
                </a:solidFill>
              </a:rPr>
              <a:t>Profiling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BE" sz="1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1400" dirty="0">
                <a:solidFill>
                  <a:schemeClr val="bg1"/>
                </a:solidFill>
              </a:rPr>
              <a:t>Automatisatie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BE" sz="1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BE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046419"/>
      </p:ext>
    </p:extLst>
  </p:cSld>
  <p:clrMapOvr>
    <a:masterClrMapping/>
  </p:clrMapOvr>
  <p:transition spd="slow">
    <p:push dir="u"/>
  </p:transition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C5DDE5BD-127E-4050-8994-A4263FBFF4B2}"/>
              </a:ext>
            </a:extLst>
          </p:cNvPr>
          <p:cNvSpPr/>
          <p:nvPr/>
        </p:nvSpPr>
        <p:spPr bwMode="auto">
          <a:xfrm>
            <a:off x="72190" y="5532504"/>
            <a:ext cx="3882081" cy="980043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6200" tIns="38100" rIns="76200" bIns="38100" numCol="1" rtlCol="0" anchor="ctr" anchorCtr="0" compatLnSpc="1">
            <a:prstTxWarp prst="textNoShape">
              <a:avLst/>
            </a:prstTxWarp>
          </a:bodyPr>
          <a:lstStyle/>
          <a:p>
            <a:pPr algn="ctr" defTabSz="761970" fontAlgn="base">
              <a:spcBef>
                <a:spcPct val="0"/>
              </a:spcBef>
              <a:spcAft>
                <a:spcPct val="0"/>
              </a:spcAft>
            </a:pPr>
            <a:endParaRPr lang="nl-BE" sz="2667" dirty="0" err="1">
              <a:solidFill>
                <a:schemeClr val="bg1"/>
              </a:solidFill>
              <a:latin typeface="Arial" pitchFamily="-110" charset="0"/>
              <a:ea typeface="ヒラギノ角ゴ ProN W3" pitchFamily="-110" charset="-128"/>
              <a:cs typeface="ヒラギノ角ゴ ProN W3" pitchFamily="-110" charset="-128"/>
              <a:sym typeface="Arial" pitchFamily="-110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8949" y="-754273"/>
            <a:ext cx="10981267" cy="1615440"/>
          </a:xfrm>
        </p:spPr>
        <p:txBody>
          <a:bodyPr/>
          <a:lstStyle/>
          <a:p>
            <a:r>
              <a:rPr lang="nl-BE" sz="3667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Input</a:t>
            </a:r>
            <a:endParaRPr lang="en-US" sz="3667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75B81AF3-588D-64EE-A3B1-FCC806A084A6}"/>
              </a:ext>
            </a:extLst>
          </p:cNvPr>
          <p:cNvGraphicFramePr>
            <a:graphicFrameLocks noGrp="1"/>
          </p:cNvGraphicFramePr>
          <p:nvPr/>
        </p:nvGraphicFramePr>
        <p:xfrm>
          <a:off x="488949" y="1140581"/>
          <a:ext cx="10981266" cy="4729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90633">
                  <a:extLst>
                    <a:ext uri="{9D8B030D-6E8A-4147-A177-3AD203B41FA5}">
                      <a16:colId xmlns:a16="http://schemas.microsoft.com/office/drawing/2014/main" val="3169201892"/>
                    </a:ext>
                  </a:extLst>
                </a:gridCol>
                <a:gridCol w="5490633">
                  <a:extLst>
                    <a:ext uri="{9D8B030D-6E8A-4147-A177-3AD203B41FA5}">
                      <a16:colId xmlns:a16="http://schemas.microsoft.com/office/drawing/2014/main" val="5328272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nl-BE" sz="1400" dirty="0"/>
                        <a:t>Supervised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400" dirty="0"/>
                        <a:t>Unsupervised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37826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Wat is de kans dat een product van ons op tijd geleverd gaat worden?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1400" b="0" i="0" kern="120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Nieuwe cartridge voor kankeronderzoek lanceren. Hoe groot is de kans dat ons item succesvol de kanker gaat detecteren en juist monitoren?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04516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wat is de verkeersdrukte afhankelijk van het</a:t>
                      </a:r>
                      <a:br>
                        <a:rPr lang="nl-NL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nl-NL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tijdstip van de dag.</a:t>
                      </a:r>
                      <a:endParaRPr lang="nl-BE" sz="14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1400" b="0" i="0" kern="120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Welke impact zou een nieuw circulatieplan kunnen hebben op de verkeersdrukte (en sluipverkeer) in bepaalde straten</a:t>
                      </a:r>
                      <a:endParaRPr lang="nl-BE" sz="1400" b="0" i="0" kern="1200" dirty="0">
                        <a:solidFill>
                          <a:srgbClr val="0070C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55332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opstellen van een </a:t>
                      </a:r>
                      <a:r>
                        <a:rPr lang="nl-NL" sz="14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decision</a:t>
                      </a:r>
                      <a:r>
                        <a:rPr lang="nl-NL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tree op basis van vastgelegde business </a:t>
                      </a:r>
                      <a:r>
                        <a:rPr lang="nl-NL" sz="14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rules</a:t>
                      </a:r>
                      <a:r>
                        <a:rPr lang="nl-NL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nl-BE" sz="14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uitvoeren van een clustering om tot een marksegmentatie te komen bij de bestaande klanten</a:t>
                      </a:r>
                      <a:endParaRPr lang="nl-BE" sz="14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33790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sz="14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Obv</a:t>
                      </a:r>
                      <a:r>
                        <a:rPr lang="nl-BE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bestaande communicatiestrategieën voorspellen of deze het gedrag van mensen zullen beïnvloeden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Huiseigenaars segmenteren </a:t>
                      </a:r>
                      <a:r>
                        <a:rPr lang="nl-BE" sz="14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ivb</a:t>
                      </a:r>
                      <a:r>
                        <a:rPr lang="nl-BE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nl-BE" sz="14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sensibiliseringscmpagne</a:t>
                      </a:r>
                      <a:r>
                        <a:rPr lang="nl-BE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om hen doelgericht te </a:t>
                      </a:r>
                      <a:r>
                        <a:rPr lang="nl-BE" sz="14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targeten</a:t>
                      </a:r>
                      <a:r>
                        <a:rPr lang="nl-BE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25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Retail: </a:t>
                      </a:r>
                      <a:r>
                        <a:rPr lang="nl-BE" sz="14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verkoopsvolumes</a:t>
                      </a:r>
                      <a:r>
                        <a:rPr lang="nl-BE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voorspellen over de tijd. Kans dat </a:t>
                      </a:r>
                      <a:r>
                        <a:rPr lang="nl-BE" sz="14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cocurrenten</a:t>
                      </a:r>
                      <a:r>
                        <a:rPr lang="nl-BE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artikel in promo zetten. Promo’s sturen naar klanten, gepersonaliseerd op basis van hun aankoopgedrag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Segmenteren van klanten om gericht campagnes te sturen. </a:t>
                      </a:r>
                      <a:r>
                        <a:rPr lang="nl-BE" sz="14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Obv</a:t>
                      </a:r>
                      <a:r>
                        <a:rPr lang="nl-BE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nl-BE" sz="14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verkoopsgegevens</a:t>
                      </a:r>
                      <a:r>
                        <a:rPr lang="nl-BE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potentieel voor regio van bepaalde winkels bepalen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9552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Hoe groot is de kans dat een bepaald onderdeel (pomp / klep) zal</a:t>
                      </a:r>
                    </a:p>
                    <a:p>
                      <a:r>
                        <a:rPr lang="nl-NL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falen (stukgaan) voor het geplande onderhoud.</a:t>
                      </a:r>
                      <a:endParaRPr lang="nl-BE" sz="14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400" b="0" i="0" kern="120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Weg/trein/water als transportmiddel. Wat is de kans dat klant keuze zal beïnvloeden bij nieuwe regelgeving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25417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Kans op </a:t>
                      </a:r>
                      <a:r>
                        <a:rPr lang="nl-BE" sz="14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burnout</a:t>
                      </a:r>
                      <a:r>
                        <a:rPr lang="nl-BE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Hoeveel werknemers zullen ontslag nemen volgend jaar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1400" b="0" i="0" kern="120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welke (groep) medewerkers zal deeltijds gaan werken wanneer dit mogelijk gemaakt wordt in de CAO/het arbeidsreglement</a:t>
                      </a:r>
                      <a:endParaRPr lang="nl-BE" sz="1400" b="0" i="0" kern="1200" dirty="0">
                        <a:solidFill>
                          <a:srgbClr val="0070C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40126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Hoeveel techniekers hebben we de komende maanden nodig voor project a/b/c. Hoeveel techniekers moeten we W-1 op EW zetten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Interventies classificeren op basis van een reeks variabelen in groepen</a:t>
                      </a:r>
                      <a:endParaRPr lang="nl-BE" sz="14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8581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44136644"/>
      </p:ext>
    </p:extLst>
  </p:cSld>
  <p:clrMapOvr>
    <a:masterClrMapping/>
  </p:clrMapOvr>
  <p:transition>
    <p:fade/>
  </p:transition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>
            <a:extLst>
              <a:ext uri="{FF2B5EF4-FFF2-40B4-BE49-F238E27FC236}">
                <a16:creationId xmlns:a16="http://schemas.microsoft.com/office/drawing/2014/main" id="{064A51AF-D729-194D-8079-0110ED3A4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0000"/>
            <a:ext cx="11225885" cy="598970"/>
          </a:xfrm>
        </p:spPr>
        <p:txBody>
          <a:bodyPr>
            <a:noAutofit/>
          </a:bodyPr>
          <a:lstStyle/>
          <a:p>
            <a:r>
              <a:rPr lang="en-US" dirty="0" err="1"/>
              <a:t>Vragen</a:t>
            </a:r>
            <a:r>
              <a:rPr lang="en-US" dirty="0"/>
              <a:t> </a:t>
            </a:r>
            <a:r>
              <a:rPr lang="en-US" dirty="0" err="1"/>
              <a:t>ivm</a:t>
            </a:r>
            <a:r>
              <a:rPr lang="en-US" dirty="0"/>
              <a:t> </a:t>
            </a:r>
            <a:r>
              <a:rPr lang="en-US" dirty="0" err="1"/>
              <a:t>vorige</a:t>
            </a:r>
            <a:r>
              <a:rPr lang="en-US" dirty="0"/>
              <a:t> les(</a:t>
            </a:r>
            <a:r>
              <a:rPr lang="en-US" dirty="0" err="1"/>
              <a:t>en</a:t>
            </a:r>
            <a:r>
              <a:rPr lang="en-US" dirty="0"/>
              <a:t>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16C6F65-D53F-5C3A-3D7D-ECC63982234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616433984"/>
      </p:ext>
    </p:extLst>
  </p:cSld>
  <p:clrMapOvr>
    <a:masterClrMapping/>
  </p:clrMapOvr>
  <p:transition spd="slow">
    <p:push dir="u"/>
  </p:transition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>
            <a:extLst>
              <a:ext uri="{FF2B5EF4-FFF2-40B4-BE49-F238E27FC236}">
                <a16:creationId xmlns:a16="http://schemas.microsoft.com/office/drawing/2014/main" id="{B4203A8D-7154-4942-ACDF-B8485C7335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0162" y="1724025"/>
            <a:ext cx="9591675" cy="340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978509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Aangepast 1">
      <a:dk1>
        <a:srgbClr val="000000"/>
      </a:dk1>
      <a:lt1>
        <a:srgbClr val="FFFFFF"/>
      </a:lt1>
      <a:dk2>
        <a:srgbClr val="DC4235"/>
      </a:dk2>
      <a:lt2>
        <a:srgbClr val="E9E9E3"/>
      </a:lt2>
      <a:accent1>
        <a:srgbClr val="FF7800"/>
      </a:accent1>
      <a:accent2>
        <a:srgbClr val="E14298"/>
      </a:accent2>
      <a:accent3>
        <a:srgbClr val="393654"/>
      </a:accent3>
      <a:accent4>
        <a:srgbClr val="F8B218"/>
      </a:accent4>
      <a:accent5>
        <a:srgbClr val="D3CEBD"/>
      </a:accent5>
      <a:accent6>
        <a:srgbClr val="EF3E00"/>
      </a:accent6>
      <a:hlink>
        <a:srgbClr val="393654"/>
      </a:hlink>
      <a:folHlink>
        <a:srgbClr val="373D48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198679BBEF31544BF1C5E94380D134B" ma:contentTypeVersion="11" ma:contentTypeDescription="Een nieuw document maken." ma:contentTypeScope="" ma:versionID="928c7503a392f8c19ded68dda1121e60">
  <xsd:schema xmlns:xsd="http://www.w3.org/2001/XMLSchema" xmlns:xs="http://www.w3.org/2001/XMLSchema" xmlns:p="http://schemas.microsoft.com/office/2006/metadata/properties" xmlns:ns2="e60f335d-e4bd-4666-890a-892f5e8cff2d" xmlns:ns3="d5f8be41-0169-49b5-b686-d4287d5aac73" targetNamespace="http://schemas.microsoft.com/office/2006/metadata/properties" ma:root="true" ma:fieldsID="8f91e335dd6c64b6d30237bdd58663b1" ns2:_="" ns3:_="">
    <xsd:import namespace="e60f335d-e4bd-4666-890a-892f5e8cff2d"/>
    <xsd:import namespace="d5f8be41-0169-49b5-b686-d4287d5aac7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60f335d-e4bd-4666-890a-892f5e8cff2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5f8be41-0169-49b5-b686-d4287d5aac73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E178D45-7F39-4ADD-A744-70639435E68C}">
  <ds:schemaRefs>
    <ds:schemaRef ds:uri="http://purl.org/dc/elements/1.1/"/>
    <ds:schemaRef ds:uri="d5f8be41-0169-49b5-b686-d4287d5aac73"/>
    <ds:schemaRef ds:uri="http://schemas.microsoft.com/office/infopath/2007/PartnerControls"/>
    <ds:schemaRef ds:uri="http://purl.org/dc/terms/"/>
    <ds:schemaRef ds:uri="http://schemas.microsoft.com/office/2006/documentManagement/types"/>
    <ds:schemaRef ds:uri="e60f335d-e4bd-4666-890a-892f5e8cff2d"/>
    <ds:schemaRef ds:uri="http://schemas.openxmlformats.org/package/2006/metadata/core-properties"/>
    <ds:schemaRef ds:uri="http://schemas.microsoft.com/office/2006/metadata/propertie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2EBDE53D-6E78-4709-828D-56940832F24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95D00C5-A255-4B17-B283-B46EAB3061C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60f335d-e4bd-4666-890a-892f5e8cff2d"/>
    <ds:schemaRef ds:uri="d5f8be41-0169-49b5-b686-d4287d5aac7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3224</TotalTime>
  <Words>3495</Words>
  <Application>Microsoft Office PowerPoint</Application>
  <PresentationFormat>Breedbeeld</PresentationFormat>
  <Paragraphs>881</Paragraphs>
  <Slides>99</Slides>
  <Notes>16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8</vt:i4>
      </vt:variant>
      <vt:variant>
        <vt:lpstr>Thema</vt:lpstr>
      </vt:variant>
      <vt:variant>
        <vt:i4>1</vt:i4>
      </vt:variant>
      <vt:variant>
        <vt:lpstr>Diatitels</vt:lpstr>
      </vt:variant>
      <vt:variant>
        <vt:i4>99</vt:i4>
      </vt:variant>
    </vt:vector>
  </HeadingPairs>
  <TitlesOfParts>
    <vt:vector size="108" baseType="lpstr">
      <vt:lpstr>Arial</vt:lpstr>
      <vt:lpstr>Calibri</vt:lpstr>
      <vt:lpstr>Cambria Math</vt:lpstr>
      <vt:lpstr>Helvetica Neue</vt:lpstr>
      <vt:lpstr>Lato</vt:lpstr>
      <vt:lpstr>Tahoma</vt:lpstr>
      <vt:lpstr>Tahoma Bold</vt:lpstr>
      <vt:lpstr>Wingdings</vt:lpstr>
      <vt:lpstr>Office Theme</vt:lpstr>
      <vt:lpstr>Data Science Les 3 Life cycle &amp; project definition</vt:lpstr>
      <vt:lpstr>Vragen ivm vorige les(en)  Welkom nieuwkomers </vt:lpstr>
      <vt:lpstr>Agenda</vt:lpstr>
      <vt:lpstr>Module 1: Introduction to data science</vt:lpstr>
      <vt:lpstr>Segmentatie vs Predictief model</vt:lpstr>
      <vt:lpstr>predictief model of segmentatie, postit time!</vt:lpstr>
      <vt:lpstr>Input</vt:lpstr>
      <vt:lpstr>segmentatie vs Predictief model</vt:lpstr>
      <vt:lpstr>Complexiteit vs. interpreteerbaar &amp; actioneerbaar</vt:lpstr>
      <vt:lpstr>Complexiteit vs. interpreteerbaar &amp; actioneerbaar</vt:lpstr>
      <vt:lpstr>Agenda</vt:lpstr>
      <vt:lpstr>Opdracht</vt:lpstr>
      <vt:lpstr>Agenda</vt:lpstr>
      <vt:lpstr>PowerPoint-presentatie</vt:lpstr>
      <vt:lpstr>PowerPoint-presentatie</vt:lpstr>
      <vt:lpstr>PowerPoint-presentatie</vt:lpstr>
      <vt:lpstr>PowerPoint-presentatie</vt:lpstr>
      <vt:lpstr>PowerPoint-presentatie</vt:lpstr>
      <vt:lpstr>Tijdslijn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Agenda</vt:lpstr>
      <vt:lpstr>Proces voor predictieve modellen</vt:lpstr>
      <vt:lpstr>Alternatieven</vt:lpstr>
      <vt:lpstr>Proces voor predictieve modellen</vt:lpstr>
      <vt:lpstr>2 belangrijke business vragen </vt:lpstr>
      <vt:lpstr>Hoe willen jullie de uitkomst gebruiken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Proces voor predictieve modellen</vt:lpstr>
      <vt:lpstr>Analytische basistabel</vt:lpstr>
      <vt:lpstr>Variatie is cruciaal, volume ook belangrijk maar verzadigingspunt</vt:lpstr>
      <vt:lpstr>Level of measurement</vt:lpstr>
      <vt:lpstr>Level of measurement</vt:lpstr>
      <vt:lpstr>Data prep</vt:lpstr>
      <vt:lpstr>Data preprocessing</vt:lpstr>
      <vt:lpstr>Data preprocessing</vt:lpstr>
      <vt:lpstr>Data preprocessing</vt:lpstr>
      <vt:lpstr>Data preprocessing</vt:lpstr>
      <vt:lpstr>Data preprocessing</vt:lpstr>
      <vt:lpstr>Data preprocessing</vt:lpstr>
      <vt:lpstr>Data preprocessing</vt:lpstr>
      <vt:lpstr>Data preprocessing</vt:lpstr>
      <vt:lpstr>Proces voor predictieve modellen</vt:lpstr>
      <vt:lpstr>Overfitting: variance/bias trade-off</vt:lpstr>
      <vt:lpstr>Overfitting </vt:lpstr>
      <vt:lpstr>Overfitting voorkomen door dataset te splitten </vt:lpstr>
      <vt:lpstr>Partioning van je dataset</vt:lpstr>
      <vt:lpstr>Partioning van je dataset</vt:lpstr>
      <vt:lpstr>Cross-validatie bij kleine datasets</vt:lpstr>
      <vt:lpstr>Feature selectie</vt:lpstr>
      <vt:lpstr>Univariate selectie</vt:lpstr>
      <vt:lpstr>Stepwise forward selectie</vt:lpstr>
      <vt:lpstr>Stepwise forward selectie</vt:lpstr>
      <vt:lpstr>Plot de permormantie metric vs de aantal stappen (aantal variabelen in model)</vt:lpstr>
      <vt:lpstr>Maak dezelfde modellen &amp; bereken performantie op de selectie set van data </vt:lpstr>
      <vt:lpstr>Dimensie reductie: factoren  </vt:lpstr>
      <vt:lpstr>Model evaluatie: finaal rapporteren op test set of op OOS OOT set</vt:lpstr>
      <vt:lpstr>Model evaluatie: finaal rapporteren op test set of op OOS OOT set</vt:lpstr>
      <vt:lpstr>Model evaluatie: finaal rapporteren op test set of op OOS OOT set</vt:lpstr>
      <vt:lpstr>Model evaluatie: finaal rapporteren op test set of op OOS OOT set</vt:lpstr>
      <vt:lpstr>Model evaluatie: finaal rapporteren op test set of op OOS OOT set</vt:lpstr>
      <vt:lpstr>Model evaluatie: finaal rapporteren op test set of op OOS OOT set</vt:lpstr>
      <vt:lpstr>Model evaluatie: finaal rapporteren op test set of op OOS OOT set</vt:lpstr>
      <vt:lpstr>Model evaluatie: finaal rapporteren op test set of op OOS OOT set</vt:lpstr>
      <vt:lpstr>Model evaluatie: finaal rapporteren op test set of op OOS OOT set</vt:lpstr>
      <vt:lpstr>ROC Curve</vt:lpstr>
      <vt:lpstr>ROC Curve</vt:lpstr>
      <vt:lpstr>ROC Curve</vt:lpstr>
      <vt:lpstr>ROC Curve  AUC</vt:lpstr>
      <vt:lpstr>Proces voor predictieve modellen</vt:lpstr>
      <vt:lpstr>Profiling</vt:lpstr>
      <vt:lpstr>Profiling</vt:lpstr>
      <vt:lpstr>Profiling</vt:lpstr>
      <vt:lpstr>Relatief belang van variabelen</vt:lpstr>
      <vt:lpstr>Interpretatie: voorbeeld intergift tijd bij donors</vt:lpstr>
      <vt:lpstr>Voorbeeld PIG (probability incidence graph)</vt:lpstr>
      <vt:lpstr>Voorbeeld PIG (probability incidence graph)</vt:lpstr>
      <vt:lpstr>Proces voor segmentaties</vt:lpstr>
      <vt:lpstr>Agenda</vt:lpstr>
      <vt:lpstr>Oefening</vt:lpstr>
      <vt:lpstr>Oefening: voorbeeld van finale segmenten</vt:lpstr>
      <vt:lpstr>Belangrijke zaken te onthouden</vt:lpstr>
      <vt:lpstr>Input</vt:lpstr>
      <vt:lpstr>Vragen ivm vorige les(en)</vt:lpstr>
      <vt:lpstr>PowerPoint-presentatie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Klaas Van den Heede</cp:lastModifiedBy>
  <cp:revision>100</cp:revision>
  <dcterms:created xsi:type="dcterms:W3CDTF">2018-05-02T07:41:02Z</dcterms:created>
  <dcterms:modified xsi:type="dcterms:W3CDTF">2022-10-04T16:35:19Z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0x0101000198679BBEF31544BF1C5E94380D134B</vt:lpwstr>
  </property>
</Properties>
</file>